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6" r:id="rId2"/>
  </p:sldMasterIdLst>
  <p:notesMasterIdLst>
    <p:notesMasterId r:id="rId10"/>
  </p:notesMasterIdLst>
  <p:sldIdLst>
    <p:sldId id="259" r:id="rId3"/>
    <p:sldId id="260" r:id="rId4"/>
    <p:sldId id="266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9A5D9-3F47-4D59-9D14-A8854CC72BA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76B47-6E9C-471E-B79C-E7A58133E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41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F143-F2EE-397F-2807-B80982B1D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4AF9A-718C-0D04-E2E3-D391B6C3F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DDE3E-0A30-9198-E82D-5E118F1A8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1A60-DF49-4F3F-8ECB-6BB97DD39D5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51384-D545-33EA-5A05-E675EBD09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528A3-F17F-C72E-6DD7-93794E87B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032D-6B70-4EAF-9809-7527BEB8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5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5963-9A68-5048-4439-536DF59D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BA32D-308B-5EC9-FE9D-2236AB2AB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D7785-8EA2-0F7E-AF97-4327CFA9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1A60-DF49-4F3F-8ECB-6BB97DD39D5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C014E-9C92-0E4E-3CAF-3FBD6F5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3215C-CFFB-4CA9-D0B4-666D16C6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032D-6B70-4EAF-9809-7527BEB8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8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AE9419-C3C7-339F-8E51-3B98B2BF9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30FDB-F5BF-F860-0E87-CF25A36E7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5399-29BB-CD9C-C25D-9A5AC69E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1A60-DF49-4F3F-8ECB-6BB97DD39D5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BFE25-543C-A703-4FDC-9ECE1790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97A2C-1D83-8622-023C-74B9AD43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032D-6B70-4EAF-9809-7527BEB8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92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064" y="2410921"/>
            <a:ext cx="8960219" cy="3861600"/>
          </a:xfrm>
        </p:spPr>
        <p:txBody>
          <a:bodyPr anchor="t">
            <a:noAutofit/>
          </a:bodyPr>
          <a:lstStyle>
            <a:lvl1pPr algn="l"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829799" y="3246438"/>
            <a:ext cx="4114800" cy="365125"/>
          </a:xfrm>
        </p:spPr>
        <p:txBody>
          <a:bodyPr/>
          <a:lstStyle>
            <a:lvl1pPr algn="ctr">
              <a:defRPr sz="14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5AAFEA-9797-719F-034E-1443278D0D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83792" y="1123641"/>
            <a:ext cx="5184775" cy="1197600"/>
          </a:xfrm>
        </p:spPr>
        <p:txBody>
          <a:bodyPr anchor="ctr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3858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E2A2-57CA-76B4-7FC7-0E7E733D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75019"/>
            <a:ext cx="4876800" cy="132556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02CC6-0866-F6F1-FFC1-330B30DD7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FEAA7-A226-2E50-AD23-5FE2A5B986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69D59CD-16F0-1FCD-4958-4D19378595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83793" y="0"/>
            <a:ext cx="5798607" cy="6858000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694355-D2F1-6177-CA10-2FB2BDCA94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4733" y="3072977"/>
            <a:ext cx="4631139" cy="3196800"/>
          </a:xfrm>
        </p:spPr>
        <p:txBody>
          <a:bodyPr>
            <a:noAutofit/>
          </a:bodyPr>
          <a:lstStyle>
            <a:lvl1pPr>
              <a:spcBef>
                <a:spcPts val="400"/>
              </a:spcBef>
              <a:defRPr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686FCB5-A714-48C5-F801-8BC93CA09E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4733" y="2656167"/>
            <a:ext cx="4634868" cy="3696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1924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5B17-B4A1-EB92-A298-388D035B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570115"/>
            <a:ext cx="3323629" cy="5725248"/>
          </a:xfrm>
        </p:spPr>
        <p:txBody>
          <a:bodyPr anchor="ctr">
            <a:noAutofit/>
          </a:bodyPr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CE9A8-062F-E52A-B822-F2C682A3C0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DBD3-C06B-F685-6F3A-17047C93B3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DEB065-BE89-3D91-17A6-55B54A0585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05357" y="579430"/>
            <a:ext cx="2120348" cy="5715933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DCE6C6-C40C-F791-B3FF-EEAA2288C0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8418" y="1058563"/>
            <a:ext cx="4360149" cy="5236800"/>
          </a:xfrm>
        </p:spPr>
        <p:txBody>
          <a:bodyPr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0A1734-9E96-C076-6109-08BEAB597B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8233" y="577373"/>
            <a:ext cx="4360800" cy="387187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115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5B17-B4A1-EB92-A298-388D035B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687" y="574467"/>
            <a:ext cx="6780880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CE9A8-062F-E52A-B822-F2C682A3C0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DBD3-C06B-F685-6F3A-17047C93B3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DEB065-BE89-3D91-17A6-55B54A0585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7" y="563302"/>
            <a:ext cx="3160552" cy="5720232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DCE6C6-C40C-F791-B3FF-EEAA2288C0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7687" y="2625934"/>
            <a:ext cx="6780880" cy="36576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D0ED4B-C12C-75E2-03E5-013A94AE89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87826" y="2281008"/>
            <a:ext cx="6780741" cy="314400"/>
          </a:xfrm>
        </p:spPr>
        <p:txBody>
          <a:bodyPr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7519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07C1-A2D2-F1A6-D730-4F0C404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8" y="4162370"/>
            <a:ext cx="4118757" cy="2278186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DCB85-C1AE-389B-180B-F0755C7558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B6781-E0BB-8244-2B18-81C5A89ABE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13D6F03-414F-3442-0C5B-EC88513781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7" y="576078"/>
            <a:ext cx="3279453" cy="3279453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5E5AE0EA-E418-F652-0112-3BBECBF9F3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44065" y="576078"/>
            <a:ext cx="3279453" cy="3279453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AB61BF6E-948C-4AEB-61A4-244B2DE035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9114" y="576078"/>
            <a:ext cx="3279453" cy="3279453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A50E1A-8491-728C-9FA7-3C2B65D8B0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82818" y="4496555"/>
            <a:ext cx="5985749" cy="1944000"/>
          </a:xfrm>
        </p:spPr>
        <p:txBody>
          <a:bodyPr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C11A40-5DE3-08FC-B5EC-62212BF67E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82818" y="4162369"/>
            <a:ext cx="5985933" cy="2712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5897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07BE-2E01-93C2-881C-035E1AEE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052" y="566058"/>
            <a:ext cx="1924741" cy="5704114"/>
          </a:xfrm>
        </p:spPr>
        <p:txBody>
          <a:bodyPr vert="vert27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44A2B-1547-1655-29B9-2804D5FE37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14879-2CE9-2FEA-4087-F8FC1C8C05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EEB0609-9FA3-D912-5F69-9CD9658CA1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7" y="1428516"/>
            <a:ext cx="3067418" cy="4000969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A2439D-33F0-4626-5731-8FB5D5295A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6409" y="1597361"/>
            <a:ext cx="4992158" cy="4207567"/>
          </a:xfrm>
        </p:spPr>
        <p:txBody>
          <a:bodyPr anchor="t">
            <a:noAutofit/>
          </a:bodyPr>
          <a:lstStyle>
            <a:lvl1pPr>
              <a:spcBef>
                <a:spcPts val="400"/>
              </a:spcBef>
              <a:defRPr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1CC2E2-7A85-770A-CED5-0E6F307BA9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76409" y="1248046"/>
            <a:ext cx="4992158" cy="3048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0786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07BE-2E01-93C2-881C-035E1AEE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426" y="573517"/>
            <a:ext cx="4307141" cy="1454400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44A2B-1547-1655-29B9-2804D5FE37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14879-2CE9-2FEA-4087-F8FC1C8C05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EEB0609-9FA3-D912-5F69-9CD9658CA1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7" y="619622"/>
            <a:ext cx="5618760" cy="56184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A2439D-33F0-4626-5731-8FB5D5295A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1426" y="2841588"/>
            <a:ext cx="4307141" cy="36144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9F0EDF-ED0D-7DF6-3D16-36E44C839E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61150" y="2474023"/>
            <a:ext cx="4307417" cy="3336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65226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7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8E67-9FD7-A8F8-75F6-2FF3CD0D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501649"/>
            <a:ext cx="10369550" cy="758604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FFE8E-6F6C-1E23-79C9-808201616E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39AAF-82A4-7672-8873-E691CE5C39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2550198D-18A3-B15D-CC93-17763FFE6A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9017" y="3233531"/>
            <a:ext cx="3122820" cy="3122820"/>
          </a:xfrm>
        </p:spPr>
        <p:txBody>
          <a:bodyPr/>
          <a:lstStyle/>
          <a:p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E06D47-5795-E8A4-6688-63C0FCAB2B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45747" y="3233531"/>
            <a:ext cx="3122820" cy="3122820"/>
          </a:xfrm>
        </p:spPr>
        <p:txBody>
          <a:bodyPr/>
          <a:lstStyle/>
          <a:p>
            <a:endParaRPr lang="en-ID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BFB99BAA-F395-0232-ED1F-8AC6BA5C78B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22381" y="3233531"/>
            <a:ext cx="3122820" cy="3122820"/>
          </a:xfrm>
        </p:spPr>
        <p:txBody>
          <a:bodyPr/>
          <a:lstStyle/>
          <a:p>
            <a:endParaRPr lang="en-ID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F44B7A2-957C-93E8-8209-7EE97327682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5734" y="1702061"/>
            <a:ext cx="10392833" cy="14376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7F51D89-C7C9-35E8-B687-68AAC511FED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75734" y="1340909"/>
            <a:ext cx="10392833" cy="3360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817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BBFA-7DBE-0506-D024-D4AF638E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B3E97-0D62-67D1-1FD6-CE411B8FB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F6555-DA5B-8B38-C8DC-23D947DA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1A60-DF49-4F3F-8ECB-6BB97DD39D5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3638D-2BCE-86A5-E74E-068F7BFF3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0E00E-335F-0B38-B01A-B5C7F365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032D-6B70-4EAF-9809-7527BEB8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79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B309-9F80-5BE3-F82C-91733414C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3640482"/>
            <a:ext cx="3478419" cy="2809378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27C05-E3B0-EFC4-2286-5860D4A1AC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3CF6B-04E5-9AB9-2466-0284576F03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54F23F8-6331-43CC-E76A-052E46B7754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6" y="562709"/>
            <a:ext cx="4994450" cy="286629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411F901-3943-1C25-A696-666A0EBDBC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0380" y="4054660"/>
            <a:ext cx="6678187" cy="2395200"/>
          </a:xfrm>
        </p:spPr>
        <p:txBody>
          <a:bodyPr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9263BE0-4D84-7BD4-D81B-B266C5C1C47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74117" y="562709"/>
            <a:ext cx="4994450" cy="2866292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F9E850-0A01-918A-C1F1-461E6D7C1A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0380" y="3640666"/>
            <a:ext cx="6678187" cy="3432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7659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5908D4B-9946-0E0A-8BEE-BB1C6BFDBDE6}"/>
              </a:ext>
            </a:extLst>
          </p:cNvPr>
          <p:cNvSpPr/>
          <p:nvPr userDrawn="1"/>
        </p:nvSpPr>
        <p:spPr>
          <a:xfrm>
            <a:off x="4275667" y="2355849"/>
            <a:ext cx="6692532" cy="1642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007C1-A2D2-F1A6-D730-4F0C404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6035" y="619623"/>
            <a:ext cx="6692532" cy="1633247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DCB85-C1AE-389B-180B-F0755C7558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B6781-E0BB-8244-2B18-81C5A89ABE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13D6F03-414F-3442-0C5B-EC88513781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7" y="619622"/>
            <a:ext cx="3279453" cy="3279453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AB61BF6E-948C-4AEB-61A4-244B2DE035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90380" y="4162370"/>
            <a:ext cx="2278187" cy="2278187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A50E1A-8491-728C-9FA7-3C2B65D8B0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9017" y="4385089"/>
            <a:ext cx="7732183" cy="2054400"/>
          </a:xfrm>
        </p:spPr>
        <p:txBody>
          <a:bodyPr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AD539BA3-D11E-897F-CE18-588B0DC93D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76035" y="2607013"/>
            <a:ext cx="6692532" cy="1382400"/>
          </a:xfrm>
          <a:noFill/>
        </p:spPr>
        <p:txBody>
          <a:bodyPr lIns="90000" tIns="46800" rIns="90000" bIns="46800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910887-9DF9-8E41-CBB1-3C2A4179ACD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9017" y="4126524"/>
            <a:ext cx="7732183" cy="2496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8F6B920-074C-FD0C-40EB-802122795E1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75667" y="2355849"/>
            <a:ext cx="6692900" cy="249599"/>
          </a:xfrm>
          <a:noFill/>
        </p:spPr>
        <p:txBody>
          <a:bodyPr anchor="ctr" anchorCtr="0">
            <a:noAutofit/>
          </a:bodyPr>
          <a:lstStyle>
            <a:lvl1pPr>
              <a:defRPr sz="12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10533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419B-0A7A-D6A9-278B-3CB3F6B1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860" y="619622"/>
            <a:ext cx="4448707" cy="1968969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475DCC-A5DC-45EE-5280-E6AF55C5FB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54E76-F34B-95F8-FD2E-0312C265AE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FD592EB7-0888-4601-189D-47D758F2EA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5783792" cy="3855843"/>
          </a:xfrm>
        </p:spPr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D5089FCE-DB18-D776-A8F9-8E69AD01AAD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5734" y="4512078"/>
            <a:ext cx="5208058" cy="1987053"/>
          </a:xfrm>
        </p:spPr>
        <p:txBody>
          <a:bodyPr>
            <a:noAutofit/>
          </a:bodyPr>
          <a:lstStyle>
            <a:lvl1pPr>
              <a:defRPr>
                <a:latin typeface="+mn-lt"/>
                <a:ea typeface="Cascadia Mono SemiBold" panose="020B0609020000020004" pitchFamily="49" charset="0"/>
                <a:cs typeface="Cascadia Mono SemiBold" panose="020B0609020000020004" pitchFamily="49" charset="0"/>
              </a:defRPr>
            </a:lvl1pPr>
            <a:lvl2pPr>
              <a:defRPr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defRPr>
            </a:lvl2pPr>
            <a:lvl3pPr>
              <a:defRPr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defRPr>
            </a:lvl3pPr>
            <a:lvl4pPr>
              <a:defRPr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defRPr>
            </a:lvl4pPr>
            <a:lvl5pPr>
              <a:defRPr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0477A3C-2108-3003-027C-E88B14294EA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519862" y="3429000"/>
            <a:ext cx="4448705" cy="2852921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3447C4F-9DF9-4C69-F400-0A0CE900741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75733" y="4066517"/>
            <a:ext cx="5208059" cy="4032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5FE6426-8335-E1C3-FB13-43F08A52D6E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519862" y="3091241"/>
            <a:ext cx="4448706" cy="2880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31044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442312-9E63-3A81-2CB4-8F85F5C2CD49}"/>
              </a:ext>
            </a:extLst>
          </p:cNvPr>
          <p:cNvSpPr/>
          <p:nvPr userDrawn="1"/>
        </p:nvSpPr>
        <p:spPr>
          <a:xfrm>
            <a:off x="0" y="1945185"/>
            <a:ext cx="3878469" cy="49128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0176E-FDDF-30CB-EB74-A75B39D05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694" y="501649"/>
            <a:ext cx="10270873" cy="132556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0C34D-8F75-41B3-4243-E45FBD015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13D18-EF04-D403-494B-02A03A28BC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A0E6078-78A1-619C-E7B0-63DBC649FF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9017" y="2686751"/>
            <a:ext cx="2702983" cy="36696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3E87E0F-2528-3A8B-F312-9C9235E586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8771" y="2686751"/>
            <a:ext cx="2850043" cy="36696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75F903-A46A-31EE-9532-17999D9477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9016" y="2275974"/>
            <a:ext cx="2702984" cy="369600"/>
          </a:xfrm>
        </p:spPr>
        <p:txBody>
          <a:bodyPr anchor="b">
            <a:noAutofit/>
          </a:bodyPr>
          <a:lstStyle>
            <a:lvl1pPr>
              <a:defRPr sz="12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746F59D-CF95-DEC8-5CAA-EE08708A535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58771" y="2275974"/>
            <a:ext cx="2851200" cy="3696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CDD7BE0-BC6C-5AE9-BCEE-9C91EA7B4B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8524" y="2686751"/>
            <a:ext cx="2850043" cy="36696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6C0FB17E-6098-251C-5B8E-56C2FE57DE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7367" y="2275974"/>
            <a:ext cx="2851200" cy="3696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824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EB1E-7063-62F6-6178-84A09252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583764"/>
            <a:ext cx="10369550" cy="9624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88764-10F6-E04C-94EB-0287F12582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32E04-1353-E30E-552C-E54A3DA074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10D922AA-24B6-6B14-7A38-DBC7EDED764B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200000" y="173809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FB6B8F6-C436-9978-2F4B-4A4FAEFE520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31381" y="4112515"/>
            <a:ext cx="2396467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504E407-1287-6C2D-410A-98BC0C867445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583792" y="1711315"/>
            <a:ext cx="2400000" cy="4802400"/>
          </a:xfrm>
        </p:spPr>
        <p:txBody>
          <a:bodyPr/>
          <a:lstStyle/>
          <a:p>
            <a:endParaRPr lang="en-UZ"/>
          </a:p>
        </p:txBody>
      </p:sp>
      <p:sp>
        <p:nvSpPr>
          <p:cNvPr id="10" name="Chart Placeholder 22">
            <a:extLst>
              <a:ext uri="{FF2B5EF4-FFF2-40B4-BE49-F238E27FC236}">
                <a16:creationId xmlns:a16="http://schemas.microsoft.com/office/drawing/2014/main" id="{1BE74FB2-1D73-647C-5C92-0AA274565BB5}"/>
              </a:ext>
            </a:extLst>
          </p:cNvPr>
          <p:cNvSpPr>
            <a:spLocks noGrp="1"/>
          </p:cNvSpPr>
          <p:nvPr>
            <p:ph type="chart" sz="quarter" idx="30"/>
          </p:nvPr>
        </p:nvSpPr>
        <p:spPr>
          <a:xfrm>
            <a:off x="8329800" y="173809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27C4768-2F14-E327-6DA3-6E37F58CFAB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31381" y="3535556"/>
            <a:ext cx="2396467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E210F19-1CD2-510F-9EF1-7A725C1F083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148693" y="3535556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01CE4C3-5BFE-BA45-1C06-0F5D8259E68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154626" y="4111315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57545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EB1E-7063-62F6-6178-84A09252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583764"/>
            <a:ext cx="10369550" cy="9624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88764-10F6-E04C-94EB-0287F12582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32E04-1353-E30E-552C-E54A3DA074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10D922AA-24B6-6B14-7A38-DBC7EDED764B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237772" y="173809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FB6B8F6-C436-9978-2F4B-4A4FAEFE520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54623" y="4123971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hart Placeholder 22">
            <a:extLst>
              <a:ext uri="{FF2B5EF4-FFF2-40B4-BE49-F238E27FC236}">
                <a16:creationId xmlns:a16="http://schemas.microsoft.com/office/drawing/2014/main" id="{1BE74FB2-1D73-647C-5C92-0AA274565BB5}"/>
              </a:ext>
            </a:extLst>
          </p:cNvPr>
          <p:cNvSpPr>
            <a:spLocks noGrp="1"/>
          </p:cNvSpPr>
          <p:nvPr>
            <p:ph type="chart" sz="quarter" idx="30"/>
          </p:nvPr>
        </p:nvSpPr>
        <p:spPr>
          <a:xfrm>
            <a:off x="8329800" y="173809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27C4768-2F14-E327-6DA3-6E37F58CFAB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57469" y="3535556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E210F19-1CD2-510F-9EF1-7A725C1F083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148693" y="3535556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01CE4C3-5BFE-BA45-1C06-0F5D8259E68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154626" y="4111315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6034BEDD-4A10-0EE9-2B80-CC48F6463E58}"/>
              </a:ext>
            </a:extLst>
          </p:cNvPr>
          <p:cNvSpPr>
            <a:spLocks noGrp="1"/>
          </p:cNvSpPr>
          <p:nvPr>
            <p:ph type="chart" sz="quarter" idx="34"/>
          </p:nvPr>
        </p:nvSpPr>
        <p:spPr>
          <a:xfrm>
            <a:off x="4764900" y="173809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AF6507D-02F3-DCED-4A26-289016D4AA4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592749" y="3535556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DD65D9A-82AD-5F53-C8F5-B476568A76B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604627" y="4111315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67448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EB1E-7063-62F6-6178-84A09252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583764"/>
            <a:ext cx="10369550" cy="9624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88764-10F6-E04C-94EB-0287F12582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32E04-1353-E30E-552C-E54A3DA074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10D922AA-24B6-6B14-7A38-DBC7EDED764B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758041" y="173809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FB6B8F6-C436-9978-2F4B-4A4FAEFE520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5733" y="4111315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hart Placeholder 22">
            <a:extLst>
              <a:ext uri="{FF2B5EF4-FFF2-40B4-BE49-F238E27FC236}">
                <a16:creationId xmlns:a16="http://schemas.microsoft.com/office/drawing/2014/main" id="{1BE74FB2-1D73-647C-5C92-0AA274565BB5}"/>
              </a:ext>
            </a:extLst>
          </p:cNvPr>
          <p:cNvSpPr>
            <a:spLocks noGrp="1"/>
          </p:cNvSpPr>
          <p:nvPr>
            <p:ph type="chart" sz="quarter" idx="30"/>
          </p:nvPr>
        </p:nvSpPr>
        <p:spPr>
          <a:xfrm>
            <a:off x="8735824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27C4768-2F14-E327-6DA3-6E37F58CFAB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81086" y="3537499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E210F19-1CD2-510F-9EF1-7A725C1F083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554717" y="3540182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01CE4C3-5BFE-BA45-1C06-0F5D8259E68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566167" y="4111315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6034BEDD-4A10-0EE9-2B80-CC48F6463E58}"/>
              </a:ext>
            </a:extLst>
          </p:cNvPr>
          <p:cNvSpPr>
            <a:spLocks noGrp="1"/>
          </p:cNvSpPr>
          <p:nvPr>
            <p:ph type="chart" sz="quarter" idx="34"/>
          </p:nvPr>
        </p:nvSpPr>
        <p:spPr>
          <a:xfrm>
            <a:off x="3370625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AF6507D-02F3-DCED-4A26-289016D4AA4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189519" y="3537499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DD65D9A-82AD-5F53-C8F5-B476568A76B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189518" y="4111315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8B133C47-E461-5076-CFB7-81D33483F78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971041" y="4111315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610F9E3-7283-B27D-D134-C4587A57822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971041" y="3530456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hart Placeholder 22">
            <a:extLst>
              <a:ext uri="{FF2B5EF4-FFF2-40B4-BE49-F238E27FC236}">
                <a16:creationId xmlns:a16="http://schemas.microsoft.com/office/drawing/2014/main" id="{55CE330B-87B2-E709-8431-E977F2430003}"/>
              </a:ext>
            </a:extLst>
          </p:cNvPr>
          <p:cNvSpPr>
            <a:spLocks noGrp="1"/>
          </p:cNvSpPr>
          <p:nvPr>
            <p:ph type="chart" sz="quarter" idx="39"/>
          </p:nvPr>
        </p:nvSpPr>
        <p:spPr>
          <a:xfrm>
            <a:off x="6152148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054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A9BB-4EB7-026F-4816-EB928B5DD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583764"/>
            <a:ext cx="10369550" cy="9600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15F750-4EF6-B33F-4FD2-2D9576B1F3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428C6-0B9B-0025-A8AE-3EE85EAAD7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C73C4683-1814-6BFA-2362-08272BB995A4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184191" y="2398620"/>
            <a:ext cx="9199200" cy="3875617"/>
          </a:xfrm>
        </p:spPr>
        <p:txBody>
          <a:bodyPr/>
          <a:lstStyle/>
          <a:p>
            <a:endParaRPr lang="en-UZ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524791E-5C2D-05F7-7815-AE0E39BA9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4358" y="1875366"/>
            <a:ext cx="9199033" cy="388800"/>
          </a:xfrm>
        </p:spPr>
        <p:txBody>
          <a:bodyPr anchor="b"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6964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01C7-D54C-B4CE-4985-D871336E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21095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ED2E36-BADF-8412-F354-96F2041DC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1D5FD-C837-C92F-8E5D-69F1993012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589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5DC9-9746-B8B7-8F4F-79383C7D0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65A64-4EEB-2B6D-FA0C-987D6C4E7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08C61-637B-0111-996B-4363AAAD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1A60-DF49-4F3F-8ECB-6BB97DD39D5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DC2D4-1A43-B789-443B-1E508B0E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C1D58-9A29-7CB8-889D-62C8BC48E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032D-6B70-4EAF-9809-7527BEB8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196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8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7B08-18AF-C595-31A3-5176AC7D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31F2F-873D-F42B-EC1E-3F5058A9A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BD79E-F5EB-80B8-5BA2-6C48D1D7F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FC19C-9ED4-4CF0-88DA-F6CFC886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1A60-DF49-4F3F-8ECB-6BB97DD39D5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23092-1FC8-8E55-D230-2A7A7BFD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F419D-9092-2659-FE02-3389243A2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032D-6B70-4EAF-9809-7527BEB8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8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6628-5747-6D81-44CD-37EF96C2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EA1A2-3099-8B6F-4F1A-32386B29A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98425-E4AC-A023-7B56-81A2625E5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AF46B-45AE-01CE-8CBC-E21D34FBF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F381ED-62AD-4010-4A87-0E3FC77D0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E936F0-AD1E-EBD4-DC6D-C4411C807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1A60-DF49-4F3F-8ECB-6BB97DD39D5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9DAD17-DC60-C173-3CF8-E7D199544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E0EB8A-0FCD-40C3-40B7-49D63885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032D-6B70-4EAF-9809-7527BEB8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6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0B6CA-2D2C-6349-2D12-14687587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3CA3A-970D-E155-C2F4-D496CCFBC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1A60-DF49-4F3F-8ECB-6BB97DD39D5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3CA91E-D16E-53A2-6BDE-62F77EAE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67E8F-1021-C713-F428-A944C1BD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032D-6B70-4EAF-9809-7527BEB8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8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66142-F379-82AD-73B8-8899052E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1A60-DF49-4F3F-8ECB-6BB97DD39D5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16149-4FB2-D490-F270-0EE40090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496E5-7EDE-B4BD-6B06-73370888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032D-6B70-4EAF-9809-7527BEB8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4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5CAA-A318-26F9-9845-0008807E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A9DF4-4DAC-9AEA-0D0D-3C2E7D6A4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36F45-0F7F-E8F5-B01D-8099351F9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23A0D-1049-D273-6A83-BE2691457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1A60-DF49-4F3F-8ECB-6BB97DD39D5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71ED0-713F-0BD5-E66E-B7964E61C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11FCB-AAA0-EDAD-B5B8-474E01B3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032D-6B70-4EAF-9809-7527BEB8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0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A5C5-FD85-F64E-6F3D-AE827BE05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7D3B34-2DF2-FC2B-FDD9-B8C65AE6E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64480-218A-5206-6B04-85BD3C104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E96EE-D91D-CF95-2A92-287B33C0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1A60-DF49-4F3F-8ECB-6BB97DD39D5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B3B24-168F-FD21-D2FE-A17EF1E8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F5376-F4FD-52AE-8639-432BCF8D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032D-6B70-4EAF-9809-7527BEB8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2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79F14A-0070-1F3D-7F2A-9F3D76584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8DA19-C6B9-7EB0-4948-CB6A3448C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A99BC-1DE7-DDC4-3655-8625392F5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F21A60-DF49-4F3F-8ECB-6BB97DD39D5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16F16-CEBF-3099-1A0C-1E1BDF232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67E1B-1146-D671-0C47-847B422CC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64032D-6B70-4EAF-9809-7527BEB8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A7B8A4-ABCC-D9A5-163D-95AADEB96E20}"/>
              </a:ext>
            </a:extLst>
          </p:cNvPr>
          <p:cNvSpPr/>
          <p:nvPr userDrawn="1"/>
        </p:nvSpPr>
        <p:spPr>
          <a:xfrm>
            <a:off x="11582400" y="0"/>
            <a:ext cx="6096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9017" y="583764"/>
            <a:ext cx="10369550" cy="96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017" y="1991065"/>
            <a:ext cx="10369550" cy="4283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829799" y="2011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399" y="635635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10" b="1">
                <a:solidFill>
                  <a:schemeClr val="bg1"/>
                </a:solidFill>
              </a:defRPr>
            </a:lvl1pPr>
          </a:lstStyle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745884-E301-E781-B83E-EC5E31181A97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12" y="6418052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5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None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23" indent="0" algn="l" defTabSz="91444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93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446" indent="0" algn="l" defTabSz="91444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69" indent="0" algn="l" defTabSz="91444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73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91" indent="0" algn="l" defTabSz="91444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73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465">
          <p15:clr>
            <a:srgbClr val="F26B43"/>
          </p15:clr>
        </p15:guide>
        <p15:guide id="2" orient="horz" pos="3240">
          <p15:clr>
            <a:srgbClr val="F26B43"/>
          </p15:clr>
        </p15:guide>
        <p15:guide id="3" pos="10364">
          <p15:clr>
            <a:srgbClr val="F26B43"/>
          </p15:clr>
        </p15:guide>
        <p15:guide id="4" pos="5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EDC587-F10B-50CB-7BC4-8A25EAC71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238" y="245047"/>
            <a:ext cx="10850562" cy="1495264"/>
          </a:xfrm>
        </p:spPr>
        <p:txBody>
          <a:bodyPr anchor="t" anchorCtr="0">
            <a:normAutofit/>
          </a:bodyPr>
          <a:lstStyle/>
          <a:p>
            <a:r>
              <a:rPr lang="en-GB" sz="5400" dirty="0"/>
              <a:t>BABU SHONA INTERPRETER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AE6FB3-C75C-CB81-E565-57409D71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BABU SHONA INTERPRETER</a:t>
            </a:r>
            <a:endParaRPr lang="en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E0C2E3-CA8C-11A5-4187-F0CF961435E7}"/>
              </a:ext>
            </a:extLst>
          </p:cNvPr>
          <p:cNvCxnSpPr>
            <a:cxnSpLocks/>
          </p:cNvCxnSpPr>
          <p:nvPr/>
        </p:nvCxnSpPr>
        <p:spPr>
          <a:xfrm>
            <a:off x="296376" y="1130131"/>
            <a:ext cx="9054101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A15880-3B73-A5AB-421B-691CC4672D24}"/>
              </a:ext>
            </a:extLst>
          </p:cNvPr>
          <p:cNvSpPr txBox="1"/>
          <p:nvPr/>
        </p:nvSpPr>
        <p:spPr>
          <a:xfrm>
            <a:off x="896068" y="5266204"/>
            <a:ext cx="62469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Muhammad Usman (NUM-BSCS-2022-08)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Umair Ahmad (NUM-BSCS-2022-36)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Rehan Mahmood Farooqi (NUM-BSCS-2022-49)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BFAF2B-AA6E-48A3-1FE7-DF31E2DD6250}"/>
              </a:ext>
            </a:extLst>
          </p:cNvPr>
          <p:cNvSpPr txBox="1"/>
          <p:nvPr/>
        </p:nvSpPr>
        <p:spPr>
          <a:xfrm>
            <a:off x="122238" y="4574909"/>
            <a:ext cx="62016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Presenters: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902964-A509-8978-C3F4-628F9C087B2D}"/>
              </a:ext>
            </a:extLst>
          </p:cNvPr>
          <p:cNvSpPr txBox="1"/>
          <p:nvPr/>
        </p:nvSpPr>
        <p:spPr>
          <a:xfrm>
            <a:off x="1519084" y="2718427"/>
            <a:ext cx="89375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A Toy Programming Language for Beginners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42BE289-89F7-4D5A-A9F5-4E72F15DE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186" y="6474821"/>
            <a:ext cx="2572394" cy="38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46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6F34-190D-D38B-E24F-6FEB21C6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426" y="573517"/>
            <a:ext cx="4307141" cy="1454400"/>
          </a:xfrm>
        </p:spPr>
        <p:txBody>
          <a:bodyPr anchor="t">
            <a:normAutofit/>
          </a:bodyPr>
          <a:lstStyle/>
          <a:p>
            <a:r>
              <a:rPr lang="en-US" sz="3700" dirty="0"/>
              <a:t>INTRODUCTION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76D73-417F-0FD0-DE3B-DFA0532907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 rot="16200000">
            <a:off x="9829799" y="2011362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ID"/>
              <a:t>BABU SHONA INTERPRETER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CDD0D-104B-9407-92D6-016665263C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82399" y="6356351"/>
            <a:ext cx="609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F6F24BE-8BEB-403A-BDCC-38E201D0662D}" type="slidenum">
              <a:rPr lang="en-ID" smtClean="0"/>
              <a:pPr>
                <a:spcAft>
                  <a:spcPts val="600"/>
                </a:spcAft>
              </a:pPr>
              <a:t>2</a:t>
            </a:fld>
            <a:endParaRPr lang="en-ID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E4C0886-BBDA-FCB9-F53D-35420403FAC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8" r="21748" b="-1"/>
          <a:stretch/>
        </p:blipFill>
        <p:spPr>
          <a:xfrm>
            <a:off x="599017" y="619622"/>
            <a:ext cx="4931558" cy="5618400"/>
          </a:xfrm>
          <a:noFill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CB52C4-B7ED-A9D1-5751-02209E9B28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1426" y="2841588"/>
            <a:ext cx="4307141" cy="3614400"/>
          </a:xfrm>
        </p:spPr>
        <p:txBody>
          <a:bodyPr>
            <a:normAutofit/>
          </a:bodyPr>
          <a:lstStyle/>
          <a:p>
            <a:r>
              <a:rPr lang="en-US" sz="2000" dirty="0"/>
              <a:t>Babu Shona is designed as an engaging and beginner-friendly programming language. It targets learners from India, Pakistan, and Bangladesh, making coding accessible and fun.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B981A9-A105-D29C-148D-D73EC24FDE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61150" y="2027917"/>
            <a:ext cx="4921249" cy="779706"/>
          </a:xfrm>
        </p:spPr>
        <p:txBody>
          <a:bodyPr anchor="b">
            <a:noAutofit/>
          </a:bodyPr>
          <a:lstStyle/>
          <a:p>
            <a:r>
              <a:rPr lang="en-US" sz="2000" dirty="0"/>
              <a:t>A BEGINNER'S PROGRAMMING JOURNEY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2BA5A-40F2-F9EF-6F49-446BD8221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186" y="6474821"/>
            <a:ext cx="2572394" cy="38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7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3BFD9F-DC75-C747-D49B-A447B13A3F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C211B1-0772-0884-A40F-735B2A084A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3</a:t>
            </a:fld>
            <a:endParaRPr lang="en-ID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24AB66-4E2A-5148-2A4B-82C9B927C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440318"/>
              </p:ext>
            </p:extLst>
          </p:nvPr>
        </p:nvGraphicFramePr>
        <p:xfrm>
          <a:off x="471111" y="1660832"/>
          <a:ext cx="4863584" cy="46955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1792">
                  <a:extLst>
                    <a:ext uri="{9D8B030D-6E8A-4147-A177-3AD203B41FA5}">
                      <a16:colId xmlns:a16="http://schemas.microsoft.com/office/drawing/2014/main" val="2836586003"/>
                    </a:ext>
                  </a:extLst>
                </a:gridCol>
                <a:gridCol w="2431792">
                  <a:extLst>
                    <a:ext uri="{9D8B030D-6E8A-4147-A177-3AD203B41FA5}">
                      <a16:colId xmlns:a16="http://schemas.microsoft.com/office/drawing/2014/main" val="3009148376"/>
                    </a:ext>
                  </a:extLst>
                </a:gridCol>
              </a:tblGrid>
              <a:tr h="1637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Babu Shona Statement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178" marR="561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C++ Equivalent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178" marR="56178" marT="0" marB="0"/>
                </a:tc>
                <a:extLst>
                  <a:ext uri="{0D108BD9-81ED-4DB2-BD59-A6C34878D82A}">
                    <a16:rowId xmlns:a16="http://schemas.microsoft.com/office/drawing/2014/main" val="2080754599"/>
                  </a:ext>
                </a:extLst>
              </a:tr>
              <a:tr h="1637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Program Structure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178" marR="561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178" marR="56178" marT="0" marB="0"/>
                </a:tc>
                <a:extLst>
                  <a:ext uri="{0D108BD9-81ED-4DB2-BD59-A6C34878D82A}">
                    <a16:rowId xmlns:a16="http://schemas.microsoft.com/office/drawing/2014/main" val="1303274353"/>
                  </a:ext>
                </a:extLst>
              </a:tr>
              <a:tr h="1637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Babu ... Shona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178" marR="561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int main() { ... }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178" marR="56178" marT="0" marB="0"/>
                </a:tc>
                <a:extLst>
                  <a:ext uri="{0D108BD9-81ED-4DB2-BD59-A6C34878D82A}">
                    <a16:rowId xmlns:a16="http://schemas.microsoft.com/office/drawing/2014/main" val="661735448"/>
                  </a:ext>
                </a:extLst>
              </a:tr>
              <a:tr h="1637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Print Statement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178" marR="561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178" marR="56178" marT="0" marB="0"/>
                </a:tc>
                <a:extLst>
                  <a:ext uri="{0D108BD9-81ED-4DB2-BD59-A6C34878D82A}">
                    <a16:rowId xmlns:a16="http://schemas.microsoft.com/office/drawing/2014/main" val="2542141886"/>
                  </a:ext>
                </a:extLst>
              </a:tr>
              <a:tr h="1637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dekho babu expr;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178" marR="561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cout &lt;&lt; expr &lt;&lt; endl;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178" marR="56178" marT="0" marB="0"/>
                </a:tc>
                <a:extLst>
                  <a:ext uri="{0D108BD9-81ED-4DB2-BD59-A6C34878D82A}">
                    <a16:rowId xmlns:a16="http://schemas.microsoft.com/office/drawing/2014/main" val="165934444"/>
                  </a:ext>
                </a:extLst>
              </a:tr>
              <a:tr h="1637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Input Statement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178" marR="561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178" marR="56178" marT="0" marB="0"/>
                </a:tc>
                <a:extLst>
                  <a:ext uri="{0D108BD9-81ED-4DB2-BD59-A6C34878D82A}">
                    <a16:rowId xmlns:a16="http://schemas.microsoft.com/office/drawing/2014/main" val="3749761109"/>
                  </a:ext>
                </a:extLst>
              </a:tr>
              <a:tr h="1637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bolo shona IDENTIFIER;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178" marR="561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cin &gt;&gt; IDENTIFIER;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178" marR="56178" marT="0" marB="0"/>
                </a:tc>
                <a:extLst>
                  <a:ext uri="{0D108BD9-81ED-4DB2-BD59-A6C34878D82A}">
                    <a16:rowId xmlns:a16="http://schemas.microsoft.com/office/drawing/2014/main" val="2612018660"/>
                  </a:ext>
                </a:extLst>
              </a:tr>
              <a:tr h="1637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Variable Declaration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178" marR="561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en-U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178" marR="56178" marT="0" marB="0"/>
                </a:tc>
                <a:extLst>
                  <a:ext uri="{0D108BD9-81ED-4DB2-BD59-A6C34878D82A}">
                    <a16:rowId xmlns:a16="http://schemas.microsoft.com/office/drawing/2014/main" val="722691181"/>
                  </a:ext>
                </a:extLst>
              </a:tr>
              <a:tr h="3360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mela babu IDENTIFIER = expr;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178" marR="561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auto IDENTIFIER = expr; (for automatic type inference)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178" marR="56178" marT="0" marB="0"/>
                </a:tc>
                <a:extLst>
                  <a:ext uri="{0D108BD9-81ED-4DB2-BD59-A6C34878D82A}">
                    <a16:rowId xmlns:a16="http://schemas.microsoft.com/office/drawing/2014/main" val="443285948"/>
                  </a:ext>
                </a:extLst>
              </a:tr>
              <a:tr h="3360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Or explicitly: int IDENTIFIER = expr; (for integers)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178" marR="561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178" marR="56178" marT="0" marB="0"/>
                </a:tc>
                <a:extLst>
                  <a:ext uri="{0D108BD9-81ED-4DB2-BD59-A6C34878D82A}">
                    <a16:rowId xmlns:a16="http://schemas.microsoft.com/office/drawing/2014/main" val="2185793690"/>
                  </a:ext>
                </a:extLst>
              </a:tr>
              <a:tr h="1637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string IDENTIFIER = expr; (for strings)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178" marR="561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178" marR="56178" marT="0" marB="0"/>
                </a:tc>
                <a:extLst>
                  <a:ext uri="{0D108BD9-81ED-4DB2-BD59-A6C34878D82A}">
                    <a16:rowId xmlns:a16="http://schemas.microsoft.com/office/drawing/2014/main" val="981902997"/>
                  </a:ext>
                </a:extLst>
              </a:tr>
              <a:tr h="1637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For Loop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178" marR="561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178" marR="56178" marT="0" marB="0"/>
                </a:tc>
                <a:extLst>
                  <a:ext uri="{0D108BD9-81ED-4DB2-BD59-A6C34878D82A}">
                    <a16:rowId xmlns:a16="http://schemas.microsoft.com/office/drawing/2014/main" val="161219568"/>
                  </a:ext>
                </a:extLst>
              </a:tr>
              <a:tr h="3360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chalo babu IDENTIFIER = expr1 se lekar expr2 tak expr3 { ... }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178" marR="561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for (int IDENTIFIER = expr1; IDENTIFIER &lt; expr2; IDENTIFIER += expr3) { ... }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178" marR="56178" marT="0" marB="0"/>
                </a:tc>
                <a:extLst>
                  <a:ext uri="{0D108BD9-81ED-4DB2-BD59-A6C34878D82A}">
                    <a16:rowId xmlns:a16="http://schemas.microsoft.com/office/drawing/2014/main" val="2261676134"/>
                  </a:ext>
                </a:extLst>
              </a:tr>
              <a:tr h="1637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While Loop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178" marR="561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178" marR="56178" marT="0" marB="0"/>
                </a:tc>
                <a:extLst>
                  <a:ext uri="{0D108BD9-81ED-4DB2-BD59-A6C34878D82A}">
                    <a16:rowId xmlns:a16="http://schemas.microsoft.com/office/drawing/2014/main" val="3863783116"/>
                  </a:ext>
                </a:extLst>
              </a:tr>
              <a:tr h="1637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jab tak babu expr { ... }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178" marR="561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while (expr) { ... }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178" marR="56178" marT="0" marB="0"/>
                </a:tc>
                <a:extLst>
                  <a:ext uri="{0D108BD9-81ED-4DB2-BD59-A6C34878D82A}">
                    <a16:rowId xmlns:a16="http://schemas.microsoft.com/office/drawing/2014/main" val="4043663606"/>
                  </a:ext>
                </a:extLst>
              </a:tr>
              <a:tr h="1637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Do-While Loop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178" marR="561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178" marR="56178" marT="0" marB="0"/>
                </a:tc>
                <a:extLst>
                  <a:ext uri="{0D108BD9-81ED-4DB2-BD59-A6C34878D82A}">
                    <a16:rowId xmlns:a16="http://schemas.microsoft.com/office/drawing/2014/main" val="496702659"/>
                  </a:ext>
                </a:extLst>
              </a:tr>
              <a:tr h="1637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ek dafa karo babu { ... } jab tak babu expr;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178" marR="561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do { ... } while (expr);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178" marR="56178" marT="0" marB="0"/>
                </a:tc>
                <a:extLst>
                  <a:ext uri="{0D108BD9-81ED-4DB2-BD59-A6C34878D82A}">
                    <a16:rowId xmlns:a16="http://schemas.microsoft.com/office/drawing/2014/main" val="3497035799"/>
                  </a:ext>
                </a:extLst>
              </a:tr>
              <a:tr h="1637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If Statement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178" marR="561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178" marR="56178" marT="0" marB="0"/>
                </a:tc>
                <a:extLst>
                  <a:ext uri="{0D108BD9-81ED-4DB2-BD59-A6C34878D82A}">
                    <a16:rowId xmlns:a16="http://schemas.microsoft.com/office/drawing/2014/main" val="3016663985"/>
                  </a:ext>
                </a:extLst>
              </a:tr>
              <a:tr h="1637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agar babu expr { ... }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178" marR="561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if (expr) { ... }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178" marR="56178" marT="0" marB="0"/>
                </a:tc>
                <a:extLst>
                  <a:ext uri="{0D108BD9-81ED-4DB2-BD59-A6C34878D82A}">
                    <a16:rowId xmlns:a16="http://schemas.microsoft.com/office/drawing/2014/main" val="3492093386"/>
                  </a:ext>
                </a:extLst>
              </a:tr>
              <a:tr h="1637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lekin babu expr { ... }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178" marR="561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else if (expr) { ... }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178" marR="56178" marT="0" marB="0"/>
                </a:tc>
                <a:extLst>
                  <a:ext uri="{0D108BD9-81ED-4DB2-BD59-A6C34878D82A}">
                    <a16:rowId xmlns:a16="http://schemas.microsoft.com/office/drawing/2014/main" val="384036788"/>
                  </a:ext>
                </a:extLst>
              </a:tr>
              <a:tr h="1637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magar shona { ... }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178" marR="561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else { ... }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178" marR="56178" marT="0" marB="0"/>
                </a:tc>
                <a:extLst>
                  <a:ext uri="{0D108BD9-81ED-4DB2-BD59-A6C34878D82A}">
                    <a16:rowId xmlns:a16="http://schemas.microsoft.com/office/drawing/2014/main" val="3250324778"/>
                  </a:ext>
                </a:extLst>
              </a:tr>
              <a:tr h="1637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Break Statement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178" marR="561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178" marR="56178" marT="0" marB="0"/>
                </a:tc>
                <a:extLst>
                  <a:ext uri="{0D108BD9-81ED-4DB2-BD59-A6C34878D82A}">
                    <a16:rowId xmlns:a16="http://schemas.microsoft.com/office/drawing/2014/main" val="2284163006"/>
                  </a:ext>
                </a:extLst>
              </a:tr>
              <a:tr h="1637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bas kro shona;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178" marR="561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break;</a:t>
                      </a:r>
                      <a:endParaRPr lang="en-U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178" marR="56178" marT="0" marB="0"/>
                </a:tc>
                <a:extLst>
                  <a:ext uri="{0D108BD9-81ED-4DB2-BD59-A6C34878D82A}">
                    <a16:rowId xmlns:a16="http://schemas.microsoft.com/office/drawing/2014/main" val="24447140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F4412EE-5BBF-5BEE-C2C9-B070EE8E2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482763"/>
              </p:ext>
            </p:extLst>
          </p:nvPr>
        </p:nvGraphicFramePr>
        <p:xfrm>
          <a:off x="5587730" y="1660832"/>
          <a:ext cx="5741634" cy="46955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70817">
                  <a:extLst>
                    <a:ext uri="{9D8B030D-6E8A-4147-A177-3AD203B41FA5}">
                      <a16:colId xmlns:a16="http://schemas.microsoft.com/office/drawing/2014/main" val="2547095288"/>
                    </a:ext>
                  </a:extLst>
                </a:gridCol>
                <a:gridCol w="2870817">
                  <a:extLst>
                    <a:ext uri="{9D8B030D-6E8A-4147-A177-3AD203B41FA5}">
                      <a16:colId xmlns:a16="http://schemas.microsoft.com/office/drawing/2014/main" val="4181690770"/>
                    </a:ext>
                  </a:extLst>
                </a:gridCol>
              </a:tblGrid>
              <a:tr h="2022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Expressions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320" marR="6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320" marR="66320" marT="0" marB="0"/>
                </a:tc>
                <a:extLst>
                  <a:ext uri="{0D108BD9-81ED-4DB2-BD59-A6C34878D82A}">
                    <a16:rowId xmlns:a16="http://schemas.microsoft.com/office/drawing/2014/main" val="764733117"/>
                  </a:ext>
                </a:extLst>
              </a:tr>
              <a:tr h="2022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IDENTIFIER + IDENTIFIER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320" marR="6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IDENTIFIER + IDENTIFIER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320" marR="66320" marT="0" marB="0"/>
                </a:tc>
                <a:extLst>
                  <a:ext uri="{0D108BD9-81ED-4DB2-BD59-A6C34878D82A}">
                    <a16:rowId xmlns:a16="http://schemas.microsoft.com/office/drawing/2014/main" val="2158070797"/>
                  </a:ext>
                </a:extLst>
              </a:tr>
              <a:tr h="2022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IDENTIFIER - IDENTIFIER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320" marR="6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IDENTIFIER - IDENTIFIER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320" marR="66320" marT="0" marB="0"/>
                </a:tc>
                <a:extLst>
                  <a:ext uri="{0D108BD9-81ED-4DB2-BD59-A6C34878D82A}">
                    <a16:rowId xmlns:a16="http://schemas.microsoft.com/office/drawing/2014/main" val="4293420373"/>
                  </a:ext>
                </a:extLst>
              </a:tr>
              <a:tr h="2022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IDENTIFIER * IDENTIFIER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320" marR="6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IDENTIFIER * IDENTIFIER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320" marR="66320" marT="0" marB="0"/>
                </a:tc>
                <a:extLst>
                  <a:ext uri="{0D108BD9-81ED-4DB2-BD59-A6C34878D82A}">
                    <a16:rowId xmlns:a16="http://schemas.microsoft.com/office/drawing/2014/main" val="651572136"/>
                  </a:ext>
                </a:extLst>
              </a:tr>
              <a:tr h="2022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IDENTIFIER / IDENTIFIER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320" marR="6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IDENTIFIER / IDENTIFIER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320" marR="66320" marT="0" marB="0"/>
                </a:tc>
                <a:extLst>
                  <a:ext uri="{0D108BD9-81ED-4DB2-BD59-A6C34878D82A}">
                    <a16:rowId xmlns:a16="http://schemas.microsoft.com/office/drawing/2014/main" val="1224220096"/>
                  </a:ext>
                </a:extLst>
              </a:tr>
              <a:tr h="2022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(expr)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320" marR="6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(expr)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320" marR="66320" marT="0" marB="0"/>
                </a:tc>
                <a:extLst>
                  <a:ext uri="{0D108BD9-81ED-4DB2-BD59-A6C34878D82A}">
                    <a16:rowId xmlns:a16="http://schemas.microsoft.com/office/drawing/2014/main" val="2511960986"/>
                  </a:ext>
                </a:extLst>
              </a:tr>
              <a:tr h="2022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Babu Shona Statement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320" marR="6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C++ Equivalent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320" marR="66320" marT="0" marB="0"/>
                </a:tc>
                <a:extLst>
                  <a:ext uri="{0D108BD9-81ED-4DB2-BD59-A6C34878D82A}">
                    <a16:rowId xmlns:a16="http://schemas.microsoft.com/office/drawing/2014/main" val="1513480741"/>
                  </a:ext>
                </a:extLst>
              </a:tr>
              <a:tr h="2022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Program Structure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320" marR="6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320" marR="66320" marT="0" marB="0"/>
                </a:tc>
                <a:extLst>
                  <a:ext uri="{0D108BD9-81ED-4DB2-BD59-A6C34878D82A}">
                    <a16:rowId xmlns:a16="http://schemas.microsoft.com/office/drawing/2014/main" val="2090307085"/>
                  </a:ext>
                </a:extLst>
              </a:tr>
              <a:tr h="2022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Babu ... Shona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320" marR="6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int main() { ... }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320" marR="66320" marT="0" marB="0"/>
                </a:tc>
                <a:extLst>
                  <a:ext uri="{0D108BD9-81ED-4DB2-BD59-A6C34878D82A}">
                    <a16:rowId xmlns:a16="http://schemas.microsoft.com/office/drawing/2014/main" val="3901781624"/>
                  </a:ext>
                </a:extLst>
              </a:tr>
              <a:tr h="2022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Print Statement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320" marR="6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320" marR="66320" marT="0" marB="0"/>
                </a:tc>
                <a:extLst>
                  <a:ext uri="{0D108BD9-81ED-4DB2-BD59-A6C34878D82A}">
                    <a16:rowId xmlns:a16="http://schemas.microsoft.com/office/drawing/2014/main" val="748040854"/>
                  </a:ext>
                </a:extLst>
              </a:tr>
              <a:tr h="2022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dekho babu expr;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320" marR="6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cout &lt;&lt; expr &lt;&lt; </a:t>
                      </a:r>
                      <a:r>
                        <a:rPr lang="en-US" sz="1200" kern="100" dirty="0" err="1">
                          <a:effectLst/>
                        </a:rPr>
                        <a:t>endl</a:t>
                      </a:r>
                      <a:r>
                        <a:rPr lang="en-US" sz="1200" kern="100" dirty="0">
                          <a:effectLst/>
                        </a:rPr>
                        <a:t>;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320" marR="66320" marT="0" marB="0"/>
                </a:tc>
                <a:extLst>
                  <a:ext uri="{0D108BD9-81ED-4DB2-BD59-A6C34878D82A}">
                    <a16:rowId xmlns:a16="http://schemas.microsoft.com/office/drawing/2014/main" val="3851146425"/>
                  </a:ext>
                </a:extLst>
              </a:tr>
              <a:tr h="2022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Input Statement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320" marR="6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320" marR="66320" marT="0" marB="0"/>
                </a:tc>
                <a:extLst>
                  <a:ext uri="{0D108BD9-81ED-4DB2-BD59-A6C34878D82A}">
                    <a16:rowId xmlns:a16="http://schemas.microsoft.com/office/drawing/2014/main" val="1270451569"/>
                  </a:ext>
                </a:extLst>
              </a:tr>
              <a:tr h="2022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bolo shona IDENTIFIER;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320" marR="6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cin &gt;&gt; IDENTIFIER;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320" marR="66320" marT="0" marB="0"/>
                </a:tc>
                <a:extLst>
                  <a:ext uri="{0D108BD9-81ED-4DB2-BD59-A6C34878D82A}">
                    <a16:rowId xmlns:a16="http://schemas.microsoft.com/office/drawing/2014/main" val="3881090375"/>
                  </a:ext>
                </a:extLst>
              </a:tr>
              <a:tr h="2022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Variable Declaration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320" marR="6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320" marR="66320" marT="0" marB="0"/>
                </a:tc>
                <a:extLst>
                  <a:ext uri="{0D108BD9-81ED-4DB2-BD59-A6C34878D82A}">
                    <a16:rowId xmlns:a16="http://schemas.microsoft.com/office/drawing/2014/main" val="3909363463"/>
                  </a:ext>
                </a:extLst>
              </a:tr>
              <a:tr h="4156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mela babu IDENTIFIER = expr;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320" marR="6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auto IDENTIFIER = expr; (for automatic type inference)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320" marR="66320" marT="0" marB="0"/>
                </a:tc>
                <a:extLst>
                  <a:ext uri="{0D108BD9-81ED-4DB2-BD59-A6C34878D82A}">
                    <a16:rowId xmlns:a16="http://schemas.microsoft.com/office/drawing/2014/main" val="586152133"/>
                  </a:ext>
                </a:extLst>
              </a:tr>
              <a:tr h="4156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Or explicitly: int IDENTIFIER = expr; (for integers)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320" marR="6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320" marR="66320" marT="0" marB="0"/>
                </a:tc>
                <a:extLst>
                  <a:ext uri="{0D108BD9-81ED-4DB2-BD59-A6C34878D82A}">
                    <a16:rowId xmlns:a16="http://schemas.microsoft.com/office/drawing/2014/main" val="4096252744"/>
                  </a:ext>
                </a:extLst>
              </a:tr>
              <a:tr h="4156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string IDENTIFIER = expr; (for strings)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320" marR="6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320" marR="66320" marT="0" marB="0"/>
                </a:tc>
                <a:extLst>
                  <a:ext uri="{0D108BD9-81ED-4DB2-BD59-A6C34878D82A}">
                    <a16:rowId xmlns:a16="http://schemas.microsoft.com/office/drawing/2014/main" val="1680358937"/>
                  </a:ext>
                </a:extLst>
              </a:tr>
              <a:tr h="2022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For Loop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320" marR="6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320" marR="66320" marT="0" marB="0"/>
                </a:tc>
                <a:extLst>
                  <a:ext uri="{0D108BD9-81ED-4DB2-BD59-A6C34878D82A}">
                    <a16:rowId xmlns:a16="http://schemas.microsoft.com/office/drawing/2014/main" val="1513238179"/>
                  </a:ext>
                </a:extLst>
              </a:tr>
              <a:tr h="4156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chalo babu IDENTIFIER = expr1 se lekar expr2 tak expr3 { ... }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320" marR="6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for (int IDENTIFIER = expr1; IDENTIFIER &lt; expr2; IDENTIFIER += expr3) { ... }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320" marR="66320" marT="0" marB="0"/>
                </a:tc>
                <a:extLst>
                  <a:ext uri="{0D108BD9-81ED-4DB2-BD59-A6C34878D82A}">
                    <a16:rowId xmlns:a16="http://schemas.microsoft.com/office/drawing/2014/main" val="183692951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FFBD4808-C4A6-8C2B-2ED2-B3832F6A7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063" y="19177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B0BFC4C-8675-C4C6-B380-592113DF8730}"/>
              </a:ext>
            </a:extLst>
          </p:cNvPr>
          <p:cNvSpPr txBox="1">
            <a:spLocks/>
          </p:cNvSpPr>
          <p:nvPr/>
        </p:nvSpPr>
        <p:spPr>
          <a:xfrm>
            <a:off x="1611758" y="612102"/>
            <a:ext cx="7996938" cy="109677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GRAMMAR STRUCTURE</a:t>
            </a:r>
            <a:endParaRPr lang="en-US" sz="4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8F5D7A-F258-441F-00C6-3B6F740C8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186" y="6474821"/>
            <a:ext cx="2572394" cy="38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4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6661-4715-6828-2C1E-150147FA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ANTLR INTEGRATION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FF2BC-74DE-50FF-826E-72D84839B6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BABU SHONA INTERPRETER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6A918-BEEE-12B8-E9A5-9CD295887A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4</a:t>
            </a:fld>
            <a:endParaRPr lang="en-ID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7A4B98B-312E-8B3B-7C33-240CC5E5D14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37633" r="37633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DA17A3-5A3F-9668-EEDA-17B9BB703F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35096" y="3158284"/>
            <a:ext cx="4360149" cy="2186082"/>
          </a:xfrm>
        </p:spPr>
        <p:txBody>
          <a:bodyPr/>
          <a:lstStyle/>
          <a:p>
            <a:r>
              <a:rPr lang="en-US" sz="1800" dirty="0"/>
              <a:t>ANTLR streamlines Babu Shona's lexical analysis by generating lexemes and parsing tokens. Additionally, it builds Abstract Syntax Trees (ASTs) for further processing.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C15D3A-78DB-5639-B8D3-A211621951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00293" y="2302934"/>
            <a:ext cx="4360800" cy="387187"/>
          </a:xfrm>
        </p:spPr>
        <p:txBody>
          <a:bodyPr/>
          <a:lstStyle/>
          <a:p>
            <a:r>
              <a:rPr lang="en-US" sz="1800" dirty="0"/>
              <a:t>ENHANCING LANGUAGE PROCESSING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0C2E69-C036-09E3-8633-741563915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186" y="6474821"/>
            <a:ext cx="2572394" cy="38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6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E1B31-C902-4ED9-FA2F-9B773252A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599" y="445335"/>
            <a:ext cx="5673126" cy="1325563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BF99C-EBEE-A84C-DB33-2E8D0A243B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BABU SHONA INTERPRETER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5C439-0B36-1EC3-3A87-0BA708BA03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5</a:t>
            </a:fld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B4627D-9B62-ADB0-8505-EB46C09C8E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dirty="0"/>
              <a:t>Babu Shona focuses on educational purposes. There is no optimization, meaning performance isn't prioritized in design.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814593-8547-5F9E-1EE0-627D4C37BE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600" dirty="0"/>
              <a:t>The language possesses a limited feature set, including only basic expressions and control flows, which restricts advanced programming tasks.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396F7A-E5E2-B608-FB21-C8A7B7F06D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9016" y="2275974"/>
            <a:ext cx="3353552" cy="369600"/>
          </a:xfrm>
        </p:spPr>
        <p:txBody>
          <a:bodyPr/>
          <a:lstStyle/>
          <a:p>
            <a:r>
              <a:rPr lang="en-US" sz="1600" dirty="0"/>
              <a:t>PERFORMANCE LIMITATIONS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A3431D-9DAF-D060-FA62-0B36134C11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58771" y="2275974"/>
            <a:ext cx="3236648" cy="369600"/>
          </a:xfrm>
        </p:spPr>
        <p:txBody>
          <a:bodyPr/>
          <a:lstStyle/>
          <a:p>
            <a:r>
              <a:rPr lang="en-US" sz="1600" dirty="0"/>
              <a:t>FEATURE SET CONSTRAINTS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E7F53C6-9E46-96EB-B8E5-233F49E514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600" dirty="0"/>
              <a:t>Despite its limitations, Babu Shona effectively introduces programming fundamentals, creating a low-stakes environment suitable for beginners.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28300F7-3649-009A-02B1-E124457C41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7367" y="2275974"/>
            <a:ext cx="3465032" cy="369600"/>
          </a:xfrm>
        </p:spPr>
        <p:txBody>
          <a:bodyPr/>
          <a:lstStyle/>
          <a:p>
            <a:r>
              <a:rPr lang="en-US" sz="1600" dirty="0"/>
              <a:t>EDUCATIONAL INTENTIONS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57EA1A-5ECD-7460-35DD-5F7CECA7D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186" y="6474821"/>
            <a:ext cx="2572394" cy="38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23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9ACD-8ADF-E230-2040-05FEFB88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945" y="358869"/>
            <a:ext cx="4448707" cy="196896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2DF1E4-1C48-0ECA-729B-428F70DD70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BABU SHONA INTERPRETER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B4C37-A703-D2D4-2150-47A75FFF9E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6</a:t>
            </a:fld>
            <a:endParaRPr lang="en-ID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2BF3F5-A71E-7507-7A98-DB153A454CB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8240" y="3257798"/>
            <a:ext cx="5208058" cy="1987053"/>
          </a:xfrm>
        </p:spPr>
        <p:txBody>
          <a:bodyPr/>
          <a:lstStyle/>
          <a:p>
            <a:r>
              <a:rPr lang="en-US" sz="1800" dirty="0"/>
              <a:t>Babu Shona bridges cultural familiarity with programming concepts, making it relatable for new learners in specific regions.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B2BF5-3002-B873-8C5B-2FDD992EC63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201252" y="3091240"/>
            <a:ext cx="4448705" cy="2852921"/>
          </a:xfrm>
        </p:spPr>
        <p:txBody>
          <a:bodyPr/>
          <a:lstStyle/>
          <a:p>
            <a:r>
              <a:rPr lang="en-US" sz="1800" dirty="0"/>
              <a:t>Recognizing the integration of ANTLR and Python for robust processing, thank you to</a:t>
            </a:r>
            <a:r>
              <a:rPr lang="en-US" sz="1800" b="1" dirty="0"/>
              <a:t> Mr. Ramadan Shahid Khan Niazi</a:t>
            </a:r>
            <a:r>
              <a:rPr lang="en-US" sz="1800" dirty="0"/>
              <a:t> for guidance in this journey.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39D0B80-CF19-F6B5-9EF7-42FE914FBC0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8239" y="2507939"/>
            <a:ext cx="5208059" cy="403200"/>
          </a:xfrm>
        </p:spPr>
        <p:txBody>
          <a:bodyPr/>
          <a:lstStyle/>
          <a:p>
            <a:r>
              <a:rPr lang="en-US" sz="1800" dirty="0"/>
              <a:t>CULTURAL RELEVANCE IN LEARNING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B24000-5039-9FD2-1918-A82511F4E9D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87264" y="2475488"/>
            <a:ext cx="5313899" cy="468102"/>
          </a:xfrm>
        </p:spPr>
        <p:txBody>
          <a:bodyPr/>
          <a:lstStyle/>
          <a:p>
            <a:r>
              <a:rPr lang="en-US" sz="1800" dirty="0"/>
              <a:t>KEY TAKEAWAYS AND ACKNOWLEDGMENTS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E3A9C6-A12E-6CC3-4129-B47AE8D37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186" y="6474821"/>
            <a:ext cx="2572394" cy="38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8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8977-6C9F-5090-3B4A-F005E6B68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890" y="2156088"/>
            <a:ext cx="8960219" cy="2056148"/>
          </a:xfrm>
        </p:spPr>
        <p:txBody>
          <a:bodyPr/>
          <a:lstStyle/>
          <a:p>
            <a:r>
              <a:rPr lang="en-US" dirty="0"/>
              <a:t>Any Questions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85EF1D-B88B-ECB8-C366-2E4717448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D9EDA-5C31-23F5-AD3C-10D8306E4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186" y="6474821"/>
            <a:ext cx="2572394" cy="38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cean Fre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58F7"/>
      </a:accent1>
      <a:accent2>
        <a:srgbClr val="FE7032"/>
      </a:accent2>
      <a:accent3>
        <a:srgbClr val="91BED4"/>
      </a:accent3>
      <a:accent4>
        <a:srgbClr val="FFC000"/>
      </a:accent4>
      <a:accent5>
        <a:srgbClr val="D9E8F5"/>
      </a:accent5>
      <a:accent6>
        <a:srgbClr val="FFAD8D"/>
      </a:accent6>
      <a:hlink>
        <a:srgbClr val="0563C1"/>
      </a:hlink>
      <a:folHlink>
        <a:srgbClr val="954F72"/>
      </a:folHlink>
    </a:clrScheme>
    <a:fontScheme name="Montserrat ExtraBold - Open Sans">
      <a:majorFont>
        <a:latin typeface="Montserrat Extra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E4C422B-71CC-4220-AECA-8213F041F2C8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601</Words>
  <Application>Microsoft Office PowerPoint</Application>
  <PresentationFormat>Widescreen</PresentationFormat>
  <Paragraphs>122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Aptos</vt:lpstr>
      <vt:lpstr>Aptos Display</vt:lpstr>
      <vt:lpstr>Arial</vt:lpstr>
      <vt:lpstr>Cascadia Mono SemiBold</vt:lpstr>
      <vt:lpstr>Montserrat ExtraBold</vt:lpstr>
      <vt:lpstr>Open Sans</vt:lpstr>
      <vt:lpstr>Wingdings</vt:lpstr>
      <vt:lpstr>Office Theme</vt:lpstr>
      <vt:lpstr>Ocean Free</vt:lpstr>
      <vt:lpstr>BABU SHONA INTERPRETER</vt:lpstr>
      <vt:lpstr>INTRODUCTION</vt:lpstr>
      <vt:lpstr>PowerPoint Presentation</vt:lpstr>
      <vt:lpstr>ANTLR INTEGRATION</vt:lpstr>
      <vt:lpstr>LIMITATIONS</vt:lpstr>
      <vt:lpstr>CONCLUSION</vt:lpstr>
      <vt:lpstr>Any 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bscs22f36</dc:creator>
  <cp:lastModifiedBy>bscs22f36</cp:lastModifiedBy>
  <cp:revision>4</cp:revision>
  <dcterms:created xsi:type="dcterms:W3CDTF">2025-01-07T05:35:27Z</dcterms:created>
  <dcterms:modified xsi:type="dcterms:W3CDTF">2025-01-07T06:56:40Z</dcterms:modified>
</cp:coreProperties>
</file>