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5" r:id="rId1"/>
  </p:sldMasterIdLst>
  <p:notesMasterIdLst>
    <p:notesMasterId r:id="rId78"/>
  </p:notesMasterIdLst>
  <p:handoutMasterIdLst>
    <p:handoutMasterId r:id="rId79"/>
  </p:handoutMasterIdLst>
  <p:sldIdLst>
    <p:sldId id="514" r:id="rId2"/>
    <p:sldId id="515" r:id="rId3"/>
    <p:sldId id="593" r:id="rId4"/>
    <p:sldId id="516" r:id="rId5"/>
    <p:sldId id="548" r:id="rId6"/>
    <p:sldId id="520" r:id="rId7"/>
    <p:sldId id="596" r:id="rId8"/>
    <p:sldId id="547" r:id="rId9"/>
    <p:sldId id="549" r:id="rId10"/>
    <p:sldId id="594" r:id="rId11"/>
    <p:sldId id="595" r:id="rId12"/>
    <p:sldId id="550" r:id="rId13"/>
    <p:sldId id="597" r:id="rId14"/>
    <p:sldId id="517" r:id="rId15"/>
    <p:sldId id="518" r:id="rId16"/>
    <p:sldId id="598" r:id="rId17"/>
    <p:sldId id="521" r:id="rId18"/>
    <p:sldId id="599" r:id="rId19"/>
    <p:sldId id="600" r:id="rId20"/>
    <p:sldId id="601" r:id="rId21"/>
    <p:sldId id="602" r:id="rId22"/>
    <p:sldId id="591" r:id="rId23"/>
    <p:sldId id="556" r:id="rId24"/>
    <p:sldId id="557" r:id="rId25"/>
    <p:sldId id="555" r:id="rId26"/>
    <p:sldId id="525" r:id="rId27"/>
    <p:sldId id="526" r:id="rId28"/>
    <p:sldId id="523" r:id="rId29"/>
    <p:sldId id="524" r:id="rId30"/>
    <p:sldId id="603" r:id="rId31"/>
    <p:sldId id="604" r:id="rId32"/>
    <p:sldId id="529" r:id="rId33"/>
    <p:sldId id="560" r:id="rId34"/>
    <p:sldId id="530" r:id="rId35"/>
    <p:sldId id="531" r:id="rId36"/>
    <p:sldId id="562" r:id="rId37"/>
    <p:sldId id="563" r:id="rId38"/>
    <p:sldId id="532" r:id="rId39"/>
    <p:sldId id="565" r:id="rId40"/>
    <p:sldId id="605" r:id="rId41"/>
    <p:sldId id="606" r:id="rId42"/>
    <p:sldId id="607" r:id="rId43"/>
    <p:sldId id="533" r:id="rId44"/>
    <p:sldId id="534" r:id="rId45"/>
    <p:sldId id="567" r:id="rId46"/>
    <p:sldId id="569" r:id="rId47"/>
    <p:sldId id="570" r:id="rId48"/>
    <p:sldId id="536" r:id="rId49"/>
    <p:sldId id="572" r:id="rId50"/>
    <p:sldId id="537" r:id="rId51"/>
    <p:sldId id="574" r:id="rId52"/>
    <p:sldId id="538" r:id="rId53"/>
    <p:sldId id="575" r:id="rId54"/>
    <p:sldId id="608" r:id="rId55"/>
    <p:sldId id="609" r:id="rId56"/>
    <p:sldId id="610" r:id="rId57"/>
    <p:sldId id="539" r:id="rId58"/>
    <p:sldId id="585" r:id="rId59"/>
    <p:sldId id="542" r:id="rId60"/>
    <p:sldId id="589" r:id="rId61"/>
    <p:sldId id="543" r:id="rId62"/>
    <p:sldId id="544" r:id="rId63"/>
    <p:sldId id="579" r:id="rId64"/>
    <p:sldId id="582" r:id="rId65"/>
    <p:sldId id="545" r:id="rId66"/>
    <p:sldId id="546" r:id="rId67"/>
    <p:sldId id="577" r:id="rId68"/>
    <p:sldId id="611" r:id="rId69"/>
    <p:sldId id="612" r:id="rId70"/>
    <p:sldId id="613" r:id="rId71"/>
    <p:sldId id="614" r:id="rId72"/>
    <p:sldId id="615" r:id="rId73"/>
    <p:sldId id="616" r:id="rId74"/>
    <p:sldId id="619" r:id="rId75"/>
    <p:sldId id="620" r:id="rId76"/>
    <p:sldId id="621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00CC00"/>
    <a:srgbClr val="FF0066"/>
    <a:srgbClr val="FFFF99"/>
    <a:srgbClr val="FF9933"/>
    <a:srgbClr val="0099FF"/>
    <a:srgbClr val="80808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4" autoAdjust="0"/>
    <p:restoredTop sz="84746" autoAdjust="0"/>
  </p:normalViewPr>
  <p:slideViewPr>
    <p:cSldViewPr snapToGrid="0" snapToObjects="1">
      <p:cViewPr varScale="1">
        <p:scale>
          <a:sx n="65" d="100"/>
          <a:sy n="65" d="100"/>
        </p:scale>
        <p:origin x="-876" y="-10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67698688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07ADB9F-DA6F-4AC3-8BD5-BA0459DCE557}" type="datetime1">
              <a:rPr lang="en-US"/>
              <a:pPr/>
              <a:t>24-Feb-11</a:t>
            </a:fld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2A0ACCA-65BA-4F49-A8A7-19F25FF8D7F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D93F4B7-8340-4CAB-8785-69D243BB215D}" type="datetime1">
              <a:rPr lang="en-US"/>
              <a:pPr/>
              <a:t>24-Feb-11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DFC9574-5B73-4805-BE19-47C82F402A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42AB9-07F2-4B54-ADAF-1C6D7A6BD85D}" type="slidenum">
              <a:rPr lang="en-US"/>
              <a:pPr/>
              <a:t>3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Select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fname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lname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, address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Employee,Department</a:t>
            </a:r>
            <a:endParaRPr lang="en-US" sz="1200" kern="1200" dirty="0" smtClean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where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Dno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Dnumber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Dname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='Research‘</a:t>
            </a:r>
          </a:p>
          <a:p>
            <a:endParaRPr lang="en-US" sz="1200" kern="1200" dirty="0" smtClean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rgbClr val="000000"/>
                </a:solidFill>
              </a:rPr>
              <a:t>The nested query selects the number of the 'Research' department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rgbClr val="000000"/>
                </a:solidFill>
              </a:rPr>
              <a:t>The outer query select an EMPLOYEE </a:t>
            </a:r>
            <a:r>
              <a:rPr lang="en-US" sz="1200" dirty="0" err="1" smtClean="0">
                <a:solidFill>
                  <a:srgbClr val="000000"/>
                </a:solidFill>
              </a:rPr>
              <a:t>tuple</a:t>
            </a:r>
            <a:r>
              <a:rPr lang="en-US" sz="1200" dirty="0" smtClean="0">
                <a:solidFill>
                  <a:srgbClr val="000000"/>
                </a:solidFill>
              </a:rPr>
              <a:t> if its DNO value is in the result of </a:t>
            </a:r>
            <a:r>
              <a:rPr lang="en-US" sz="1200" dirty="0" smtClean="0">
                <a:solidFill>
                  <a:srgbClr val="000000"/>
                </a:solidFill>
              </a:rPr>
              <a:t>nested </a:t>
            </a:r>
            <a:r>
              <a:rPr lang="en-US" sz="1200" dirty="0" smtClean="0">
                <a:solidFill>
                  <a:srgbClr val="000000"/>
                </a:solidFill>
              </a:rPr>
              <a:t>query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rgbClr val="000000"/>
                </a:solidFill>
              </a:rPr>
              <a:t>The comparison operator </a:t>
            </a:r>
            <a:r>
              <a:rPr lang="en-US" sz="1200" b="1" dirty="0" smtClean="0">
                <a:solidFill>
                  <a:srgbClr val="000000"/>
                </a:solidFill>
              </a:rPr>
              <a:t>IN</a:t>
            </a:r>
            <a:r>
              <a:rPr lang="en-US" sz="1200" dirty="0" smtClean="0">
                <a:solidFill>
                  <a:srgbClr val="000000"/>
                </a:solidFill>
              </a:rPr>
              <a:t> compares a value v with a set (or multi-set) of values V, and evaluates to </a:t>
            </a:r>
            <a:r>
              <a:rPr lang="en-US" sz="1200" b="1" dirty="0" smtClean="0">
                <a:solidFill>
                  <a:srgbClr val="000000"/>
                </a:solidFill>
              </a:rPr>
              <a:t>TRUE</a:t>
            </a:r>
            <a:r>
              <a:rPr lang="en-US" sz="1200" dirty="0" smtClean="0">
                <a:solidFill>
                  <a:srgbClr val="000000"/>
                </a:solidFill>
              </a:rPr>
              <a:t> if v is one of the elements in V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D93F4B7-8340-4CAB-8785-69D243BB215D}" type="datetime1">
              <a:rPr lang="en-US" smtClean="0"/>
              <a:pPr/>
              <a:t>24-Feb-11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C9574-5B73-4805-BE19-47C82F402AE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select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fname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from Employee, Dependent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where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fname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dependent_name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ssn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essn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    </a:t>
            </a:r>
          </a:p>
          <a:p>
            <a:endParaRPr lang="en-US" sz="1200" kern="1200" dirty="0" smtClean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The result of a correlated nested query is </a:t>
            </a:r>
            <a:r>
              <a:rPr lang="en-US" sz="1200" i="1" dirty="0" smtClean="0">
                <a:solidFill>
                  <a:srgbClr val="000000"/>
                </a:solidFill>
              </a:rPr>
              <a:t>different for each </a:t>
            </a:r>
            <a:r>
              <a:rPr lang="en-US" sz="1200" i="1" dirty="0" err="1" smtClean="0">
                <a:solidFill>
                  <a:srgbClr val="000000"/>
                </a:solidFill>
              </a:rPr>
              <a:t>tuple</a:t>
            </a:r>
            <a:r>
              <a:rPr lang="en-US" sz="1200" i="1" dirty="0" smtClean="0">
                <a:solidFill>
                  <a:srgbClr val="000000"/>
                </a:solidFill>
              </a:rPr>
              <a:t> (or combination of </a:t>
            </a:r>
            <a:r>
              <a:rPr lang="en-US" sz="1200" i="1" dirty="0" err="1" smtClean="0">
                <a:solidFill>
                  <a:srgbClr val="000000"/>
                </a:solidFill>
              </a:rPr>
              <a:t>tuples</a:t>
            </a:r>
            <a:r>
              <a:rPr lang="en-US" sz="1200" i="1" dirty="0" smtClean="0">
                <a:solidFill>
                  <a:srgbClr val="000000"/>
                </a:solidFill>
              </a:rPr>
              <a:t>) of the relation(s) in the outer query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D93F4B7-8340-4CAB-8785-69D243BB215D}" type="datetime1">
              <a:rPr lang="en-US" smtClean="0"/>
              <a:pPr/>
              <a:t>24-Feb-11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C9574-5B73-4805-BE19-47C82F402AE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A8518-CA75-4465-A63E-9AA85B573C51}" type="slidenum">
              <a:rPr lang="en-US"/>
              <a:pPr/>
              <a:t>41</a:t>
            </a:fld>
            <a:endParaRPr lang="en-US"/>
          </a:p>
        </p:txBody>
      </p:sp>
      <p:sp>
        <p:nvSpPr>
          <p:cNvPr id="2631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31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031B7-8492-48E7-B815-FC620E71FFF6}" type="slidenum">
              <a:rPr lang="en-US"/>
              <a:pPr/>
              <a:t>42</a:t>
            </a:fld>
            <a:endParaRPr lang="en-US"/>
          </a:p>
        </p:txBody>
      </p:sp>
      <p:sp>
        <p:nvSpPr>
          <p:cNvPr id="2693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Each subgroup of </a:t>
            </a:r>
            <a:r>
              <a:rPr lang="en-US" sz="1200" dirty="0" err="1" smtClean="0">
                <a:solidFill>
                  <a:srgbClr val="000000"/>
                </a:solidFill>
              </a:rPr>
              <a:t>tuples</a:t>
            </a:r>
            <a:r>
              <a:rPr lang="en-US" sz="1200" dirty="0" smtClean="0">
                <a:solidFill>
                  <a:srgbClr val="000000"/>
                </a:solidFill>
              </a:rPr>
              <a:t> consists of the set of </a:t>
            </a:r>
            <a:r>
              <a:rPr lang="en-US" sz="1200" dirty="0" err="1" smtClean="0">
                <a:solidFill>
                  <a:srgbClr val="000000"/>
                </a:solidFill>
              </a:rPr>
              <a:t>tuples</a:t>
            </a:r>
            <a:r>
              <a:rPr lang="en-US" sz="1200" dirty="0" smtClean="0">
                <a:solidFill>
                  <a:srgbClr val="000000"/>
                </a:solidFill>
              </a:rPr>
              <a:t> that have </a:t>
            </a:r>
            <a:r>
              <a:rPr lang="en-US" sz="1200" i="1" dirty="0" smtClean="0">
                <a:solidFill>
                  <a:srgbClr val="000000"/>
                </a:solidFill>
              </a:rPr>
              <a:t>the same value</a:t>
            </a:r>
            <a:r>
              <a:rPr lang="en-US" sz="1200" dirty="0" smtClean="0">
                <a:solidFill>
                  <a:srgbClr val="000000"/>
                </a:solidFill>
              </a:rPr>
              <a:t>  for the </a:t>
            </a:r>
            <a:r>
              <a:rPr lang="en-US" sz="1200" i="1" dirty="0" smtClean="0">
                <a:solidFill>
                  <a:srgbClr val="000000"/>
                </a:solidFill>
              </a:rPr>
              <a:t>grouping attribute(s)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D93F4B7-8340-4CAB-8785-69D243BB215D}" type="datetime1">
              <a:rPr lang="en-US" smtClean="0"/>
              <a:pPr/>
              <a:t>24-Feb-11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C9574-5B73-4805-BE19-47C82F402AE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BFD998-D4C4-45A5-94A3-F0685BF87076}" type="slidenum">
              <a:rPr lang="en-US"/>
              <a:pPr/>
              <a:t>54</a:t>
            </a:fld>
            <a:endParaRPr lang="en-US"/>
          </a:p>
        </p:txBody>
      </p:sp>
      <p:sp>
        <p:nvSpPr>
          <p:cNvPr id="3000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F3FBB-8A3C-406D-B6C9-6E9D42204998}" type="slidenum">
              <a:rPr lang="en-US"/>
              <a:pPr/>
              <a:t>55</a:t>
            </a:fld>
            <a:endParaRPr lang="en-US"/>
          </a:p>
        </p:txBody>
      </p:sp>
      <p:sp>
        <p:nvSpPr>
          <p:cNvPr id="3205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05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82B36-D354-4D1C-B3C4-C8BDD7790714}" type="slidenum">
              <a:rPr lang="en-US"/>
              <a:pPr/>
              <a:t>56</a:t>
            </a:fld>
            <a:endParaRPr lang="en-US"/>
          </a:p>
        </p:txBody>
      </p:sp>
      <p:sp>
        <p:nvSpPr>
          <p:cNvPr id="3225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3822" y="685801"/>
            <a:ext cx="4490357" cy="3428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25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 smtClean="0">
                <a:solidFill>
                  <a:srgbClr val="000000"/>
                </a:solidFill>
              </a:rPr>
              <a:t>Note:</a:t>
            </a:r>
            <a:r>
              <a:rPr lang="en-US" sz="1200" dirty="0" smtClean="0">
                <a:solidFill>
                  <a:srgbClr val="000000"/>
                </a:solidFill>
              </a:rPr>
              <a:t> The DEPTS_INFO table may not be up-to-date if we change the </a:t>
            </a:r>
            <a:r>
              <a:rPr lang="en-US" sz="1200" dirty="0" err="1" smtClean="0">
                <a:solidFill>
                  <a:srgbClr val="000000"/>
                </a:solidFill>
              </a:rPr>
              <a:t>tuples</a:t>
            </a:r>
            <a:r>
              <a:rPr lang="en-US" sz="1200" dirty="0" smtClean="0">
                <a:solidFill>
                  <a:srgbClr val="000000"/>
                </a:solidFill>
              </a:rPr>
              <a:t> in either the DEPARTMENT or the EMPLOYEE relations </a:t>
            </a:r>
            <a:r>
              <a:rPr lang="en-US" sz="1200" i="1" dirty="0" smtClean="0">
                <a:solidFill>
                  <a:srgbClr val="000000"/>
                </a:solidFill>
              </a:rPr>
              <a:t>after</a:t>
            </a:r>
            <a:r>
              <a:rPr lang="en-US" sz="1200" dirty="0" smtClean="0">
                <a:solidFill>
                  <a:srgbClr val="000000"/>
                </a:solidFill>
              </a:rPr>
              <a:t>  issuing U3B. We have to create a view (see later) to keep such a table up to date.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D93F4B7-8340-4CAB-8785-69D243BB215D}" type="datetime1">
              <a:rPr lang="en-US" smtClean="0"/>
              <a:pPr/>
              <a:t>24-Feb-11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C9574-5B73-4805-BE19-47C82F402AE9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rgbClr val="000000"/>
                </a:solidFill>
              </a:rPr>
              <a:t>A missing WHERE-clause specifies that </a:t>
            </a:r>
            <a:r>
              <a:rPr lang="en-US" sz="1200" i="1" dirty="0" smtClean="0">
                <a:solidFill>
                  <a:srgbClr val="000000"/>
                </a:solidFill>
              </a:rPr>
              <a:t>all </a:t>
            </a:r>
            <a:r>
              <a:rPr lang="en-US" sz="1200" i="1" dirty="0" err="1" smtClean="0">
                <a:solidFill>
                  <a:srgbClr val="000000"/>
                </a:solidFill>
              </a:rPr>
              <a:t>tuples</a:t>
            </a:r>
            <a:r>
              <a:rPr lang="en-US" sz="1200" dirty="0" smtClean="0">
                <a:solidFill>
                  <a:srgbClr val="000000"/>
                </a:solidFill>
              </a:rPr>
              <a:t>  in the relation are to be deleted; the table then becomes an empty table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Includes a WHERE-clause to select the </a:t>
            </a:r>
            <a:r>
              <a:rPr lang="en-US" sz="1200" dirty="0" err="1" smtClean="0">
                <a:solidFill>
                  <a:srgbClr val="000000"/>
                </a:solidFill>
              </a:rPr>
              <a:t>tuples</a:t>
            </a:r>
            <a:r>
              <a:rPr lang="en-US" sz="1200" dirty="0" smtClean="0">
                <a:solidFill>
                  <a:srgbClr val="000000"/>
                </a:solidFill>
              </a:rPr>
              <a:t> to be deleted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D93F4B7-8340-4CAB-8785-69D243BB215D}" type="datetime1">
              <a:rPr lang="en-US" smtClean="0"/>
              <a:pPr/>
              <a:t>24-Feb-11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C9574-5B73-4805-BE19-47C82F402AE9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SQL relations can be constrained to be sets by specifying PRIMARY KEY or UNIQUE attributes, or by using the DISTINCT option in a query</a:t>
            </a:r>
            <a:endParaRPr lang="en-US" sz="14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D93F4B7-8340-4CAB-8785-69D243BB215D}" type="datetime1">
              <a:rPr lang="en-US" smtClean="0"/>
              <a:pPr/>
              <a:t>24-Feb-11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C9574-5B73-4805-BE19-47C82F402AE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A WHERE-clause selects the </a:t>
            </a:r>
            <a:r>
              <a:rPr lang="en-US" sz="1200" dirty="0" err="1" smtClean="0">
                <a:solidFill>
                  <a:srgbClr val="000000"/>
                </a:solidFill>
              </a:rPr>
              <a:t>tuples</a:t>
            </a:r>
            <a:r>
              <a:rPr lang="en-US" sz="1200" dirty="0" smtClean="0">
                <a:solidFill>
                  <a:srgbClr val="000000"/>
                </a:solidFill>
              </a:rPr>
              <a:t> to be modified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An additional SET-clause specifies the attributes to be modified and their new values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Each command modifies </a:t>
            </a:r>
            <a:r>
              <a:rPr lang="en-US" sz="1200" dirty="0" err="1" smtClean="0">
                <a:solidFill>
                  <a:srgbClr val="000000"/>
                </a:solidFill>
              </a:rPr>
              <a:t>tuples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</a:rPr>
              <a:t>in the same relation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Referential integrity should be enforced</a:t>
            </a:r>
            <a:endParaRPr lang="en-US" sz="1200" i="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D93F4B7-8340-4CAB-8785-69D243BB215D}" type="datetime1">
              <a:rPr lang="en-US" smtClean="0"/>
              <a:pPr/>
              <a:t>24-Feb-11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C9574-5B73-4805-BE19-47C82F402AE9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rgbClr val="000000"/>
                </a:solidFill>
              </a:rPr>
              <a:t>In this request, the modified SALARY value depends on the original SALARY value in each </a:t>
            </a:r>
            <a:r>
              <a:rPr lang="en-US" sz="1200" dirty="0" err="1" smtClean="0">
                <a:solidFill>
                  <a:srgbClr val="000000"/>
                </a:solidFill>
              </a:rPr>
              <a:t>tuple</a:t>
            </a:r>
            <a:endParaRPr lang="en-US" sz="12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rgbClr val="000000"/>
                </a:solidFill>
              </a:rPr>
              <a:t>The reference to the SALARY attribute on the right of = refers to the old SALARY value before modification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rgbClr val="000000"/>
                </a:solidFill>
              </a:rPr>
              <a:t>The reference to the SALARY attribute on the left of = refers to the new SALARY value after </a:t>
            </a:r>
            <a:r>
              <a:rPr lang="en-US" sz="1200" dirty="0" err="1" smtClean="0">
                <a:solidFill>
                  <a:srgbClr val="000000"/>
                </a:solidFill>
              </a:rPr>
              <a:t>modificatio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D93F4B7-8340-4CAB-8785-69D243BB215D}" type="datetime1">
              <a:rPr lang="en-US" smtClean="0"/>
              <a:pPr/>
              <a:t>24-Feb-11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C9574-5B73-4805-BE19-47C82F402AE9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A8C9AC-172F-4B86-8C6F-33C8427ED53A}" type="slidenum">
              <a:rPr lang="en-US"/>
              <a:pPr/>
              <a:t>18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3822" y="685801"/>
            <a:ext cx="4490357" cy="3428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6CDEF-3019-4282-8FCB-1D9FDDC75F16}" type="slidenum">
              <a:rPr lang="en-US"/>
              <a:pPr/>
              <a:t>19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3822" y="685801"/>
            <a:ext cx="4490357" cy="3428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6BB61-8FD4-474A-B483-3C437081AFFE}" type="slidenum">
              <a:rPr lang="en-US"/>
              <a:pPr/>
              <a:t>20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3822" y="685801"/>
            <a:ext cx="4490357" cy="3428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05CB7-1DE4-4BB2-9DE2-7918C5800C40}" type="slidenum">
              <a:rPr lang="en-US"/>
              <a:pPr/>
              <a:t>21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3822" y="685801"/>
            <a:ext cx="4490357" cy="3428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SELECT-clause specifies the </a:t>
            </a:r>
            <a:r>
              <a:rPr lang="en-US" sz="1800" i="1" dirty="0" smtClean="0">
                <a:solidFill>
                  <a:srgbClr val="000000"/>
                </a:solidFill>
              </a:rPr>
              <a:t>projection attributes</a:t>
            </a:r>
            <a:r>
              <a:rPr lang="en-US" sz="1800" dirty="0" smtClean="0">
                <a:solidFill>
                  <a:srgbClr val="000000"/>
                </a:solidFill>
              </a:rPr>
              <a:t> and the WHERE-clause specifies the </a:t>
            </a:r>
            <a:r>
              <a:rPr lang="en-US" sz="1800" i="1" dirty="0" smtClean="0">
                <a:solidFill>
                  <a:srgbClr val="000000"/>
                </a:solidFill>
              </a:rPr>
              <a:t>selection condition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D93F4B7-8340-4CAB-8785-69D243BB215D}" type="datetime1">
              <a:rPr lang="en-US" smtClean="0"/>
              <a:pPr/>
              <a:t>24-Feb-11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C9574-5B73-4805-BE19-47C82F402AE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In above example, there are </a:t>
            </a:r>
            <a:r>
              <a:rPr lang="en-US" sz="2000" i="1" dirty="0" smtClean="0">
                <a:solidFill>
                  <a:srgbClr val="000000"/>
                </a:solidFill>
              </a:rPr>
              <a:t>two</a:t>
            </a:r>
            <a:r>
              <a:rPr lang="en-US" sz="2000" dirty="0" smtClean="0">
                <a:solidFill>
                  <a:srgbClr val="000000"/>
                </a:solidFill>
              </a:rPr>
              <a:t>  join conditions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The join condition DNUM=DNUMBER relates a project to its controlling department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The join condition MGRSSN=SSN relates the controlling department to the employee who manages that department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D93F4B7-8340-4CAB-8785-69D243BB215D}" type="datetime1">
              <a:rPr lang="en-US" smtClean="0"/>
              <a:pPr/>
              <a:t>24-Feb-11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C9574-5B73-4805-BE19-47C82F402AE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The alternate relation names E and S are called </a:t>
            </a:r>
            <a:r>
              <a:rPr lang="en-US" sz="2000" i="1" dirty="0" smtClean="0">
                <a:solidFill>
                  <a:srgbClr val="000000"/>
                </a:solidFill>
              </a:rPr>
              <a:t>aliases</a:t>
            </a:r>
            <a:r>
              <a:rPr lang="en-US" sz="2000" dirty="0" smtClean="0">
                <a:solidFill>
                  <a:srgbClr val="000000"/>
                </a:solidFill>
              </a:rPr>
              <a:t>  or </a:t>
            </a:r>
            <a:r>
              <a:rPr lang="en-US" sz="2000" i="1" dirty="0" err="1" smtClean="0">
                <a:solidFill>
                  <a:srgbClr val="000000"/>
                </a:solidFill>
              </a:rPr>
              <a:t>tuple</a:t>
            </a:r>
            <a:r>
              <a:rPr lang="en-US" sz="2000" i="1" dirty="0" smtClean="0">
                <a:solidFill>
                  <a:srgbClr val="000000"/>
                </a:solidFill>
              </a:rPr>
              <a:t> variables</a:t>
            </a:r>
            <a:r>
              <a:rPr lang="en-US" sz="2000" dirty="0" smtClean="0">
                <a:solidFill>
                  <a:srgbClr val="000000"/>
                </a:solidFill>
              </a:rPr>
              <a:t> for the EMPLOYEE relation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We can think of E and S as two </a:t>
            </a:r>
            <a:r>
              <a:rPr lang="en-US" sz="2000" i="1" dirty="0" smtClean="0">
                <a:solidFill>
                  <a:srgbClr val="000000"/>
                </a:solidFill>
              </a:rPr>
              <a:t>different copies</a:t>
            </a:r>
            <a:r>
              <a:rPr lang="en-US" sz="2000" dirty="0" smtClean="0">
                <a:solidFill>
                  <a:srgbClr val="000000"/>
                </a:solidFill>
              </a:rPr>
              <a:t>  of EMPLOYEE; E represents employees in role of </a:t>
            </a:r>
            <a:r>
              <a:rPr lang="en-US" sz="2000" i="1" dirty="0" smtClean="0">
                <a:solidFill>
                  <a:srgbClr val="000000"/>
                </a:solidFill>
              </a:rPr>
              <a:t>supervisees</a:t>
            </a:r>
            <a:r>
              <a:rPr lang="en-US" sz="2000" dirty="0" smtClean="0">
                <a:solidFill>
                  <a:srgbClr val="000000"/>
                </a:solidFill>
              </a:rPr>
              <a:t>  and S represents employees in role of </a:t>
            </a:r>
            <a:r>
              <a:rPr lang="en-US" sz="2000" i="1" dirty="0" smtClean="0">
                <a:solidFill>
                  <a:srgbClr val="000000"/>
                </a:solidFill>
              </a:rPr>
              <a:t>supervisors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D93F4B7-8340-4CAB-8785-69D243BB215D}" type="datetime1">
              <a:rPr lang="en-US" smtClean="0"/>
              <a:pPr/>
              <a:t>24-Feb-11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C9574-5B73-4805-BE19-47C82F402AE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8EE08E-40CE-42E6-A3AB-BE3AFFEC3635}" type="datetimeFigureOut">
              <a:rPr lang="en-US" smtClean="0"/>
              <a:pPr/>
              <a:t>24-Feb-11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4AC1407-9A14-4510-B1E4-36620F5D0A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Rectangle 1039"/>
          <p:cNvSpPr>
            <a:spLocks noChangeArrowheads="1"/>
          </p:cNvSpPr>
          <p:nvPr userDrawn="1"/>
        </p:nvSpPr>
        <p:spPr bwMode="auto">
          <a:xfrm>
            <a:off x="2635250" y="6408738"/>
            <a:ext cx="406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E08E-40CE-42E6-A3AB-BE3AFFEC3635}" type="datetimeFigureOut">
              <a:rPr lang="en-US" smtClean="0"/>
              <a:pPr/>
              <a:t>24-Feb-11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8-</a:t>
            </a:r>
            <a:fld id="{EA2DF01D-CE6D-4AC6-A8BF-31E0B7CFD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E08E-40CE-42E6-A3AB-BE3AFFEC3635}" type="datetimeFigureOut">
              <a:rPr lang="en-US" smtClean="0"/>
              <a:pPr/>
              <a:t>24-Feb-11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8-</a:t>
            </a:r>
            <a:fld id="{DE6AFC75-E303-427E-BF1A-B0779302F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8EE08E-40CE-42E6-A3AB-BE3AFFEC3635}" type="datetimeFigureOut">
              <a:rPr lang="en-US" smtClean="0"/>
              <a:pPr/>
              <a:t>24-Feb-11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r>
              <a:rPr lang="en-US" smtClean="0"/>
              <a:t>Slide 8-</a:t>
            </a:r>
            <a:fld id="{AE12E840-6794-4C6E-A39D-70E9922EC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8EE08E-40CE-42E6-A3AB-BE3AFFEC3635}" type="datetimeFigureOut">
              <a:rPr lang="en-US" smtClean="0"/>
              <a:pPr/>
              <a:t>24-Feb-11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r>
              <a:rPr lang="en-US" smtClean="0"/>
              <a:t>Slide 8-</a:t>
            </a:r>
            <a:fld id="{AD9D1DB8-99F2-42EA-AAFB-7193FFDC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E08E-40CE-42E6-A3AB-BE3AFFEC3635}" type="datetimeFigureOut">
              <a:rPr lang="en-US" smtClean="0"/>
              <a:pPr/>
              <a:t>24-Feb-11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8-</a:t>
            </a:r>
            <a:fld id="{DC6DE565-EDD7-4C12-AA40-FB9A104264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E08E-40CE-42E6-A3AB-BE3AFFEC3635}" type="datetimeFigureOut">
              <a:rPr lang="en-US" smtClean="0"/>
              <a:pPr/>
              <a:t>24-Feb-11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8-</a:t>
            </a:r>
            <a:fld id="{DD74FBFF-2BCB-475C-97B5-CD16D2804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8EE08E-40CE-42E6-A3AB-BE3AFFEC3635}" type="datetimeFigureOut">
              <a:rPr lang="en-US" smtClean="0"/>
              <a:pPr/>
              <a:t>24-Feb-11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r>
              <a:rPr lang="en-US" smtClean="0"/>
              <a:t>Slide 8-</a:t>
            </a:r>
            <a:fld id="{E3ADE24E-7AAA-496D-918B-CA975C6E07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E08E-40CE-42E6-A3AB-BE3AFFEC3635}" type="datetimeFigureOut">
              <a:rPr lang="en-US" smtClean="0"/>
              <a:pPr/>
              <a:t>24-Feb-11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8-</a:t>
            </a:r>
            <a:fld id="{83D9F67B-4474-48D4-AA0F-9DCFF70F73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8EE08E-40CE-42E6-A3AB-BE3AFFEC3635}" type="datetimeFigureOut">
              <a:rPr lang="en-US" smtClean="0"/>
              <a:pPr/>
              <a:t>24-Feb-11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r>
              <a:rPr lang="en-US" smtClean="0"/>
              <a:t>Slide 8-</a:t>
            </a:r>
            <a:fld id="{F801E87D-029B-4C3D-8C0A-536DB8A811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8EE08E-40CE-42E6-A3AB-BE3AFFEC3635}" type="datetimeFigureOut">
              <a:rPr lang="en-US" smtClean="0"/>
              <a:pPr/>
              <a:t>24-Feb-11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r>
              <a:rPr lang="en-US" smtClean="0"/>
              <a:t>Slide 8-</a:t>
            </a:r>
            <a:fld id="{A4F693C9-A34D-4A03-8AD3-6FA1E94C8D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8EE08E-40CE-42E6-A3AB-BE3AFFEC3635}" type="datetimeFigureOut">
              <a:rPr lang="en-US" smtClean="0"/>
              <a:pPr/>
              <a:t>24-Feb-11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4AC1407-9A14-4510-B1E4-36620F5D0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SQL: Schema Definition, Basic Constraints, and Queries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INTEGRITY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8-</a:t>
            </a:r>
            <a:fld id="{E3ADE24E-7AAA-496D-918B-CA975C6E07B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01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949958"/>
            <a:ext cx="6715125" cy="43053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INTEGRITY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8-</a:t>
            </a:r>
            <a:fld id="{E3ADE24E-7AAA-496D-918B-CA975C6E07B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02114" name="Picture 2"/>
          <p:cNvPicPr>
            <a:picLocks noChangeAspect="1" noChangeArrowheads="1"/>
          </p:cNvPicPr>
          <p:nvPr/>
        </p:nvPicPr>
        <p:blipFill>
          <a:blip r:embed="rId2" cstate="print"/>
          <a:srcRect t="14491"/>
          <a:stretch>
            <a:fillRect/>
          </a:stretch>
        </p:blipFill>
        <p:spPr bwMode="auto">
          <a:xfrm>
            <a:off x="1373124" y="1975104"/>
            <a:ext cx="6324600" cy="431673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REFERENTIAL INTEGRITY OPTIONS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82763"/>
            <a:ext cx="8077200" cy="4802187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CREATE TABLE   EMPLOYEE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	(	ENAME	VARCHAR(30)	NOT NULL,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		ESSN	CHAR(9),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		BDATE	DATE,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		DNO	INTEGER  </a:t>
            </a:r>
            <a:r>
              <a:rPr lang="en-US" sz="2000" b="1" dirty="0" smtClean="0">
                <a:solidFill>
                  <a:srgbClr val="000000"/>
                </a:solidFill>
              </a:rPr>
              <a:t>DEFAULT 1,</a:t>
            </a:r>
            <a:r>
              <a:rPr lang="en-US" sz="2000" dirty="0" smtClean="0">
                <a:solidFill>
                  <a:srgbClr val="000000"/>
                </a:solidFill>
              </a:rPr>
              <a:t/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		SUPERSSN	CHAR(9),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		PRIMARY KEY (ESSN),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		</a:t>
            </a:r>
            <a:r>
              <a:rPr lang="en-US" sz="2000" b="1" dirty="0" smtClean="0">
                <a:solidFill>
                  <a:srgbClr val="000000"/>
                </a:solidFill>
              </a:rPr>
              <a:t>FOREIGN KEY (DNO) REFERENCES DEPARTMENT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          ON DELETE SET DEFAULT ON UPDATE CASCADE,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	FOREIGN KEY (SUPERSSN) REFERENCES EMPLOYEE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          ON DELETE SET NULL ON UPDATE CASCADE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 );</a:t>
            </a:r>
            <a:br>
              <a:rPr lang="en-US" sz="2000" dirty="0" smtClean="0">
                <a:solidFill>
                  <a:srgbClr val="000000"/>
                </a:solidFill>
              </a:rPr>
            </a:b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781F5FF6-0485-425C-8261-968448B27A02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Assigning Names to Constraints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CONSTRAINT </a:t>
            </a:r>
            <a:r>
              <a:rPr lang="en-US" b="1" dirty="0" err="1" smtClean="0"/>
              <a:t>deptPK</a:t>
            </a:r>
            <a:r>
              <a:rPr lang="en-US" b="1" dirty="0" smtClean="0"/>
              <a:t> PRIMARY KEY(</a:t>
            </a:r>
            <a:r>
              <a:rPr lang="en-US" b="1" dirty="0" err="1" smtClean="0"/>
              <a:t>Dnumber</a:t>
            </a:r>
            <a:r>
              <a:rPr lang="en-US" b="1" dirty="0" smtClean="0"/>
              <a:t>)</a:t>
            </a:r>
          </a:p>
          <a:p>
            <a:pPr lvl="1">
              <a:buNone/>
            </a:pPr>
            <a:r>
              <a:rPr lang="en-US" b="1" dirty="0" smtClean="0"/>
              <a:t>CONSTRAINT </a:t>
            </a:r>
            <a:r>
              <a:rPr lang="en-US" b="1" dirty="0" err="1" smtClean="0"/>
              <a:t>deptSK</a:t>
            </a:r>
            <a:r>
              <a:rPr lang="en-US" b="1" dirty="0" smtClean="0"/>
              <a:t> UNIQUE(</a:t>
            </a:r>
            <a:r>
              <a:rPr lang="en-US" b="1" dirty="0" err="1" smtClean="0"/>
              <a:t>Dname</a:t>
            </a:r>
            <a:r>
              <a:rPr lang="en-US" b="1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 Constraint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/>
              <a:t>CHECK (</a:t>
            </a:r>
            <a:r>
              <a:rPr lang="en-US" b="1" dirty="0" err="1" smtClean="0"/>
              <a:t>Dept_create_date</a:t>
            </a:r>
            <a:r>
              <a:rPr lang="en-US" b="1" dirty="0" smtClean="0"/>
              <a:t> &lt;= </a:t>
            </a:r>
            <a:r>
              <a:rPr lang="en-US" b="1" dirty="0" err="1" smtClean="0"/>
              <a:t>Mgr_start_date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smtClean="0"/>
              <a:t>Slide 8-</a:t>
            </a:r>
            <a:fld id="{AE12E840-6794-4C6E-A39D-70E9922ECB0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</a:t>
            </a:r>
            <a:r>
              <a:rPr lang="en-US" dirty="0" smtClean="0"/>
              <a:t>COMMAND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83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1338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Drop Command is used to delete schema or named schema elements such as table, domains, or constraints</a:t>
            </a:r>
            <a:endParaRPr lang="en-US" i="1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Example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u="sng" dirty="0">
                <a:solidFill>
                  <a:srgbClr val="000000"/>
                </a:solidFill>
              </a:rPr>
              <a:t/>
            </a:r>
            <a:br>
              <a:rPr lang="en-US" u="sng" dirty="0">
                <a:solidFill>
                  <a:srgbClr val="000000"/>
                </a:solidFill>
              </a:rPr>
            </a:br>
            <a:r>
              <a:rPr lang="en-US" u="sng" dirty="0">
                <a:solidFill>
                  <a:srgbClr val="000000"/>
                </a:solidFill>
              </a:rPr>
              <a:t/>
            </a:r>
            <a:br>
              <a:rPr lang="en-US" u="sng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DROP TABLE  DEPENDENT</a:t>
            </a:r>
            <a:r>
              <a:rPr lang="en-US" b="1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/>
              <a:t>    DROP TABLE EMPLOYEE CASCADE;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    DROP SCHEMA COMPANY;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</a:rPr>
              <a:t/>
            </a:r>
            <a:br>
              <a:rPr lang="en-US" b="1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C281FC2B-7319-4D87-BEA9-7DC0DD55C982}" type="slidenum">
              <a:rPr lang="en-US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797" y="6014466"/>
            <a:ext cx="8541819" cy="584775"/>
          </a:xfrm>
          <a:prstGeom prst="rect">
            <a:avLst/>
          </a:prstGeom>
          <a:gradFill>
            <a:gsLst>
              <a:gs pos="0">
                <a:srgbClr val="5E9EFF">
                  <a:alpha val="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In SQL-Server (T-SQL), </a:t>
            </a:r>
            <a:r>
              <a:rPr lang="en-US" sz="1600" dirty="0" smtClean="0"/>
              <a:t>DROP TABLE cannot be used to drop a table that is referenced by a FOREIGN KEY.  The referencing FOREIGN KEY or the referencing table must first be dropped.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</a:t>
            </a:r>
            <a:r>
              <a:rPr lang="en-US" dirty="0" smtClean="0"/>
              <a:t>COMMAND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85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81416" cy="48737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The definition of table or named schema elements can be changed using ALTER command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ALTER can be used to </a:t>
            </a:r>
            <a:r>
              <a:rPr lang="en-US" sz="2400" dirty="0" smtClean="0">
                <a:solidFill>
                  <a:srgbClr val="000000"/>
                </a:solidFill>
              </a:rPr>
              <a:t>add an </a:t>
            </a:r>
            <a:r>
              <a:rPr lang="en-US" sz="2400" dirty="0">
                <a:solidFill>
                  <a:srgbClr val="000000"/>
                </a:solidFill>
              </a:rPr>
              <a:t>attribute to </a:t>
            </a:r>
            <a:r>
              <a:rPr lang="en-US" sz="2400" dirty="0" smtClean="0">
                <a:solidFill>
                  <a:srgbClr val="000000"/>
                </a:solidFill>
              </a:rPr>
              <a:t>the relation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sz="2100" dirty="0" smtClean="0">
                <a:solidFill>
                  <a:srgbClr val="000000"/>
                </a:solidFill>
              </a:rPr>
              <a:t>Initially, the </a:t>
            </a:r>
            <a:r>
              <a:rPr lang="en-US" sz="2100" dirty="0">
                <a:solidFill>
                  <a:srgbClr val="000000"/>
                </a:solidFill>
              </a:rPr>
              <a:t>new </a:t>
            </a:r>
            <a:r>
              <a:rPr lang="en-US" sz="2100" dirty="0" smtClean="0">
                <a:solidFill>
                  <a:srgbClr val="000000"/>
                </a:solidFill>
              </a:rPr>
              <a:t>attribute will </a:t>
            </a:r>
            <a:r>
              <a:rPr lang="en-US" sz="2100" dirty="0">
                <a:solidFill>
                  <a:srgbClr val="000000"/>
                </a:solidFill>
              </a:rPr>
              <a:t>have NULLs in all the </a:t>
            </a:r>
            <a:r>
              <a:rPr lang="en-US" sz="2100" dirty="0" err="1">
                <a:solidFill>
                  <a:srgbClr val="000000"/>
                </a:solidFill>
              </a:rPr>
              <a:t>tuples</a:t>
            </a:r>
            <a:r>
              <a:rPr lang="en-US" sz="2100" dirty="0">
                <a:solidFill>
                  <a:srgbClr val="000000"/>
                </a:solidFill>
              </a:rPr>
              <a:t> of the relation </a:t>
            </a:r>
            <a:endParaRPr lang="en-US" sz="2100" dirty="0" smtClean="0">
              <a:solidFill>
                <a:srgbClr val="000000"/>
              </a:solidFill>
            </a:endParaRPr>
          </a:p>
          <a:p>
            <a:pPr lvl="1"/>
            <a:r>
              <a:rPr lang="en-US" sz="2100" dirty="0" smtClean="0">
                <a:solidFill>
                  <a:srgbClr val="000000"/>
                </a:solidFill>
              </a:rPr>
              <a:t>NOT </a:t>
            </a:r>
            <a:r>
              <a:rPr lang="en-US" sz="2100" dirty="0">
                <a:solidFill>
                  <a:srgbClr val="000000"/>
                </a:solidFill>
              </a:rPr>
              <a:t>NULL constraint is </a:t>
            </a:r>
            <a:r>
              <a:rPr lang="en-US" sz="2100" i="1" dirty="0">
                <a:solidFill>
                  <a:srgbClr val="000000"/>
                </a:solidFill>
              </a:rPr>
              <a:t>not allowed</a:t>
            </a:r>
            <a:r>
              <a:rPr lang="en-US" sz="2100" dirty="0">
                <a:solidFill>
                  <a:srgbClr val="000000"/>
                </a:solidFill>
              </a:rPr>
              <a:t>  for such an attribute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Example :</a:t>
            </a:r>
            <a:r>
              <a:rPr lang="en-US" sz="2400" u="sng" dirty="0">
                <a:solidFill>
                  <a:srgbClr val="000000"/>
                </a:solidFill>
              </a:rPr>
              <a:t/>
            </a:r>
            <a:br>
              <a:rPr lang="en-US" sz="2400" u="sng" dirty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ALTER </a:t>
            </a:r>
            <a:r>
              <a:rPr lang="en-US" sz="2000" b="1" dirty="0">
                <a:solidFill>
                  <a:srgbClr val="000000"/>
                </a:solidFill>
              </a:rPr>
              <a:t>TABLE  EMPLOYEE  ADD </a:t>
            </a:r>
            <a:r>
              <a:rPr lang="en-US" sz="2000" b="1" dirty="0" smtClean="0">
                <a:solidFill>
                  <a:srgbClr val="000000"/>
                </a:solidFill>
              </a:rPr>
              <a:t>COLUMN  </a:t>
            </a:r>
            <a:r>
              <a:rPr lang="en-US" sz="2000" b="1" dirty="0">
                <a:solidFill>
                  <a:srgbClr val="000000"/>
                </a:solidFill>
              </a:rPr>
              <a:t>JOB   VARCHAR(12);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T-SQL syntax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	ALTER TABLE  EMPLOYEE  ADD JOB   VARCHAR(12);</a:t>
            </a:r>
          </a:p>
          <a:p>
            <a:pPr lvl="1"/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database </a:t>
            </a:r>
            <a:r>
              <a:rPr lang="en-US" dirty="0" smtClean="0">
                <a:solidFill>
                  <a:srgbClr val="000000"/>
                </a:solidFill>
              </a:rPr>
              <a:t>user have to </a:t>
            </a:r>
            <a:r>
              <a:rPr lang="en-US" dirty="0">
                <a:solidFill>
                  <a:srgbClr val="000000"/>
                </a:solidFill>
              </a:rPr>
              <a:t>enter a value for the new attribute </a:t>
            </a:r>
            <a:r>
              <a:rPr lang="en-US" dirty="0" smtClean="0">
                <a:solidFill>
                  <a:srgbClr val="000000"/>
                </a:solidFill>
              </a:rPr>
              <a:t>JOB </a:t>
            </a:r>
            <a:r>
              <a:rPr lang="en-US" dirty="0">
                <a:solidFill>
                  <a:srgbClr val="000000"/>
                </a:solidFill>
              </a:rPr>
              <a:t>for each EMPLOYEE </a:t>
            </a:r>
            <a:r>
              <a:rPr lang="en-US" dirty="0" err="1">
                <a:solidFill>
                  <a:srgbClr val="000000"/>
                </a:solidFill>
              </a:rPr>
              <a:t>tuple</a:t>
            </a:r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endParaRPr lang="en-US" sz="25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800" dirty="0" smtClean="0"/>
              <a:t>   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A4B504C9-39A5-464D-8191-F6973FDB4508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 TABLE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85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81416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ALTER command can be use to add or drop constraints 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Example :</a:t>
            </a:r>
            <a:r>
              <a:rPr lang="en-US" sz="2400" u="sng" dirty="0">
                <a:solidFill>
                  <a:srgbClr val="000000"/>
                </a:solidFill>
              </a:rPr>
              <a:t/>
            </a:r>
            <a:br>
              <a:rPr lang="en-US" sz="2400" u="sng" dirty="0">
                <a:solidFill>
                  <a:srgbClr val="000000"/>
                </a:solidFill>
              </a:rPr>
            </a:br>
            <a:r>
              <a:rPr lang="en-US" sz="2800" dirty="0" smtClean="0"/>
              <a:t>   </a:t>
            </a:r>
            <a:r>
              <a:rPr lang="en-US" sz="2000" b="1" dirty="0" smtClean="0"/>
              <a:t>ALTER TABLE  </a:t>
            </a:r>
            <a:r>
              <a:rPr lang="en-US" sz="2000" dirty="0" smtClean="0"/>
              <a:t>EMPLOYEE</a:t>
            </a:r>
            <a:r>
              <a:rPr lang="en-US" sz="2000" b="1" dirty="0" smtClean="0"/>
              <a:t>  add constraint </a:t>
            </a:r>
            <a:r>
              <a:rPr lang="en-US" sz="2000" dirty="0" err="1" smtClean="0"/>
              <a:t>unEmp</a:t>
            </a:r>
            <a:r>
              <a:rPr lang="en-US" sz="2000" b="1" dirty="0" smtClean="0"/>
              <a:t> UNIQUE(</a:t>
            </a:r>
            <a:r>
              <a:rPr lang="en-US" sz="2000" dirty="0" smtClean="0"/>
              <a:t>NAME</a:t>
            </a:r>
            <a:r>
              <a:rPr lang="en-US" sz="2000" b="1" dirty="0" smtClean="0"/>
              <a:t>)   ;</a:t>
            </a:r>
          </a:p>
          <a:p>
            <a:pPr lvl="1">
              <a:buNone/>
            </a:pPr>
            <a:r>
              <a:rPr lang="en-US" sz="2500" b="1" dirty="0" smtClean="0">
                <a:solidFill>
                  <a:srgbClr val="000000"/>
                </a:solidFill>
              </a:rPr>
              <a:t>  </a:t>
            </a:r>
            <a:r>
              <a:rPr lang="en-US" sz="2000" b="1" dirty="0" smtClean="0"/>
              <a:t>ALTER TABLE  </a:t>
            </a:r>
            <a:r>
              <a:rPr lang="en-US" sz="2000" dirty="0" smtClean="0"/>
              <a:t>EMPLOYEE</a:t>
            </a:r>
            <a:r>
              <a:rPr lang="en-US" sz="2000" b="1" dirty="0" smtClean="0"/>
              <a:t>  drop constraint </a:t>
            </a:r>
            <a:r>
              <a:rPr lang="en-US" sz="2000" dirty="0" err="1" smtClean="0"/>
              <a:t>unEmp</a:t>
            </a:r>
            <a:r>
              <a:rPr lang="en-US" sz="2000" b="1" dirty="0" smtClean="0"/>
              <a:t> ;</a:t>
            </a:r>
            <a:endParaRPr lang="en-US" sz="3600" b="1" dirty="0" smtClean="0">
              <a:solidFill>
                <a:srgbClr val="000000"/>
              </a:solidFill>
            </a:endParaRPr>
          </a:p>
          <a:p>
            <a:pPr lvl="1">
              <a:buNone/>
            </a:pPr>
            <a:endParaRPr lang="en-US" sz="25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A4B504C9-39A5-464D-8191-F6973FDB4508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Queries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915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681984"/>
            <a:ext cx="7467600" cy="2791968"/>
          </a:xfrm>
        </p:spPr>
        <p:txBody>
          <a:bodyPr>
            <a:normAutofit/>
          </a:bodyPr>
          <a:lstStyle/>
          <a:p>
            <a:r>
              <a:rPr lang="en-US" sz="2000" i="1" dirty="0" smtClean="0">
                <a:solidFill>
                  <a:srgbClr val="000000"/>
                </a:solidFill>
              </a:rPr>
              <a:t>Not  </a:t>
            </a:r>
            <a:r>
              <a:rPr lang="en-US" sz="2000" i="1" dirty="0">
                <a:solidFill>
                  <a:srgbClr val="000000"/>
                </a:solidFill>
              </a:rPr>
              <a:t>same as</a:t>
            </a:r>
            <a:r>
              <a:rPr lang="en-US" sz="2000" dirty="0">
                <a:solidFill>
                  <a:srgbClr val="000000"/>
                </a:solidFill>
              </a:rPr>
              <a:t>  the SELECT operation of the relational algebra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The result can have  duplicate </a:t>
            </a:r>
            <a:r>
              <a:rPr lang="en-US" sz="2000" dirty="0" err="1" smtClean="0">
                <a:solidFill>
                  <a:srgbClr val="000000"/>
                </a:solidFill>
              </a:rPr>
              <a:t>tuples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SQL relation </a:t>
            </a:r>
            <a:r>
              <a:rPr lang="en-US" sz="2000" dirty="0">
                <a:solidFill>
                  <a:srgbClr val="000000"/>
                </a:solidFill>
              </a:rPr>
              <a:t>is  a </a:t>
            </a:r>
            <a:r>
              <a:rPr lang="en-US" sz="2000" i="1" dirty="0">
                <a:solidFill>
                  <a:srgbClr val="000000"/>
                </a:solidFill>
              </a:rPr>
              <a:t>multi-set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 smtClean="0">
                <a:solidFill>
                  <a:srgbClr val="000000"/>
                </a:solidFill>
              </a:rPr>
              <a:t>(bag</a:t>
            </a:r>
            <a:r>
              <a:rPr lang="en-US" sz="2000" dirty="0">
                <a:solidFill>
                  <a:srgbClr val="000000"/>
                </a:solidFill>
              </a:rPr>
              <a:t>) of </a:t>
            </a:r>
            <a:r>
              <a:rPr lang="en-US" sz="2000" dirty="0" err="1">
                <a:solidFill>
                  <a:srgbClr val="000000"/>
                </a:solidFill>
              </a:rPr>
              <a:t>tuples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  <a:r>
              <a:rPr lang="en-US" sz="2000" i="1" dirty="0" smtClean="0">
                <a:solidFill>
                  <a:srgbClr val="000000"/>
                </a:solidFill>
              </a:rPr>
              <a:t>not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a set of </a:t>
            </a:r>
            <a:r>
              <a:rPr lang="en-US" sz="2000" dirty="0" err="1">
                <a:solidFill>
                  <a:srgbClr val="000000"/>
                </a:solidFill>
              </a:rPr>
              <a:t>tuples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23F6703A-4C50-4C80-9C09-1F873623C9C3}" type="slidenum">
              <a:rPr lang="en-US"/>
              <a:pPr/>
              <a:t>17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96732" y="2060448"/>
            <a:ext cx="44577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SELECT </a:t>
            </a:r>
            <a:r>
              <a:rPr lang="en-US" dirty="0"/>
              <a:t> &lt;attributes&gt;</a:t>
            </a:r>
          </a:p>
          <a:p>
            <a:pPr eaLnBrk="0" hangingPunct="0"/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    &lt;one or more relations&gt;</a:t>
            </a:r>
          </a:p>
          <a:p>
            <a:pPr eaLnBrk="0" hangingPunct="0"/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 &lt;conditions&gt;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4575" y="1500431"/>
            <a:ext cx="170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Basic form: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SQL Query</a:t>
            </a:r>
          </a:p>
        </p:txBody>
      </p:sp>
      <p:graphicFrame>
        <p:nvGraphicFramePr>
          <p:cNvPr id="222211" name="Group 3"/>
          <p:cNvGraphicFramePr>
            <a:graphicFrameLocks noGrp="1"/>
          </p:cNvGraphicFramePr>
          <p:nvPr/>
        </p:nvGraphicFramePr>
        <p:xfrm>
          <a:off x="3352800" y="1981200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228600" y="3810000"/>
            <a:ext cx="392906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SELECT</a:t>
            </a:r>
            <a:r>
              <a:rPr lang="en-US"/>
              <a:t>   *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FROM</a:t>
            </a:r>
            <a:r>
              <a:rPr lang="en-US"/>
              <a:t>      Product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WHERE</a:t>
            </a:r>
            <a:r>
              <a:rPr lang="en-US"/>
              <a:t>   category=‘Gadgets’</a:t>
            </a:r>
          </a:p>
        </p:txBody>
      </p:sp>
      <p:sp>
        <p:nvSpPr>
          <p:cNvPr id="222244" name="Text Box 36"/>
          <p:cNvSpPr txBox="1">
            <a:spLocks noChangeArrowheads="1"/>
          </p:cNvSpPr>
          <p:nvPr/>
        </p:nvSpPr>
        <p:spPr bwMode="auto">
          <a:xfrm>
            <a:off x="2362200" y="198120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22245" name="AutoShape 37"/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2246" name="Group 38"/>
          <p:cNvGraphicFramePr>
            <a:graphicFrameLocks noGrp="1"/>
          </p:cNvGraphicFramePr>
          <p:nvPr/>
        </p:nvGraphicFramePr>
        <p:xfrm>
          <a:off x="3276600" y="5257800"/>
          <a:ext cx="5410200" cy="100584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2268" name="Oval 60"/>
          <p:cNvSpPr>
            <a:spLocks noChangeArrowheads="1"/>
          </p:cNvSpPr>
          <p:nvPr/>
        </p:nvSpPr>
        <p:spPr bwMode="auto">
          <a:xfrm>
            <a:off x="304800" y="5867400"/>
            <a:ext cx="2109788" cy="619125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“selection”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4" grpId="0" autoUpdateAnimBg="0"/>
      <p:bldP spid="222245" grpId="0" animBg="1"/>
      <p:bldP spid="22226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SQL Query</a:t>
            </a:r>
          </a:p>
        </p:txBody>
      </p:sp>
      <p:graphicFrame>
        <p:nvGraphicFramePr>
          <p:cNvPr id="224259" name="Group 3"/>
          <p:cNvGraphicFramePr>
            <a:graphicFrameLocks noGrp="1"/>
          </p:cNvGraphicFramePr>
          <p:nvPr/>
        </p:nvGraphicFramePr>
        <p:xfrm>
          <a:off x="3352800" y="1981200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4291" name="Rectangle 35"/>
          <p:cNvSpPr>
            <a:spLocks noChangeArrowheads="1"/>
          </p:cNvSpPr>
          <p:nvPr/>
        </p:nvSpPr>
        <p:spPr bwMode="auto">
          <a:xfrm>
            <a:off x="228600" y="3810000"/>
            <a:ext cx="5026025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SELECT</a:t>
            </a:r>
            <a:r>
              <a:rPr lang="en-US"/>
              <a:t>   PName, Price, Manufacturer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FROM</a:t>
            </a:r>
            <a:r>
              <a:rPr lang="en-US"/>
              <a:t>      Product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WHERE</a:t>
            </a:r>
            <a:r>
              <a:rPr lang="en-US"/>
              <a:t>   Price &gt; 100</a:t>
            </a:r>
          </a:p>
        </p:txBody>
      </p:sp>
      <p:sp>
        <p:nvSpPr>
          <p:cNvPr id="224292" name="Text Box 36"/>
          <p:cNvSpPr txBox="1">
            <a:spLocks noChangeArrowheads="1"/>
          </p:cNvSpPr>
          <p:nvPr/>
        </p:nvSpPr>
        <p:spPr bwMode="auto">
          <a:xfrm>
            <a:off x="2362200" y="198120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24293" name="AutoShape 37"/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4294" name="Group 38"/>
          <p:cNvGraphicFramePr>
            <a:graphicFrameLocks noGrp="1"/>
          </p:cNvGraphicFramePr>
          <p:nvPr/>
        </p:nvGraphicFramePr>
        <p:xfrm>
          <a:off x="4114800" y="5257800"/>
          <a:ext cx="4057650" cy="100584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4312" name="Oval 56"/>
          <p:cNvSpPr>
            <a:spLocks noChangeArrowheads="1"/>
          </p:cNvSpPr>
          <p:nvPr/>
        </p:nvSpPr>
        <p:spPr bwMode="auto">
          <a:xfrm>
            <a:off x="379413" y="5334000"/>
            <a:ext cx="2838450" cy="1136650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“selection” and</a:t>
            </a:r>
          </a:p>
          <a:p>
            <a:pPr algn="ctr"/>
            <a:r>
              <a:rPr lang="en-US"/>
              <a:t>“projection”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92" grpId="0" autoUpdateAnimBg="0"/>
      <p:bldP spid="224293" grpId="0" animBg="1"/>
      <p:bldP spid="22431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Introduction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1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0" hangingPunct="0"/>
            <a:r>
              <a:rPr lang="en-US" dirty="0" smtClean="0"/>
              <a:t>SQL stands for  </a:t>
            </a:r>
            <a:r>
              <a:rPr lang="en-US" b="1" dirty="0" smtClean="0"/>
              <a:t>S</a:t>
            </a:r>
            <a:r>
              <a:rPr lang="en-US" dirty="0" smtClean="0"/>
              <a:t>tructured   </a:t>
            </a:r>
            <a:r>
              <a:rPr lang="en-US" b="1" dirty="0" smtClean="0"/>
              <a:t>Q</a:t>
            </a:r>
            <a:r>
              <a:rPr lang="en-US" dirty="0" smtClean="0"/>
              <a:t>uery  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pPr eaLnBrk="0" hangingPunct="0"/>
            <a:r>
              <a:rPr lang="en-US" dirty="0" smtClean="0"/>
              <a:t>Standard language for querying and manipulating data</a:t>
            </a:r>
          </a:p>
          <a:p>
            <a:r>
              <a:rPr lang="en-US" dirty="0" smtClean="0"/>
              <a:t>Data Definition Language (DDL)</a:t>
            </a:r>
          </a:p>
          <a:p>
            <a:pPr lvl="1"/>
            <a:r>
              <a:rPr lang="en-US" dirty="0" smtClean="0"/>
              <a:t>Create/alter/delete tables and their attributes</a:t>
            </a:r>
          </a:p>
          <a:p>
            <a:r>
              <a:rPr lang="en-US" dirty="0" smtClean="0"/>
              <a:t>Data Manipulation Language (DML)</a:t>
            </a:r>
          </a:p>
          <a:p>
            <a:pPr lvl="1"/>
            <a:r>
              <a:rPr lang="en-US" dirty="0" smtClean="0"/>
              <a:t>Query one or more tables</a:t>
            </a:r>
          </a:p>
          <a:p>
            <a:pPr lvl="1"/>
            <a:r>
              <a:rPr lang="en-US" dirty="0" smtClean="0"/>
              <a:t>Insert/delete/modify </a:t>
            </a:r>
            <a:r>
              <a:rPr lang="en-US" dirty="0" err="1" smtClean="0"/>
              <a:t>tuples</a:t>
            </a:r>
            <a:r>
              <a:rPr lang="en-US" dirty="0" smtClean="0"/>
              <a:t> in tables</a:t>
            </a:r>
          </a:p>
          <a:p>
            <a:endParaRPr lang="en-US" dirty="0" smtClean="0"/>
          </a:p>
          <a:p>
            <a:pPr eaLnBrk="0" hangingPunct="0"/>
            <a:endParaRPr lang="en-US" dirty="0" smtClean="0"/>
          </a:p>
          <a:p>
            <a:pPr eaLnBrk="0" hangingPunc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23C97D17-6BA5-4BAE-8F21-D3F5CDD28B00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2354" y="5272385"/>
            <a:ext cx="8398518" cy="4616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Many standards out there: ANSI SQL,  SQL92 (a.k.a. SQL2),  SQL99 (a.k.a. SQL3), 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3962400" y="3200400"/>
            <a:ext cx="497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Product(</a:t>
            </a:r>
            <a:r>
              <a:rPr lang="en-US" sz="2000" u="sng">
                <a:solidFill>
                  <a:schemeClr val="accent2"/>
                </a:solidFill>
              </a:rPr>
              <a:t>PName</a:t>
            </a:r>
            <a:r>
              <a:rPr lang="en-US" sz="2000">
                <a:solidFill>
                  <a:schemeClr val="accent2"/>
                </a:solidFill>
              </a:rPr>
              <a:t>, Price, Category, Manfacturer)</a:t>
            </a:r>
          </a:p>
        </p:txBody>
      </p:sp>
      <p:sp>
        <p:nvSpPr>
          <p:cNvPr id="226308" name="AutoShape 4"/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4648200" y="5257800"/>
            <a:ext cx="3922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Answer(PName, Price, Manfacturer)</a:t>
            </a:r>
          </a:p>
        </p:txBody>
      </p:sp>
      <p:sp>
        <p:nvSpPr>
          <p:cNvPr id="226310" name="AutoShape 6"/>
          <p:cNvSpPr>
            <a:spLocks noChangeArrowheads="1"/>
          </p:cNvSpPr>
          <p:nvPr/>
        </p:nvSpPr>
        <p:spPr bwMode="auto">
          <a:xfrm>
            <a:off x="6248400" y="1752600"/>
            <a:ext cx="2576513" cy="619125"/>
          </a:xfrm>
          <a:prstGeom prst="wedgeEllipseCallout">
            <a:avLst>
              <a:gd name="adj1" fmla="val -39088"/>
              <a:gd name="adj2" fmla="val 180769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Input Schema</a:t>
            </a:r>
          </a:p>
        </p:txBody>
      </p:sp>
      <p:sp>
        <p:nvSpPr>
          <p:cNvPr id="226311" name="AutoShape 7"/>
          <p:cNvSpPr>
            <a:spLocks noChangeArrowheads="1"/>
          </p:cNvSpPr>
          <p:nvPr/>
        </p:nvSpPr>
        <p:spPr bwMode="auto">
          <a:xfrm>
            <a:off x="3590925" y="6019800"/>
            <a:ext cx="2865438" cy="619125"/>
          </a:xfrm>
          <a:prstGeom prst="wedgeEllipseCallout">
            <a:avLst>
              <a:gd name="adj1" fmla="val 20593"/>
              <a:gd name="adj2" fmla="val -106412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Output Schema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228600" y="3810000"/>
            <a:ext cx="5026025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SELECT</a:t>
            </a:r>
            <a:r>
              <a:rPr lang="en-US"/>
              <a:t>   PName, Price, Manufacturer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FROM</a:t>
            </a:r>
            <a:r>
              <a:rPr lang="en-US"/>
              <a:t>      Product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WHERE</a:t>
            </a:r>
            <a:r>
              <a:rPr lang="en-US"/>
              <a:t>   Price &gt;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autoUpdateAnimBg="0"/>
      <p:bldP spid="226308" grpId="0" animBg="1"/>
      <p:bldP spid="226309" grpId="0" autoUpdateAnimBg="0"/>
      <p:bldP spid="226310" grpId="0" animBg="1" autoUpdateAnimBg="0"/>
      <p:bldP spid="22631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Duplicates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762000" y="2133600"/>
            <a:ext cx="4054475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SELECT</a:t>
            </a:r>
            <a:r>
              <a:rPr lang="en-US"/>
              <a:t>   </a:t>
            </a:r>
            <a:r>
              <a:rPr lang="en-US">
                <a:solidFill>
                  <a:srgbClr val="FF5050"/>
                </a:solidFill>
              </a:rPr>
              <a:t>DISTINCT</a:t>
            </a:r>
            <a:r>
              <a:rPr lang="en-US"/>
              <a:t> category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FROM</a:t>
            </a:r>
            <a:r>
              <a:rPr lang="en-US"/>
              <a:t>     Product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1524000" y="3733800"/>
            <a:ext cx="169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Compare to: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838200" y="4876800"/>
            <a:ext cx="2589213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SELECT</a:t>
            </a:r>
            <a:r>
              <a:rPr lang="en-US"/>
              <a:t>   category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FROM</a:t>
            </a:r>
            <a:r>
              <a:rPr lang="en-US"/>
              <a:t>     Product</a:t>
            </a:r>
          </a:p>
        </p:txBody>
      </p:sp>
      <p:graphicFrame>
        <p:nvGraphicFramePr>
          <p:cNvPr id="231430" name="Group 6"/>
          <p:cNvGraphicFramePr>
            <a:graphicFrameLocks noGrp="1"/>
          </p:cNvGraphicFramePr>
          <p:nvPr/>
        </p:nvGraphicFramePr>
        <p:xfrm>
          <a:off x="6324600" y="4343400"/>
          <a:ext cx="1352550" cy="1676400"/>
        </p:xfrm>
        <a:graphic>
          <a:graphicData uri="http://schemas.openxmlformats.org/drawingml/2006/table">
            <a:tbl>
              <a:tblPr/>
              <a:tblGrid>
                <a:gridCol w="135255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444" name="Group 20"/>
          <p:cNvGraphicFramePr>
            <a:graphicFrameLocks noGrp="1"/>
          </p:cNvGraphicFramePr>
          <p:nvPr/>
        </p:nvGraphicFramePr>
        <p:xfrm>
          <a:off x="6248400" y="1905000"/>
          <a:ext cx="1352550" cy="1341120"/>
        </p:xfrm>
        <a:graphic>
          <a:graphicData uri="http://schemas.openxmlformats.org/drawingml/2006/table">
            <a:tbl>
              <a:tblPr/>
              <a:tblGrid>
                <a:gridCol w="135255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1456" name="AutoShape 32"/>
          <p:cNvSpPr>
            <a:spLocks noChangeArrowheads="1"/>
          </p:cNvSpPr>
          <p:nvPr/>
        </p:nvSpPr>
        <p:spPr bwMode="auto">
          <a:xfrm>
            <a:off x="5181600" y="2362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457" name="AutoShape 33"/>
          <p:cNvSpPr>
            <a:spLocks noChangeArrowheads="1"/>
          </p:cNvSpPr>
          <p:nvPr/>
        </p:nvSpPr>
        <p:spPr bwMode="auto">
          <a:xfrm>
            <a:off x="5105400" y="5029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Relational Database </a:t>
            </a:r>
            <a:r>
              <a:rPr lang="en-US" sz="2000" dirty="0" smtClean="0"/>
              <a:t>Schema</a:t>
            </a:r>
            <a:r>
              <a:rPr lang="en-US" sz="4000" dirty="0" smtClean="0"/>
              <a:t>  </a:t>
            </a:r>
            <a:endParaRPr lang="en-US" dirty="0"/>
          </a:p>
        </p:txBody>
      </p:sp>
      <p:pic>
        <p:nvPicPr>
          <p:cNvPr id="596997" name="Picture 5" descr="31755_FIG0705.gif                                              0001035BEeyore                         B91DCF3B: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84225" y="1371854"/>
            <a:ext cx="7575550" cy="4802188"/>
          </a:xfrm>
          <a:noFill/>
          <a:ln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8E076C68-6C5E-4EC9-88EB-1F69A7823163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SQL Queries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34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Basic SQL queries correspond to using the SELECT, PROJECT, and JOIN operations of the relational algebra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Retrieve </a:t>
            </a:r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dirty="0" err="1">
                <a:solidFill>
                  <a:srgbClr val="000000"/>
                </a:solidFill>
              </a:rPr>
              <a:t>birthdate</a:t>
            </a:r>
            <a:r>
              <a:rPr lang="en-US" sz="2000" dirty="0">
                <a:solidFill>
                  <a:srgbClr val="000000"/>
                </a:solidFill>
              </a:rPr>
              <a:t> and address of the employee whose name is 'John B. Smith'.</a:t>
            </a: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endParaRPr lang="en-US" sz="20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      </a:t>
            </a:r>
            <a:r>
              <a:rPr lang="en-US" sz="1800" b="1" dirty="0">
                <a:solidFill>
                  <a:srgbClr val="000000"/>
                </a:solidFill>
              </a:rPr>
              <a:t>	SELECT 	BDATE, ADDRESS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00"/>
                </a:solidFill>
              </a:rPr>
              <a:t>	FROM 	</a:t>
            </a:r>
            <a:r>
              <a:rPr lang="en-US" sz="1800" b="1" dirty="0" smtClean="0">
                <a:solidFill>
                  <a:srgbClr val="000000"/>
                </a:solidFill>
              </a:rPr>
              <a:t>EMPLOYEE</a:t>
            </a:r>
            <a:r>
              <a:rPr lang="en-US" sz="1800" b="1" dirty="0">
                <a:solidFill>
                  <a:srgbClr val="000000"/>
                </a:solidFill>
              </a:rPr>
              <a:t/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00"/>
                </a:solidFill>
              </a:rPr>
              <a:t>	WHERE	FNAME='John' AND MINIT='B’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00"/>
                </a:solidFill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</a:rPr>
              <a:t>		AND  LNAME</a:t>
            </a:r>
            <a:r>
              <a:rPr lang="en-US" sz="1800" b="1" dirty="0">
                <a:solidFill>
                  <a:srgbClr val="000000"/>
                </a:solidFill>
              </a:rPr>
              <a:t>='Smith’</a:t>
            </a:r>
            <a:br>
              <a:rPr lang="en-US" sz="1800" b="1" dirty="0">
                <a:solidFill>
                  <a:srgbClr val="000000"/>
                </a:solidFill>
              </a:rPr>
            </a:b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Similar to a SELECT-PROJECT pair of relational algebra </a:t>
            </a:r>
            <a:r>
              <a:rPr lang="en-US" sz="1800" dirty="0" smtClean="0">
                <a:solidFill>
                  <a:srgbClr val="000000"/>
                </a:solidFill>
              </a:rPr>
              <a:t>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833CC695-A47B-4C49-9CB1-6746F6545995}" type="slidenum">
              <a:rPr lang="en-US"/>
              <a:pPr/>
              <a:t>23</a:t>
            </a:fld>
            <a:endParaRPr lang="en-US"/>
          </a:p>
        </p:txBody>
      </p:sp>
      <p:pic>
        <p:nvPicPr>
          <p:cNvPr id="6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4191" b="67960"/>
          <a:stretch>
            <a:fillRect/>
          </a:stretch>
        </p:blipFill>
        <p:spPr bwMode="auto">
          <a:xfrm>
            <a:off x="1374477" y="4648200"/>
            <a:ext cx="5798127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Operation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Retrieve </a:t>
            </a:r>
            <a:r>
              <a:rPr lang="en-US" sz="2000" dirty="0">
                <a:solidFill>
                  <a:srgbClr val="000000"/>
                </a:solidFill>
              </a:rPr>
              <a:t>the name and address of all employees who work for the 'Research' department.</a:t>
            </a:r>
            <a:br>
              <a:rPr lang="en-US" sz="2000" dirty="0">
                <a:solidFill>
                  <a:srgbClr val="000000"/>
                </a:solidFill>
              </a:rPr>
            </a:b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	SELECT	FNAME, LNAME, ADDRESS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FROM 	EMPLOYEE, DEPARTMENT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WHERE	DNAME='Research' AND DNUMBER=DNO</a:t>
            </a:r>
            <a:br>
              <a:rPr lang="en-US" sz="2000" b="1" dirty="0">
                <a:solidFill>
                  <a:srgbClr val="000000"/>
                </a:solidFill>
              </a:rPr>
            </a:br>
            <a:endParaRPr lang="en-US" sz="20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DNAME</a:t>
            </a:r>
            <a:r>
              <a:rPr lang="en-US" sz="2000" dirty="0">
                <a:solidFill>
                  <a:srgbClr val="000000"/>
                </a:solidFill>
              </a:rPr>
              <a:t>=</a:t>
            </a:r>
            <a:r>
              <a:rPr lang="en-US" sz="2000" dirty="0" smtClean="0">
                <a:solidFill>
                  <a:srgbClr val="000000"/>
                </a:solidFill>
              </a:rPr>
              <a:t>'Research’ </a:t>
            </a:r>
            <a:r>
              <a:rPr lang="en-US" sz="2000" dirty="0">
                <a:solidFill>
                  <a:srgbClr val="000000"/>
                </a:solidFill>
              </a:rPr>
              <a:t>is a </a:t>
            </a:r>
            <a:r>
              <a:rPr lang="en-US" sz="2000" i="1" dirty="0">
                <a:solidFill>
                  <a:srgbClr val="000000"/>
                </a:solidFill>
              </a:rPr>
              <a:t>selection </a:t>
            </a:r>
            <a:r>
              <a:rPr lang="en-US" sz="2000" i="1" dirty="0" smtClean="0">
                <a:solidFill>
                  <a:srgbClr val="000000"/>
                </a:solidFill>
              </a:rPr>
              <a:t>condition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DNUMBER=DNO </a:t>
            </a:r>
            <a:r>
              <a:rPr lang="en-US" sz="2000" dirty="0">
                <a:solidFill>
                  <a:srgbClr val="000000"/>
                </a:solidFill>
              </a:rPr>
              <a:t>is a </a:t>
            </a:r>
            <a:r>
              <a:rPr lang="en-US" sz="2000" i="1" dirty="0">
                <a:solidFill>
                  <a:srgbClr val="000000"/>
                </a:solidFill>
              </a:rPr>
              <a:t>join </a:t>
            </a:r>
            <a:r>
              <a:rPr lang="en-US" sz="2000" i="1" dirty="0" smtClean="0">
                <a:solidFill>
                  <a:srgbClr val="000000"/>
                </a:solidFill>
              </a:rPr>
              <a:t>condition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BACB5698-467B-4776-8BC3-A3A3B7A6A789}" type="slidenum">
              <a:rPr lang="en-US"/>
              <a:pPr/>
              <a:t>24</a:t>
            </a:fld>
            <a:endParaRPr lang="en-US"/>
          </a:p>
        </p:txBody>
      </p:sp>
      <p:pic>
        <p:nvPicPr>
          <p:cNvPr id="6" name="Picture 9" descr="fig05_06"/>
          <p:cNvPicPr>
            <a:picLocks noChangeAspect="1" noChangeArrowheads="1"/>
          </p:cNvPicPr>
          <p:nvPr/>
        </p:nvPicPr>
        <p:blipFill>
          <a:blip r:embed="rId2" cstate="print"/>
          <a:srcRect t="4191" b="67960"/>
          <a:stretch>
            <a:fillRect/>
          </a:stretch>
        </p:blipFill>
        <p:spPr bwMode="auto">
          <a:xfrm>
            <a:off x="297873" y="4677696"/>
            <a:ext cx="5798127" cy="2057400"/>
          </a:xfrm>
          <a:prstGeom prst="rect">
            <a:avLst/>
          </a:prstGeom>
          <a:noFill/>
        </p:spPr>
      </p:pic>
      <p:pic>
        <p:nvPicPr>
          <p:cNvPr id="7" name="Picture 9" descr="fig05_06"/>
          <p:cNvPicPr>
            <a:picLocks noChangeAspect="1" noChangeArrowheads="1"/>
          </p:cNvPicPr>
          <p:nvPr/>
        </p:nvPicPr>
        <p:blipFill>
          <a:blip r:embed="rId2" cstate="print"/>
          <a:srcRect t="32781" r="41047" b="54194"/>
          <a:stretch>
            <a:fillRect/>
          </a:stretch>
        </p:blipFill>
        <p:spPr bwMode="auto">
          <a:xfrm>
            <a:off x="5638987" y="3805083"/>
            <a:ext cx="3099629" cy="872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JOIN(cont</a:t>
            </a:r>
            <a:r>
              <a:rPr lang="en-US" dirty="0"/>
              <a:t>.)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5763" y="1641475"/>
            <a:ext cx="8551862" cy="4802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For </a:t>
            </a:r>
            <a:r>
              <a:rPr lang="en-US" sz="2000" dirty="0">
                <a:solidFill>
                  <a:srgbClr val="000000"/>
                </a:solidFill>
              </a:rPr>
              <a:t>every project located in 'Stafford', list the project number, the controlling department number, and the department manager's last name, address, and </a:t>
            </a:r>
            <a:r>
              <a:rPr lang="en-US" sz="2000" dirty="0" err="1">
                <a:solidFill>
                  <a:srgbClr val="000000"/>
                </a:solidFill>
              </a:rPr>
              <a:t>birthdate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br>
              <a:rPr lang="en-US" sz="2000" dirty="0">
                <a:solidFill>
                  <a:srgbClr val="000000"/>
                </a:solidFill>
              </a:rPr>
            </a:b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     SELECT </a:t>
            </a:r>
            <a:r>
              <a:rPr lang="en-US" sz="2000" b="1" dirty="0">
                <a:solidFill>
                  <a:srgbClr val="000000"/>
                </a:solidFill>
              </a:rPr>
              <a:t>	PNUMBER, DNUM, LNAME, BDATE, ADDRESS 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FROM	</a:t>
            </a:r>
            <a:r>
              <a:rPr lang="en-US" sz="2000" b="1" dirty="0" smtClean="0">
                <a:solidFill>
                  <a:srgbClr val="000000"/>
                </a:solidFill>
              </a:rPr>
              <a:t>PROJECT</a:t>
            </a:r>
            <a:r>
              <a:rPr lang="en-US" sz="2000" b="1" dirty="0">
                <a:solidFill>
                  <a:srgbClr val="000000"/>
                </a:solidFill>
              </a:rPr>
              <a:t>, DEPARTMENT, EMPLOYEE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WHERE 	DNUM=DNUMBER AND MGRSSN=SSN </a:t>
            </a:r>
            <a:r>
              <a:rPr lang="en-US" sz="2000" b="1" dirty="0" smtClean="0">
                <a:solidFill>
                  <a:srgbClr val="000000"/>
                </a:solidFill>
              </a:rPr>
              <a:t> AND</a:t>
            </a: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b="1" dirty="0" smtClean="0">
                <a:solidFill>
                  <a:srgbClr val="000000"/>
                </a:solidFill>
              </a:rPr>
              <a:t>		PLOCATION</a:t>
            </a:r>
            <a:r>
              <a:rPr lang="en-US" sz="2000" b="1" dirty="0">
                <a:solidFill>
                  <a:srgbClr val="000000"/>
                </a:solidFill>
              </a:rPr>
              <a:t>='Stafford'</a:t>
            </a:r>
            <a:br>
              <a:rPr lang="en-US" sz="2000" b="1" dirty="0">
                <a:solidFill>
                  <a:srgbClr val="000000"/>
                </a:solidFill>
              </a:rPr>
            </a:b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BE33AC70-35F7-4571-AF03-90F0D27D27C4}" type="slidenum">
              <a:rPr lang="en-US"/>
              <a:pPr/>
              <a:t>25</a:t>
            </a:fld>
            <a:endParaRPr lang="en-US"/>
          </a:p>
        </p:txBody>
      </p:sp>
      <p:pic>
        <p:nvPicPr>
          <p:cNvPr id="5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4191" b="67960"/>
          <a:stretch>
            <a:fillRect/>
          </a:stretch>
        </p:blipFill>
        <p:spPr bwMode="auto">
          <a:xfrm>
            <a:off x="297873" y="4677696"/>
            <a:ext cx="5798127" cy="2057400"/>
          </a:xfrm>
          <a:prstGeom prst="rect">
            <a:avLst/>
          </a:prstGeom>
          <a:noFill/>
        </p:spPr>
      </p:pic>
      <p:pic>
        <p:nvPicPr>
          <p:cNvPr id="6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32781" r="41047" b="54194"/>
          <a:stretch>
            <a:fillRect/>
          </a:stretch>
        </p:blipFill>
        <p:spPr bwMode="auto">
          <a:xfrm>
            <a:off x="5638987" y="3937815"/>
            <a:ext cx="3099629" cy="872613"/>
          </a:xfrm>
          <a:prstGeom prst="rect">
            <a:avLst/>
          </a:prstGeom>
          <a:noFill/>
        </p:spPr>
      </p:pic>
      <p:pic>
        <p:nvPicPr>
          <p:cNvPr id="7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l="50538" t="51714" b="27152"/>
          <a:stretch>
            <a:fillRect/>
          </a:stretch>
        </p:blipFill>
        <p:spPr bwMode="auto">
          <a:xfrm>
            <a:off x="6096000" y="5027818"/>
            <a:ext cx="2600632" cy="1415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UNSPECIFIED WHERE-clause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99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41208"/>
            <a:ext cx="8281416" cy="4873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 </a:t>
            </a:r>
            <a:r>
              <a:rPr lang="en-US" sz="2400" i="1" dirty="0">
                <a:solidFill>
                  <a:srgbClr val="000000"/>
                </a:solidFill>
              </a:rPr>
              <a:t>missing WHERE-clause</a:t>
            </a:r>
            <a:r>
              <a:rPr lang="en-US" sz="2400" dirty="0">
                <a:solidFill>
                  <a:srgbClr val="000000"/>
                </a:solidFill>
              </a:rPr>
              <a:t>  indicates no </a:t>
            </a:r>
            <a:r>
              <a:rPr lang="en-US" sz="2400" dirty="0" smtClean="0">
                <a:solidFill>
                  <a:srgbClr val="000000"/>
                </a:solidFill>
              </a:rPr>
              <a:t>condition and is same as  </a:t>
            </a:r>
            <a:r>
              <a:rPr lang="en-US" sz="2400" dirty="0">
                <a:solidFill>
                  <a:srgbClr val="000000"/>
                </a:solidFill>
              </a:rPr>
              <a:t>WHERE TRUE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Retrieve </a:t>
            </a:r>
            <a:r>
              <a:rPr lang="en-US" sz="2400" dirty="0">
                <a:solidFill>
                  <a:srgbClr val="000000"/>
                </a:solidFill>
              </a:rPr>
              <a:t>the SSN values for all employees.</a:t>
            </a: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	</a:t>
            </a: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SELECT </a:t>
            </a:r>
            <a:r>
              <a:rPr lang="en-US" sz="2000" b="1" dirty="0" smtClean="0">
                <a:solidFill>
                  <a:srgbClr val="000000"/>
                </a:solidFill>
              </a:rPr>
              <a:t> 	SSN</a:t>
            </a: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FROM</a:t>
            </a:r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EMPLOYEE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If there is no join condition, then we get </a:t>
            </a:r>
            <a:r>
              <a:rPr lang="en-US" sz="2400" i="1" dirty="0" smtClean="0">
                <a:solidFill>
                  <a:srgbClr val="000000"/>
                </a:solidFill>
              </a:rPr>
              <a:t>CARTESIAN PRODUCT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sz="2500" b="1" dirty="0" smtClean="0">
                <a:solidFill>
                  <a:srgbClr val="000000"/>
                </a:solidFill>
              </a:rPr>
              <a:t>		</a:t>
            </a:r>
            <a:r>
              <a:rPr lang="en-US" sz="2000" b="1" dirty="0" smtClean="0">
                <a:solidFill>
                  <a:srgbClr val="000000"/>
                </a:solidFill>
              </a:rPr>
              <a:t>SELECT	SSN, DNAME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FROM	EMPLOYEE, DEPARTMENT</a:t>
            </a:r>
            <a:endParaRPr lang="en-US" sz="25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BC4F19DB-5BBE-4BA0-B04F-429703FEF421}" type="slidenum">
              <a:rPr lang="en-US"/>
              <a:pPr/>
              <a:t>26</a:t>
            </a:fld>
            <a:endParaRPr lang="en-US"/>
          </a:p>
        </p:txBody>
      </p:sp>
      <p:pic>
        <p:nvPicPr>
          <p:cNvPr id="5" name="Picture 9" descr="fig05_06"/>
          <p:cNvPicPr>
            <a:picLocks noChangeAspect="1" noChangeArrowheads="1"/>
          </p:cNvPicPr>
          <p:nvPr/>
        </p:nvPicPr>
        <p:blipFill>
          <a:blip r:embed="rId2" cstate="print"/>
          <a:srcRect t="4191" b="67960"/>
          <a:stretch>
            <a:fillRect/>
          </a:stretch>
        </p:blipFill>
        <p:spPr bwMode="auto">
          <a:xfrm>
            <a:off x="297873" y="4677696"/>
            <a:ext cx="5798127" cy="2057400"/>
          </a:xfrm>
          <a:prstGeom prst="rect">
            <a:avLst/>
          </a:prstGeom>
          <a:noFill/>
        </p:spPr>
      </p:pic>
      <p:pic>
        <p:nvPicPr>
          <p:cNvPr id="6" name="Picture 9" descr="fig05_06"/>
          <p:cNvPicPr>
            <a:picLocks noChangeAspect="1" noChangeArrowheads="1"/>
          </p:cNvPicPr>
          <p:nvPr/>
        </p:nvPicPr>
        <p:blipFill>
          <a:blip r:embed="rId2" cstate="print"/>
          <a:srcRect t="32781" r="41047" b="54194"/>
          <a:stretch>
            <a:fillRect/>
          </a:stretch>
        </p:blipFill>
        <p:spPr bwMode="auto">
          <a:xfrm>
            <a:off x="5638987" y="3952563"/>
            <a:ext cx="3099629" cy="872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*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02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41475"/>
            <a:ext cx="8228013" cy="48021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To retrieve all the attribute values of the selected </a:t>
            </a:r>
            <a:r>
              <a:rPr lang="en-US" sz="2400" dirty="0" err="1">
                <a:solidFill>
                  <a:srgbClr val="000000"/>
                </a:solidFill>
              </a:rPr>
              <a:t>tuples</a:t>
            </a:r>
            <a:r>
              <a:rPr lang="en-US" sz="2400" dirty="0">
                <a:solidFill>
                  <a:srgbClr val="000000"/>
                </a:solidFill>
              </a:rPr>
              <a:t>, a * is used, which stands for </a:t>
            </a:r>
            <a:r>
              <a:rPr lang="en-US" sz="2400" i="1" dirty="0">
                <a:solidFill>
                  <a:srgbClr val="000000"/>
                </a:solidFill>
              </a:rPr>
              <a:t>all the attributes</a:t>
            </a:r>
            <a:br>
              <a:rPr lang="en-US" sz="2400" i="1" dirty="0">
                <a:solidFill>
                  <a:srgbClr val="000000"/>
                </a:solidFill>
              </a:rPr>
            </a:br>
            <a:r>
              <a:rPr lang="en-US" sz="2400" u="sng" dirty="0">
                <a:solidFill>
                  <a:srgbClr val="000000"/>
                </a:solidFill>
              </a:rPr>
              <a:t>Examples: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		</a:t>
            </a:r>
            <a:r>
              <a:rPr lang="en-US" sz="2000" b="1" dirty="0" smtClean="0">
                <a:solidFill>
                  <a:srgbClr val="000000"/>
                </a:solidFill>
              </a:rPr>
              <a:t>SELECT 	*</a:t>
            </a: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	FROM	</a:t>
            </a:r>
            <a:r>
              <a:rPr lang="en-US" sz="2000" b="1" dirty="0" smtClean="0">
                <a:solidFill>
                  <a:srgbClr val="000000"/>
                </a:solidFill>
              </a:rPr>
              <a:t>EMPLOYEE</a:t>
            </a: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	WHERE	DNO=5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	SELECT  </a:t>
            </a:r>
            <a:r>
              <a:rPr lang="en-US" sz="2000" b="1" dirty="0">
                <a:solidFill>
                  <a:srgbClr val="000000"/>
                </a:solidFill>
              </a:rPr>
              <a:t>	*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	FROM	</a:t>
            </a:r>
            <a:r>
              <a:rPr lang="en-US" sz="2000" b="1" dirty="0" smtClean="0">
                <a:solidFill>
                  <a:srgbClr val="000000"/>
                </a:solidFill>
              </a:rPr>
              <a:t>EMPLOYEE</a:t>
            </a:r>
            <a:r>
              <a:rPr lang="en-US" sz="2000" b="1" dirty="0">
                <a:solidFill>
                  <a:srgbClr val="000000"/>
                </a:solidFill>
              </a:rPr>
              <a:t>, DEPARTMENT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	WHERE	DNAME='Research' AND 	</a:t>
            </a:r>
            <a:r>
              <a:rPr lang="en-US" sz="2000" b="1" dirty="0" smtClean="0">
                <a:solidFill>
                  <a:srgbClr val="000000"/>
                </a:solidFill>
              </a:rPr>
              <a:t>DNO=DNUMBER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D695C4A4-1069-4134-8ECA-1E35CA5F18F6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Aliases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76413"/>
            <a:ext cx="7772400" cy="4549775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In SQL, we can use the same name for two (or more) attributes as long as the attributes are in </a:t>
            </a:r>
            <a:r>
              <a:rPr lang="en-US" sz="2400" i="1" dirty="0">
                <a:solidFill>
                  <a:srgbClr val="000000"/>
                </a:solidFill>
              </a:rPr>
              <a:t>different </a:t>
            </a:r>
            <a:r>
              <a:rPr lang="en-US" sz="2400" i="1" dirty="0" smtClean="0">
                <a:solidFill>
                  <a:srgbClr val="000000"/>
                </a:solidFill>
              </a:rPr>
              <a:t>relations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 </a:t>
            </a:r>
            <a:r>
              <a:rPr lang="en-US" sz="2400" dirty="0">
                <a:solidFill>
                  <a:srgbClr val="000000"/>
                </a:solidFill>
              </a:rPr>
              <a:t>query that refers to two or more attributes with the same name must </a:t>
            </a:r>
            <a:r>
              <a:rPr lang="en-US" sz="2400" i="1" dirty="0" smtClean="0">
                <a:solidFill>
                  <a:srgbClr val="000000"/>
                </a:solidFill>
              </a:rPr>
              <a:t>prefix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the relation name to the attribute name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rgbClr val="000000"/>
                </a:solidFill>
              </a:rPr>
              <a:t>Example: </a:t>
            </a: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EMPLOYEE.LNAME</a:t>
            </a:r>
            <a:r>
              <a:rPr lang="en-US" sz="2400" dirty="0">
                <a:solidFill>
                  <a:srgbClr val="000000"/>
                </a:solidFill>
              </a:rPr>
              <a:t>, DEPARTMENT.DNAME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EA9A231F-E09A-4B07-8B27-38F684E946C5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ALIASES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41475"/>
            <a:ext cx="8037513" cy="4802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For </a:t>
            </a:r>
            <a:r>
              <a:rPr lang="en-US" sz="2000" dirty="0">
                <a:solidFill>
                  <a:srgbClr val="000000"/>
                </a:solidFill>
              </a:rPr>
              <a:t>each employee, retrieve the employee's name, and the name of his or her immediate supervisor.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SELECT	E.FNAME, E.LNAME, </a:t>
            </a:r>
            <a:r>
              <a:rPr lang="en-US" sz="2000" b="1" dirty="0" smtClean="0">
                <a:solidFill>
                  <a:srgbClr val="000000"/>
                </a:solidFill>
              </a:rPr>
              <a:t>S.FNAME, S.LNAME</a:t>
            </a: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FROM 	</a:t>
            </a:r>
            <a:r>
              <a:rPr lang="en-US" sz="2000" b="1" dirty="0" smtClean="0">
                <a:solidFill>
                  <a:srgbClr val="000000"/>
                </a:solidFill>
              </a:rPr>
              <a:t>EMPLOYEE </a:t>
            </a:r>
            <a:r>
              <a:rPr lang="en-US" sz="2000" b="1" dirty="0">
                <a:solidFill>
                  <a:srgbClr val="000000"/>
                </a:solidFill>
              </a:rPr>
              <a:t>E S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WHERE	E.SUPERSSN=S.SSN</a:t>
            </a:r>
            <a:br>
              <a:rPr lang="en-US" sz="2000" b="1" dirty="0">
                <a:solidFill>
                  <a:srgbClr val="000000"/>
                </a:solidFill>
              </a:rPr>
            </a:br>
            <a:endParaRPr lang="en-US" sz="20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Can also use the AS keyword to specify aliases</a:t>
            </a:r>
            <a:r>
              <a:rPr lang="en-US" sz="2000" b="1" dirty="0" smtClean="0">
                <a:solidFill>
                  <a:srgbClr val="000000"/>
                </a:solidFill>
              </a:rPr>
              <a:t/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/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SELECT	E.FNAME, E.LNAME, S.FNAME, S.LNAME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FROM 	EMPLOYEE AS E, EMPLOYEE AS S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WHERE	E.SUPERSSN=S.SSN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2B9BACF7-C62F-47B6-938C-03FADB31FCC0}" type="slidenum">
              <a:rPr lang="en-US"/>
              <a:pPr/>
              <a:t>29</a:t>
            </a:fld>
            <a:endParaRPr lang="en-US"/>
          </a:p>
        </p:txBody>
      </p:sp>
      <p:pic>
        <p:nvPicPr>
          <p:cNvPr id="5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4191" b="67960"/>
          <a:stretch>
            <a:fillRect/>
          </a:stretch>
        </p:blipFill>
        <p:spPr bwMode="auto">
          <a:xfrm>
            <a:off x="2185668" y="5033299"/>
            <a:ext cx="4864062" cy="1725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 in SQL</a:t>
            </a:r>
          </a:p>
        </p:txBody>
      </p:sp>
      <p:graphicFrame>
        <p:nvGraphicFramePr>
          <p:cNvPr id="211971" name="Group 3"/>
          <p:cNvGraphicFramePr>
            <a:graphicFrameLocks noGrp="1"/>
          </p:cNvGraphicFramePr>
          <p:nvPr/>
        </p:nvGraphicFramePr>
        <p:xfrm>
          <a:off x="1143000" y="2209800"/>
          <a:ext cx="7696200" cy="3556000"/>
        </p:xfrm>
        <a:graphic>
          <a:graphicData uri="http://schemas.openxmlformats.org/drawingml/2006/table">
            <a:tbl>
              <a:tblPr/>
              <a:tblGrid>
                <a:gridCol w="1924050"/>
                <a:gridCol w="1924050"/>
                <a:gridCol w="1924050"/>
                <a:gridCol w="1924050"/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Dnumber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MgrSsn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Mgrstartdate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324521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1992-08-11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624545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1982-01-21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986133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1912-04-02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1123455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2002-08-28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2003" name="Text Box 35"/>
          <p:cNvSpPr txBox="1">
            <a:spLocks noChangeArrowheads="1"/>
          </p:cNvSpPr>
          <p:nvPr/>
        </p:nvSpPr>
        <p:spPr bwMode="auto">
          <a:xfrm>
            <a:off x="609600" y="1676400"/>
            <a:ext cx="1635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Department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2004" name="AutoShape 36"/>
          <p:cNvSpPr>
            <a:spLocks noChangeArrowheads="1"/>
          </p:cNvSpPr>
          <p:nvPr/>
        </p:nvSpPr>
        <p:spPr bwMode="auto">
          <a:xfrm>
            <a:off x="5940425" y="304800"/>
            <a:ext cx="2962275" cy="619125"/>
          </a:xfrm>
          <a:prstGeom prst="wedgeEllipseCallout">
            <a:avLst>
              <a:gd name="adj1" fmla="val 593"/>
              <a:gd name="adj2" fmla="val 297181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Attribute names</a:t>
            </a:r>
          </a:p>
        </p:txBody>
      </p:sp>
      <p:sp>
        <p:nvSpPr>
          <p:cNvPr id="212005" name="AutoShape 37"/>
          <p:cNvSpPr>
            <a:spLocks noChangeArrowheads="1"/>
          </p:cNvSpPr>
          <p:nvPr/>
        </p:nvSpPr>
        <p:spPr bwMode="auto">
          <a:xfrm>
            <a:off x="525463" y="228600"/>
            <a:ext cx="2217737" cy="619125"/>
          </a:xfrm>
          <a:prstGeom prst="wedgeEllipseCallout">
            <a:avLst>
              <a:gd name="adj1" fmla="val -23120"/>
              <a:gd name="adj2" fmla="val 211796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Table name</a:t>
            </a:r>
          </a:p>
        </p:txBody>
      </p:sp>
      <p:sp>
        <p:nvSpPr>
          <p:cNvPr id="212006" name="AutoShape 38"/>
          <p:cNvSpPr>
            <a:spLocks noChangeArrowheads="1"/>
          </p:cNvSpPr>
          <p:nvPr/>
        </p:nvSpPr>
        <p:spPr bwMode="auto">
          <a:xfrm>
            <a:off x="152400" y="6096000"/>
            <a:ext cx="2781300" cy="619125"/>
          </a:xfrm>
          <a:prstGeom prst="wedgeEllipseCallout">
            <a:avLst>
              <a:gd name="adj1" fmla="val -1884"/>
              <a:gd name="adj2" fmla="val -120514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Tuples or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04" grpId="0" animBg="1" autoUpdateAnimBg="0"/>
      <p:bldP spid="212005" grpId="0" animBg="1" autoUpdateAnimBg="0"/>
      <p:bldP spid="212006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OPERATIONS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41475"/>
            <a:ext cx="8345488" cy="4802188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The standard arithmetic operators '+', '-'. '*', and </a:t>
            </a:r>
            <a:r>
              <a:rPr lang="en-US" sz="2400" dirty="0" smtClean="0">
                <a:solidFill>
                  <a:srgbClr val="000000"/>
                </a:solidFill>
              </a:rPr>
              <a:t>'/’) </a:t>
            </a:r>
            <a:r>
              <a:rPr lang="en-US" sz="2400" dirty="0">
                <a:solidFill>
                  <a:srgbClr val="000000"/>
                </a:solidFill>
              </a:rPr>
              <a:t>can be applied to numeric values in an SQL query result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Show </a:t>
            </a:r>
            <a:r>
              <a:rPr lang="en-US" sz="2400" dirty="0">
                <a:solidFill>
                  <a:srgbClr val="000000"/>
                </a:solidFill>
              </a:rPr>
              <a:t>the effect of giving all employees who work on the '</a:t>
            </a:r>
            <a:r>
              <a:rPr lang="en-US" sz="2400" dirty="0" err="1">
                <a:solidFill>
                  <a:srgbClr val="000000"/>
                </a:solidFill>
              </a:rPr>
              <a:t>ProductX</a:t>
            </a:r>
            <a:r>
              <a:rPr lang="en-US" sz="2400" dirty="0">
                <a:solidFill>
                  <a:srgbClr val="000000"/>
                </a:solidFill>
              </a:rPr>
              <a:t>' project a 10% raise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SELECT 	FNAME, LNAME, 1.1*SALARY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FROM	EMPLOYEE, WORKS_ON, PROJECT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WHERE	SSN=ESSN AND PNO=PNUMBER AND				PNAME='</a:t>
            </a:r>
            <a:r>
              <a:rPr lang="en-US" sz="2000" b="1" dirty="0" err="1">
                <a:solidFill>
                  <a:srgbClr val="000000"/>
                </a:solidFill>
              </a:rPr>
              <a:t>ProductX</a:t>
            </a:r>
            <a:r>
              <a:rPr lang="en-US" sz="2000" b="1" dirty="0">
                <a:solidFill>
                  <a:srgbClr val="000000"/>
                </a:solidFill>
              </a:rPr>
              <a:t>’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94484F79-CC88-46CC-B989-F13639A0706D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BY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41475"/>
            <a:ext cx="8297863" cy="4802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clause </a:t>
            </a:r>
            <a:r>
              <a:rPr lang="en-US" dirty="0" smtClean="0">
                <a:solidFill>
                  <a:srgbClr val="000000"/>
                </a:solidFill>
              </a:rPr>
              <a:t>sort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err="1">
                <a:solidFill>
                  <a:srgbClr val="000000"/>
                </a:solidFill>
              </a:rPr>
              <a:t>tuples</a:t>
            </a:r>
            <a:r>
              <a:rPr lang="en-US" dirty="0">
                <a:solidFill>
                  <a:srgbClr val="000000"/>
                </a:solidFill>
              </a:rPr>
              <a:t> in a query </a:t>
            </a:r>
            <a:r>
              <a:rPr lang="en-US" dirty="0" smtClean="0">
                <a:solidFill>
                  <a:srgbClr val="000000"/>
                </a:solidFill>
              </a:rPr>
              <a:t>result</a:t>
            </a:r>
          </a:p>
          <a:p>
            <a:pPr>
              <a:lnSpc>
                <a:spcPct val="90000"/>
              </a:lnSpc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Retrieve </a:t>
            </a:r>
            <a:r>
              <a:rPr lang="en-US" dirty="0">
                <a:solidFill>
                  <a:srgbClr val="000000"/>
                </a:solidFill>
              </a:rPr>
              <a:t>a list of employees and the projects each works in, ordered by the employee's department, and within each department ordered alphabetically by employee last name.</a:t>
            </a: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	SELECT </a:t>
            </a:r>
            <a:r>
              <a:rPr lang="en-US" sz="2000" b="1" dirty="0" smtClean="0">
                <a:solidFill>
                  <a:srgbClr val="000000"/>
                </a:solidFill>
              </a:rPr>
              <a:t>	       DNAME</a:t>
            </a:r>
            <a:r>
              <a:rPr lang="en-US" sz="2000" b="1" dirty="0">
                <a:solidFill>
                  <a:srgbClr val="000000"/>
                </a:solidFill>
              </a:rPr>
              <a:t>, LNAME, FNAME, PNAME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      	</a:t>
            </a:r>
            <a:r>
              <a:rPr lang="en-US" sz="2000" b="1" dirty="0" smtClean="0">
                <a:solidFill>
                  <a:srgbClr val="000000"/>
                </a:solidFill>
              </a:rPr>
              <a:t>FROM 	       DEPARTMENT</a:t>
            </a:r>
            <a:r>
              <a:rPr lang="en-US" sz="2000" b="1" dirty="0">
                <a:solidFill>
                  <a:srgbClr val="000000"/>
                </a:solidFill>
              </a:rPr>
              <a:t>, EMPLOYEE, </a:t>
            </a:r>
            <a:r>
              <a:rPr lang="en-US" sz="2000" b="1" dirty="0" smtClean="0">
                <a:solidFill>
                  <a:srgbClr val="000000"/>
                </a:solidFill>
              </a:rPr>
              <a:t>WORKS_ON</a:t>
            </a:r>
            <a:r>
              <a:rPr lang="en-US" sz="2000" b="1" dirty="0">
                <a:solidFill>
                  <a:srgbClr val="000000"/>
                </a:solidFill>
              </a:rPr>
              <a:t>, PROJECT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WHERE         DNUMBER=DNO </a:t>
            </a:r>
            <a:r>
              <a:rPr lang="en-US" sz="2000" b="1" dirty="0">
                <a:solidFill>
                  <a:srgbClr val="000000"/>
                </a:solidFill>
              </a:rPr>
              <a:t>AND SSN=ESSN </a:t>
            </a:r>
            <a:r>
              <a:rPr lang="en-US" sz="2000" b="1" dirty="0" smtClean="0">
                <a:solidFill>
                  <a:srgbClr val="000000"/>
                </a:solidFill>
              </a:rPr>
              <a:t>AND PNO=PNUMBER</a:t>
            </a: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ORDER BY    DNAME</a:t>
            </a:r>
            <a:r>
              <a:rPr lang="en-US" sz="2000" b="1" dirty="0">
                <a:solidFill>
                  <a:srgbClr val="000000"/>
                </a:solidFill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</a:rPr>
              <a:t>LNAME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The default order is in ascending order of values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We can specify the keyword </a:t>
            </a:r>
            <a:r>
              <a:rPr lang="en-US" sz="2000" b="1" dirty="0" smtClean="0">
                <a:solidFill>
                  <a:srgbClr val="000000"/>
                </a:solidFill>
              </a:rPr>
              <a:t>DESC</a:t>
            </a:r>
            <a:r>
              <a:rPr lang="en-US" sz="2000" dirty="0" smtClean="0">
                <a:solidFill>
                  <a:srgbClr val="000000"/>
                </a:solidFill>
              </a:rPr>
              <a:t> if we want a descending order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FB77A6AC-C7A6-4A6B-BB6F-996A85E0DF8A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05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SQL has </a:t>
            </a:r>
            <a:r>
              <a:rPr lang="en-US" dirty="0" smtClean="0">
                <a:solidFill>
                  <a:srgbClr val="000000"/>
                </a:solidFill>
              </a:rPr>
              <a:t>incorporated </a:t>
            </a:r>
            <a:r>
              <a:rPr lang="en-US" dirty="0">
                <a:solidFill>
                  <a:srgbClr val="000000"/>
                </a:solidFill>
              </a:rPr>
              <a:t>some set </a:t>
            </a:r>
            <a:r>
              <a:rPr lang="en-US" dirty="0" smtClean="0">
                <a:solidFill>
                  <a:srgbClr val="000000"/>
                </a:solidFill>
              </a:rPr>
              <a:t>operations like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U</a:t>
            </a:r>
            <a:r>
              <a:rPr lang="en-US" dirty="0" smtClean="0">
                <a:solidFill>
                  <a:srgbClr val="000000"/>
                </a:solidFill>
              </a:rPr>
              <a:t>nion </a:t>
            </a:r>
            <a:r>
              <a:rPr lang="en-US" dirty="0">
                <a:solidFill>
                  <a:srgbClr val="000000"/>
                </a:solidFill>
              </a:rPr>
              <a:t>operation (</a:t>
            </a:r>
            <a:r>
              <a:rPr lang="en-US" b="1" dirty="0">
                <a:solidFill>
                  <a:srgbClr val="000000"/>
                </a:solidFill>
              </a:rPr>
              <a:t>UNION)</a:t>
            </a:r>
            <a:r>
              <a:rPr lang="en-US" dirty="0">
                <a:solidFill>
                  <a:srgbClr val="000000"/>
                </a:solidFill>
              </a:rPr>
              <a:t>, 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Set </a:t>
            </a:r>
            <a:r>
              <a:rPr lang="en-US" dirty="0">
                <a:solidFill>
                  <a:srgbClr val="000000"/>
                </a:solidFill>
              </a:rPr>
              <a:t>difference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0000"/>
                </a:solidFill>
              </a:rPr>
              <a:t>EXCEPT)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and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ntersection operation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</a:rPr>
              <a:t>INTERSECT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000000"/>
                </a:solidFill>
              </a:rPr>
              <a:t>Duplicate </a:t>
            </a:r>
            <a:r>
              <a:rPr lang="en-US" i="1" dirty="0" err="1">
                <a:solidFill>
                  <a:srgbClr val="000000"/>
                </a:solidFill>
              </a:rPr>
              <a:t>tuples</a:t>
            </a:r>
            <a:r>
              <a:rPr lang="en-US" i="1" dirty="0">
                <a:solidFill>
                  <a:srgbClr val="000000"/>
                </a:solidFill>
              </a:rPr>
              <a:t> are eliminated from the result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Requires </a:t>
            </a:r>
            <a:r>
              <a:rPr lang="en-US" i="1" dirty="0">
                <a:solidFill>
                  <a:srgbClr val="000000"/>
                </a:solidFill>
              </a:rPr>
              <a:t>union compatible </a:t>
            </a:r>
            <a:r>
              <a:rPr lang="en-US" i="1" dirty="0" smtClean="0">
                <a:solidFill>
                  <a:srgbClr val="000000"/>
                </a:solidFill>
              </a:rPr>
              <a:t>relations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DE397AEA-B564-4C56-BE0B-2D7C43BC84B5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 (cont.)</a:t>
            </a:r>
            <a:r>
              <a:rPr lang="en-US" u="sng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0000"/>
                </a:solidFill>
              </a:rPr>
              <a:t>Make </a:t>
            </a:r>
            <a:r>
              <a:rPr lang="en-US" sz="2000" dirty="0">
                <a:solidFill>
                  <a:srgbClr val="000000"/>
                </a:solidFill>
              </a:rPr>
              <a:t>a list of all project numbers for projects that involve an employee whose last name is 'Smith' as a worker or as a manager of the department that controls the project.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(SELECT  PNAME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FROM	</a:t>
            </a:r>
            <a:r>
              <a:rPr lang="en-US" sz="2000" b="1" dirty="0" smtClean="0">
                <a:solidFill>
                  <a:srgbClr val="000000"/>
                </a:solidFill>
              </a:rPr>
              <a:t>PROJECT</a:t>
            </a:r>
            <a:r>
              <a:rPr lang="en-US" sz="2000" b="1" dirty="0">
                <a:solidFill>
                  <a:srgbClr val="000000"/>
                </a:solidFill>
              </a:rPr>
              <a:t>, DEPARTMENT, EMPLOYEE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WHERE	DNUM=DNUMBER AND MGRSSN=SSN </a:t>
            </a:r>
            <a:r>
              <a:rPr lang="en-US" sz="2000" b="1" dirty="0" smtClean="0">
                <a:solidFill>
                  <a:srgbClr val="000000"/>
                </a:solidFill>
              </a:rPr>
              <a:t>AND</a:t>
            </a: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b="1" dirty="0" smtClean="0">
                <a:solidFill>
                  <a:srgbClr val="000000"/>
                </a:solidFill>
              </a:rPr>
              <a:t>		LNAME</a:t>
            </a:r>
            <a:r>
              <a:rPr lang="en-US" sz="2000" b="1" dirty="0">
                <a:solidFill>
                  <a:srgbClr val="000000"/>
                </a:solidFill>
              </a:rPr>
              <a:t>='Smith')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UNION	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	(SELECT  PNAME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FROM	</a:t>
            </a:r>
            <a:r>
              <a:rPr lang="en-US" sz="2000" b="1" dirty="0" smtClean="0">
                <a:solidFill>
                  <a:srgbClr val="000000"/>
                </a:solidFill>
              </a:rPr>
              <a:t>PROJECT</a:t>
            </a:r>
            <a:r>
              <a:rPr lang="en-US" sz="2000" b="1" dirty="0">
                <a:solidFill>
                  <a:srgbClr val="000000"/>
                </a:solidFill>
              </a:rPr>
              <a:t>, WORKS_ON, EMPLOYEE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WHERE	PNUMBER=PNO AND ESSN=SSN AND				LNAME='Smith')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977F12D9-2DC5-491D-8E1C-AFF76B61108E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NESTING OF QUERIES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</a:rPr>
              <a:t>A complete SELECT query, called a </a:t>
            </a:r>
            <a:r>
              <a:rPr lang="en-US" sz="2000" i="1" dirty="0">
                <a:solidFill>
                  <a:srgbClr val="000000"/>
                </a:solidFill>
              </a:rPr>
              <a:t>nested query</a:t>
            </a:r>
            <a:r>
              <a:rPr lang="en-US" sz="2000" dirty="0">
                <a:solidFill>
                  <a:srgbClr val="000000"/>
                </a:solidFill>
              </a:rPr>
              <a:t> , can be specified within the WHERE-clause of another query, called the </a:t>
            </a:r>
            <a:r>
              <a:rPr lang="en-US" sz="2000" i="1" dirty="0">
                <a:solidFill>
                  <a:srgbClr val="000000"/>
                </a:solidFill>
              </a:rPr>
              <a:t>outer query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Retrieve </a:t>
            </a:r>
            <a:r>
              <a:rPr lang="en-US" sz="2000" dirty="0">
                <a:solidFill>
                  <a:srgbClr val="000000"/>
                </a:solidFill>
              </a:rPr>
              <a:t>the name and address of all employees who work for the 'Research' department.</a:t>
            </a:r>
            <a:br>
              <a:rPr lang="en-US" sz="2000" dirty="0">
                <a:solidFill>
                  <a:srgbClr val="000000"/>
                </a:solidFill>
              </a:rPr>
            </a:br>
            <a:endParaRPr lang="en-US" sz="20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	SELECT	</a:t>
            </a:r>
            <a:r>
              <a:rPr lang="en-US" sz="2000" dirty="0">
                <a:solidFill>
                  <a:srgbClr val="000000"/>
                </a:solidFill>
              </a:rPr>
              <a:t>FNAME, LNAME, ADDRESS</a:t>
            </a: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FROM 	</a:t>
            </a:r>
            <a:r>
              <a:rPr lang="en-US" sz="2000" dirty="0" smtClean="0">
                <a:solidFill>
                  <a:srgbClr val="000000"/>
                </a:solidFill>
              </a:rPr>
              <a:t>EMPLOYEE</a:t>
            </a: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WHERE	</a:t>
            </a:r>
            <a:r>
              <a:rPr lang="en-US" sz="2000" dirty="0">
                <a:solidFill>
                  <a:srgbClr val="000000"/>
                </a:solidFill>
              </a:rPr>
              <a:t>DNO </a:t>
            </a:r>
            <a:r>
              <a:rPr lang="en-US" sz="2000" b="1" dirty="0">
                <a:solidFill>
                  <a:srgbClr val="000000"/>
                </a:solidFill>
              </a:rPr>
              <a:t>IN  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b="1" dirty="0">
                <a:solidFill>
                  <a:srgbClr val="000000"/>
                </a:solidFill>
              </a:rPr>
              <a:t>SELECT  </a:t>
            </a:r>
            <a:r>
              <a:rPr lang="en-US" sz="2000" dirty="0">
                <a:solidFill>
                  <a:srgbClr val="000000"/>
                </a:solidFill>
              </a:rPr>
              <a:t>DNUMBER</a:t>
            </a: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	FROM</a:t>
            </a:r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DEPARTMENT</a:t>
            </a: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	WHERE</a:t>
            </a:r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</a:rPr>
              <a:t>DNAME='Research' )</a:t>
            </a:r>
            <a:br>
              <a:rPr lang="en-US" sz="20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05EBCB47-72A2-4712-A9CC-BF3800B17493}" type="slidenum">
              <a:rPr lang="en-US"/>
              <a:pPr/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8923" y="4848929"/>
            <a:ext cx="3025877" cy="177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NESTED QUERIES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07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65574" cy="4873752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</a:rPr>
              <a:t>If a condition in </a:t>
            </a: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i="1" dirty="0">
                <a:solidFill>
                  <a:srgbClr val="000000"/>
                </a:solidFill>
              </a:rPr>
              <a:t>nested query</a:t>
            </a:r>
            <a:r>
              <a:rPr lang="en-US" sz="2000" dirty="0">
                <a:solidFill>
                  <a:srgbClr val="000000"/>
                </a:solidFill>
              </a:rPr>
              <a:t>  references an attribute of a relation declared in the </a:t>
            </a:r>
            <a:r>
              <a:rPr lang="en-US" sz="2000" i="1" dirty="0">
                <a:solidFill>
                  <a:srgbClr val="000000"/>
                </a:solidFill>
              </a:rPr>
              <a:t>outer query</a:t>
            </a:r>
            <a:r>
              <a:rPr lang="en-US" sz="2000" dirty="0">
                <a:solidFill>
                  <a:srgbClr val="000000"/>
                </a:solidFill>
              </a:rPr>
              <a:t> , </a:t>
            </a:r>
            <a:r>
              <a:rPr lang="en-US" sz="2000" dirty="0" smtClean="0">
                <a:solidFill>
                  <a:srgbClr val="000000"/>
                </a:solidFill>
              </a:rPr>
              <a:t>then </a:t>
            </a:r>
            <a:r>
              <a:rPr lang="en-US" sz="2000" dirty="0">
                <a:solidFill>
                  <a:srgbClr val="000000"/>
                </a:solidFill>
              </a:rPr>
              <a:t>two queries are said to be </a:t>
            </a:r>
            <a:r>
              <a:rPr lang="en-US" sz="2000" i="1" dirty="0">
                <a:solidFill>
                  <a:srgbClr val="000000"/>
                </a:solidFill>
              </a:rPr>
              <a:t>correlated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Retrieve </a:t>
            </a:r>
            <a:r>
              <a:rPr lang="en-US" sz="2000" dirty="0">
                <a:solidFill>
                  <a:srgbClr val="000000"/>
                </a:solidFill>
              </a:rPr>
              <a:t>the name of each employee who has a dependent with the same first name as the employee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SELECT  E.FNAME</a:t>
            </a:r>
            <a:r>
              <a:rPr lang="en-US" sz="2000" b="1" dirty="0">
                <a:solidFill>
                  <a:srgbClr val="000000"/>
                </a:solidFill>
              </a:rPr>
              <a:t>, E.LNAME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FROM    EMPLOYEE </a:t>
            </a:r>
            <a:r>
              <a:rPr lang="en-US" sz="2000" b="1" dirty="0">
                <a:solidFill>
                  <a:srgbClr val="000000"/>
                </a:solidFill>
              </a:rPr>
              <a:t>AS E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WHERE  E.SSN </a:t>
            </a:r>
            <a:r>
              <a:rPr lang="en-US" sz="2000" b="1" dirty="0">
                <a:solidFill>
                  <a:srgbClr val="000000"/>
                </a:solidFill>
              </a:rPr>
              <a:t>IN (</a:t>
            </a:r>
            <a:r>
              <a:rPr lang="en-US" sz="2000" b="1" dirty="0" smtClean="0">
                <a:solidFill>
                  <a:srgbClr val="000000"/>
                </a:solidFill>
              </a:rPr>
              <a:t>SELECT ESSN 	FROM</a:t>
            </a:r>
            <a:r>
              <a:rPr lang="en-US" sz="2000" b="1" dirty="0">
                <a:solidFill>
                  <a:srgbClr val="000000"/>
                </a:solidFill>
              </a:rPr>
              <a:t>	DEPENDENT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b="1" dirty="0" smtClean="0">
                <a:solidFill>
                  <a:srgbClr val="000000"/>
                </a:solidFill>
              </a:rPr>
              <a:t>   WHERE ESSN=E.SSN AND E.FNAME=DEPENDENT_NAME</a:t>
            </a:r>
            <a:r>
              <a:rPr lang="en-US" sz="2000" b="1" dirty="0">
                <a:solidFill>
                  <a:srgbClr val="000000"/>
                </a:solidFill>
              </a:rPr>
              <a:t>)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504D5FA6-6764-4E6C-8F60-E27401512AB4}" type="slidenum">
              <a:rPr lang="en-US"/>
              <a:pPr/>
              <a:t>35</a:t>
            </a:fld>
            <a:endParaRPr lang="en-US"/>
          </a:p>
        </p:txBody>
      </p:sp>
      <p:pic>
        <p:nvPicPr>
          <p:cNvPr id="5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4191" b="67960"/>
          <a:stretch>
            <a:fillRect/>
          </a:stretch>
        </p:blipFill>
        <p:spPr bwMode="auto">
          <a:xfrm>
            <a:off x="294972" y="4293326"/>
            <a:ext cx="4864062" cy="172595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6255258"/>
            <a:ext cx="6738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Nested query is evaluated once for each </a:t>
            </a:r>
            <a:r>
              <a:rPr lang="en-US" sz="2000" b="1" dirty="0" err="1" smtClean="0"/>
              <a:t>tuple</a:t>
            </a:r>
            <a:r>
              <a:rPr lang="en-US" sz="2000" b="1" dirty="0" smtClean="0"/>
              <a:t> in outer query</a:t>
            </a:r>
            <a:endParaRPr lang="en-US" sz="2000" b="1" dirty="0"/>
          </a:p>
        </p:txBody>
      </p:sp>
      <p:pic>
        <p:nvPicPr>
          <p:cNvPr id="7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l="32585" t="75270"/>
          <a:stretch>
            <a:fillRect/>
          </a:stretch>
        </p:blipFill>
        <p:spPr bwMode="auto">
          <a:xfrm>
            <a:off x="5307297" y="4675239"/>
            <a:ext cx="3357579" cy="15693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NESTED QUERIES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55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06575"/>
            <a:ext cx="7772400" cy="4519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A </a:t>
            </a:r>
            <a:r>
              <a:rPr lang="en-US" sz="2000" dirty="0">
                <a:solidFill>
                  <a:srgbClr val="000000"/>
                </a:solidFill>
              </a:rPr>
              <a:t>query written with nested SELECT... FROM... WHERE... blocks and using the = or IN comparison operators can </a:t>
            </a:r>
            <a:r>
              <a:rPr lang="en-US" sz="2000" b="1" i="1" dirty="0">
                <a:solidFill>
                  <a:srgbClr val="000000"/>
                </a:solidFill>
              </a:rPr>
              <a:t>always</a:t>
            </a:r>
            <a:r>
              <a:rPr lang="en-US" sz="2000" b="1" dirty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be expressed as a single block query. For example, </a:t>
            </a:r>
            <a:r>
              <a:rPr lang="en-US" sz="2000" dirty="0" smtClean="0">
                <a:solidFill>
                  <a:srgbClr val="000000"/>
                </a:solidFill>
              </a:rPr>
              <a:t>the query on previous slide  can be written as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00"/>
                </a:solidFill>
              </a:rPr>
              <a:t>SELECT 	E.FNAME, E.LNAME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FROM</a:t>
            </a: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	EMPLOYEE </a:t>
            </a:r>
            <a:r>
              <a:rPr lang="en-US" b="1" dirty="0">
                <a:solidFill>
                  <a:srgbClr val="000000"/>
                </a:solidFill>
              </a:rPr>
              <a:t>E, DEPENDENT D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WHERE</a:t>
            </a: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0000"/>
                </a:solidFill>
              </a:rPr>
              <a:t>E.SSN=D.ESSN </a:t>
            </a:r>
            <a:r>
              <a:rPr lang="en-US" b="1" dirty="0">
                <a:solidFill>
                  <a:srgbClr val="000000"/>
                </a:solidFill>
              </a:rPr>
              <a:t>AND						</a:t>
            </a:r>
            <a:r>
              <a:rPr lang="en-US" b="1" dirty="0" smtClean="0">
                <a:solidFill>
                  <a:srgbClr val="000000"/>
                </a:solidFill>
              </a:rPr>
              <a:t>E.FNAME=D.DEPENDENT_NAME</a:t>
            </a:r>
            <a:r>
              <a:rPr lang="en-US" sz="2800" b="1" dirty="0">
                <a:solidFill>
                  <a:srgbClr val="000000"/>
                </a:solidFill>
              </a:rPr>
              <a:t/>
            </a:r>
            <a:br>
              <a:rPr lang="en-US" sz="2800" b="1" dirty="0">
                <a:solidFill>
                  <a:srgbClr val="000000"/>
                </a:solidFill>
              </a:rPr>
            </a:br>
            <a:endParaRPr lang="en-US" sz="28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801E8D3C-840D-4F8B-BCCA-989E06948197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6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37071"/>
            <a:ext cx="7772400" cy="468911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CONTAINS </a:t>
            </a:r>
            <a:r>
              <a:rPr lang="en-US" sz="2200" dirty="0" smtClean="0">
                <a:solidFill>
                  <a:srgbClr val="000000"/>
                </a:solidFill>
              </a:rPr>
              <a:t>operator compares two </a:t>
            </a:r>
            <a:r>
              <a:rPr lang="en-US" sz="2200" i="1" dirty="0" smtClean="0">
                <a:solidFill>
                  <a:srgbClr val="000000"/>
                </a:solidFill>
              </a:rPr>
              <a:t>sets of values</a:t>
            </a:r>
            <a:r>
              <a:rPr lang="en-US" sz="2200" dirty="0" smtClean="0">
                <a:solidFill>
                  <a:srgbClr val="000000"/>
                </a:solidFill>
              </a:rPr>
              <a:t> , and returns TRUE if one set contains all values in the other </a:t>
            </a:r>
            <a:r>
              <a:rPr lang="en-US" sz="2200" dirty="0" smtClean="0">
                <a:solidFill>
                  <a:srgbClr val="000000"/>
                </a:solidFill>
              </a:rPr>
              <a:t>set. (same as </a:t>
            </a:r>
            <a:r>
              <a:rPr lang="en-US" sz="2200" i="1" dirty="0" smtClean="0">
                <a:solidFill>
                  <a:srgbClr val="000000"/>
                </a:solidFill>
              </a:rPr>
              <a:t>division </a:t>
            </a:r>
            <a:r>
              <a:rPr lang="en-US" sz="2200" dirty="0" smtClean="0">
                <a:solidFill>
                  <a:srgbClr val="000000"/>
                </a:solidFill>
              </a:rPr>
              <a:t>operation of </a:t>
            </a:r>
            <a:r>
              <a:rPr lang="en-US" sz="2200" dirty="0" smtClean="0">
                <a:solidFill>
                  <a:srgbClr val="000000"/>
                </a:solidFill>
              </a:rPr>
              <a:t>relational algebra)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Most </a:t>
            </a:r>
            <a:r>
              <a:rPr lang="en-US" sz="2200" dirty="0">
                <a:solidFill>
                  <a:srgbClr val="000000"/>
                </a:solidFill>
              </a:rPr>
              <a:t>implementations of SQL </a:t>
            </a:r>
            <a:r>
              <a:rPr lang="en-US" sz="2200" i="1" dirty="0">
                <a:solidFill>
                  <a:srgbClr val="000000"/>
                </a:solidFill>
              </a:rPr>
              <a:t>do not</a:t>
            </a:r>
            <a:r>
              <a:rPr lang="en-US" sz="2200" dirty="0">
                <a:solidFill>
                  <a:srgbClr val="000000"/>
                </a:solidFill>
              </a:rPr>
              <a:t>  have this operator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Retrieve </a:t>
            </a:r>
            <a:r>
              <a:rPr lang="en-US" sz="2200" dirty="0">
                <a:solidFill>
                  <a:srgbClr val="000000"/>
                </a:solidFill>
              </a:rPr>
              <a:t>the name of each employee who works on </a:t>
            </a:r>
            <a:r>
              <a:rPr lang="en-US" sz="2200" i="1" dirty="0">
                <a:solidFill>
                  <a:srgbClr val="000000"/>
                </a:solidFill>
              </a:rPr>
              <a:t>all</a:t>
            </a:r>
            <a:r>
              <a:rPr lang="en-US" sz="2200" dirty="0">
                <a:solidFill>
                  <a:srgbClr val="000000"/>
                </a:solidFill>
              </a:rPr>
              <a:t>  the projects controlled by department number 5.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/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b="1" dirty="0">
                <a:solidFill>
                  <a:srgbClr val="000000"/>
                </a:solidFill>
              </a:rPr>
              <a:t>	SELECT 	FNAME, LNAME</a:t>
            </a:r>
            <a:br>
              <a:rPr lang="en-US" sz="2200" b="1" dirty="0">
                <a:solidFill>
                  <a:srgbClr val="000000"/>
                </a:solidFill>
              </a:rPr>
            </a:br>
            <a:r>
              <a:rPr lang="en-US" sz="2200" b="1" dirty="0">
                <a:solidFill>
                  <a:srgbClr val="000000"/>
                </a:solidFill>
              </a:rPr>
              <a:t>	FROM	EMPLOYEE</a:t>
            </a:r>
            <a:br>
              <a:rPr lang="en-US" sz="2200" b="1" dirty="0">
                <a:solidFill>
                  <a:srgbClr val="000000"/>
                </a:solidFill>
              </a:rPr>
            </a:br>
            <a:r>
              <a:rPr lang="en-US" sz="2200" b="1" dirty="0">
                <a:solidFill>
                  <a:srgbClr val="000000"/>
                </a:solidFill>
              </a:rPr>
              <a:t>	WHERE  </a:t>
            </a:r>
            <a:r>
              <a:rPr lang="en-US" sz="2200" dirty="0">
                <a:solidFill>
                  <a:srgbClr val="000000"/>
                </a:solidFill>
              </a:rPr>
              <a:t>( (</a:t>
            </a:r>
            <a:r>
              <a:rPr lang="en-US" sz="2200" dirty="0" smtClean="0">
                <a:solidFill>
                  <a:srgbClr val="000000"/>
                </a:solidFill>
              </a:rPr>
              <a:t>SELECT     PNO</a:t>
            </a:r>
            <a:r>
              <a:rPr lang="en-US" sz="2200" dirty="0">
                <a:solidFill>
                  <a:srgbClr val="000000"/>
                </a:solidFill>
              </a:rPr>
              <a:t/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		   FROM	</a:t>
            </a:r>
            <a:r>
              <a:rPr lang="en-US" sz="2200" dirty="0" smtClean="0">
                <a:solidFill>
                  <a:srgbClr val="000000"/>
                </a:solidFill>
              </a:rPr>
              <a:t>     WORKS_ON</a:t>
            </a:r>
            <a:r>
              <a:rPr lang="en-US" sz="2200" dirty="0">
                <a:solidFill>
                  <a:srgbClr val="000000"/>
                </a:solidFill>
              </a:rPr>
              <a:t/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		   </a:t>
            </a:r>
            <a:r>
              <a:rPr lang="en-US" sz="2200" dirty="0" smtClean="0">
                <a:solidFill>
                  <a:srgbClr val="000000"/>
                </a:solidFill>
              </a:rPr>
              <a:t>WHERE     SSN=ESSN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  <a:r>
              <a:rPr lang="en-US" sz="2200" b="1" dirty="0">
                <a:solidFill>
                  <a:srgbClr val="000000"/>
                </a:solidFill>
              </a:rPr>
              <a:t/>
            </a:r>
            <a:br>
              <a:rPr lang="en-US" sz="2200" b="1" dirty="0">
                <a:solidFill>
                  <a:srgbClr val="000000"/>
                </a:solidFill>
              </a:rPr>
            </a:br>
            <a:r>
              <a:rPr lang="en-US" sz="2200" b="1" dirty="0">
                <a:solidFill>
                  <a:srgbClr val="000000"/>
                </a:solidFill>
              </a:rPr>
              <a:t>		   CONTAINS</a:t>
            </a:r>
            <a:br>
              <a:rPr lang="en-US" sz="2200" b="1" dirty="0">
                <a:solidFill>
                  <a:srgbClr val="000000"/>
                </a:solidFill>
              </a:rPr>
            </a:br>
            <a:r>
              <a:rPr lang="en-US" sz="2200" b="1" dirty="0">
                <a:solidFill>
                  <a:srgbClr val="000000"/>
                </a:solidFill>
              </a:rPr>
              <a:t>		</a:t>
            </a:r>
            <a:r>
              <a:rPr lang="en-US" sz="2200" dirty="0">
                <a:solidFill>
                  <a:srgbClr val="000000"/>
                </a:solidFill>
              </a:rPr>
              <a:t>  (</a:t>
            </a:r>
            <a:r>
              <a:rPr lang="en-US" sz="2200" dirty="0" smtClean="0">
                <a:solidFill>
                  <a:srgbClr val="000000"/>
                </a:solidFill>
              </a:rPr>
              <a:t>SELECT       PNUMBER</a:t>
            </a:r>
            <a:r>
              <a:rPr lang="en-US" sz="2200" dirty="0">
                <a:solidFill>
                  <a:srgbClr val="000000"/>
                </a:solidFill>
              </a:rPr>
              <a:t/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		   FROM	</a:t>
            </a:r>
            <a:r>
              <a:rPr lang="en-US" sz="2200" dirty="0" smtClean="0">
                <a:solidFill>
                  <a:srgbClr val="000000"/>
                </a:solidFill>
              </a:rPr>
              <a:t>       PROJECT</a:t>
            </a:r>
            <a:r>
              <a:rPr lang="en-US" sz="2200" dirty="0">
                <a:solidFill>
                  <a:srgbClr val="000000"/>
                </a:solidFill>
              </a:rPr>
              <a:t/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		   </a:t>
            </a:r>
            <a:r>
              <a:rPr lang="en-US" sz="2200" dirty="0" smtClean="0">
                <a:solidFill>
                  <a:srgbClr val="000000"/>
                </a:solidFill>
              </a:rPr>
              <a:t>WHERE       DNUM=5</a:t>
            </a:r>
            <a:r>
              <a:rPr lang="en-US" sz="2200" dirty="0">
                <a:solidFill>
                  <a:srgbClr val="000000"/>
                </a:solidFill>
              </a:rPr>
              <a:t>) )</a:t>
            </a:r>
          </a:p>
          <a:p>
            <a:pPr lvl="3">
              <a:lnSpc>
                <a:spcPct val="90000"/>
              </a:lnSpc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65311638-CB59-46C1-94AA-295606779632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EXISTS FUNCTION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81416" cy="487375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EXISTS is used to check whether the result of a correlated nested query is empty </a:t>
            </a:r>
            <a:r>
              <a:rPr lang="en-US" sz="2200" dirty="0" smtClean="0">
                <a:solidFill>
                  <a:srgbClr val="000000"/>
                </a:solidFill>
              </a:rPr>
              <a:t>or </a:t>
            </a:r>
            <a:r>
              <a:rPr lang="en-US" sz="2200" dirty="0">
                <a:solidFill>
                  <a:srgbClr val="000000"/>
                </a:solidFill>
              </a:rPr>
              <a:t>not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Formulate </a:t>
            </a:r>
            <a:r>
              <a:rPr lang="en-US" sz="2200" dirty="0">
                <a:solidFill>
                  <a:srgbClr val="000000"/>
                </a:solidFill>
              </a:rPr>
              <a:t>Query </a:t>
            </a:r>
            <a:r>
              <a:rPr lang="en-US" sz="2200" dirty="0" smtClean="0">
                <a:solidFill>
                  <a:srgbClr val="000000"/>
                </a:solidFill>
              </a:rPr>
              <a:t>given below using EXISTS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Retrieve </a:t>
            </a:r>
            <a:r>
              <a:rPr lang="en-US" sz="2200" dirty="0" smtClean="0">
                <a:solidFill>
                  <a:srgbClr val="000000"/>
                </a:solidFill>
              </a:rPr>
              <a:t>the name of each employee who has a dependent with the same first name as the employee.</a:t>
            </a:r>
            <a:br>
              <a:rPr lang="en-US" sz="2200" dirty="0" smtClean="0">
                <a:solidFill>
                  <a:srgbClr val="000000"/>
                </a:solidFill>
              </a:rPr>
            </a:br>
            <a:endParaRPr lang="en-US" sz="22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0000"/>
                </a:solidFill>
              </a:rPr>
              <a:t>	 </a:t>
            </a:r>
            <a:r>
              <a:rPr lang="en-US" sz="2200" b="1" dirty="0" smtClean="0">
                <a:solidFill>
                  <a:srgbClr val="000000"/>
                </a:solidFill>
              </a:rPr>
              <a:t>	SELECT  	FNAME, LNAME</a:t>
            </a:r>
            <a:br>
              <a:rPr lang="en-US" sz="2200" b="1" dirty="0" smtClean="0">
                <a:solidFill>
                  <a:srgbClr val="000000"/>
                </a:solidFill>
              </a:rPr>
            </a:br>
            <a:r>
              <a:rPr lang="en-US" sz="2200" b="1" dirty="0" smtClean="0">
                <a:solidFill>
                  <a:srgbClr val="000000"/>
                </a:solidFill>
              </a:rPr>
              <a:t>	</a:t>
            </a:r>
            <a:r>
              <a:rPr lang="en-US" sz="2200" b="1" dirty="0" smtClean="0">
                <a:solidFill>
                  <a:srgbClr val="000000"/>
                </a:solidFill>
              </a:rPr>
              <a:t>FROM</a:t>
            </a:r>
            <a:r>
              <a:rPr lang="en-US" sz="2200" b="1" dirty="0" smtClean="0">
                <a:solidFill>
                  <a:srgbClr val="000000"/>
                </a:solidFill>
              </a:rPr>
              <a:t>	 	EMPLOYEE</a:t>
            </a:r>
            <a:br>
              <a:rPr lang="en-US" sz="2200" b="1" dirty="0" smtClean="0">
                <a:solidFill>
                  <a:srgbClr val="000000"/>
                </a:solidFill>
              </a:rPr>
            </a:br>
            <a:r>
              <a:rPr lang="en-US" sz="2200" b="1" dirty="0" smtClean="0">
                <a:solidFill>
                  <a:srgbClr val="000000"/>
                </a:solidFill>
              </a:rPr>
              <a:t>	</a:t>
            </a:r>
            <a:r>
              <a:rPr lang="en-US" sz="2200" b="1" dirty="0" smtClean="0">
                <a:solidFill>
                  <a:srgbClr val="000000"/>
                </a:solidFill>
              </a:rPr>
              <a:t>WHERE</a:t>
            </a:r>
            <a:r>
              <a:rPr lang="en-US" sz="2200" b="1" dirty="0" smtClean="0">
                <a:solidFill>
                  <a:srgbClr val="000000"/>
                </a:solidFill>
              </a:rPr>
              <a:t>	</a:t>
            </a:r>
            <a:r>
              <a:rPr lang="en-US" sz="2200" b="1" dirty="0" smtClean="0">
                <a:solidFill>
                  <a:srgbClr val="000000"/>
                </a:solidFill>
              </a:rPr>
              <a:t>	EXISTS  </a:t>
            </a:r>
            <a:r>
              <a:rPr lang="en-US" sz="2200" dirty="0" smtClean="0">
                <a:solidFill>
                  <a:srgbClr val="000000"/>
                </a:solidFill>
              </a:rPr>
              <a:t>(SELECT	</a:t>
            </a:r>
            <a:r>
              <a:rPr lang="en-US" sz="2200" dirty="0" smtClean="0">
                <a:solidFill>
                  <a:srgbClr val="000000"/>
                </a:solidFill>
              </a:rPr>
              <a:t>*</a:t>
            </a:r>
            <a:r>
              <a:rPr lang="en-US" sz="2200" dirty="0" smtClean="0">
                <a:solidFill>
                  <a:srgbClr val="000000"/>
                </a:solidFill>
              </a:rPr>
              <a:t/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US" sz="2200" dirty="0" smtClean="0">
                <a:solidFill>
                  <a:srgbClr val="000000"/>
                </a:solidFill>
              </a:rPr>
              <a:t>			FROM	</a:t>
            </a:r>
            <a:r>
              <a:rPr lang="en-US" sz="2200" dirty="0" smtClean="0">
                <a:solidFill>
                  <a:srgbClr val="000000"/>
                </a:solidFill>
              </a:rPr>
              <a:t>        DEPENDENT</a:t>
            </a:r>
            <a:r>
              <a:rPr lang="en-US" sz="2200" dirty="0" smtClean="0">
                <a:solidFill>
                  <a:srgbClr val="000000"/>
                </a:solidFill>
              </a:rPr>
              <a:t/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US" sz="2200" dirty="0" smtClean="0">
                <a:solidFill>
                  <a:srgbClr val="000000"/>
                </a:solidFill>
              </a:rPr>
              <a:t>			WHERE	</a:t>
            </a:r>
            <a:r>
              <a:rPr lang="en-US" sz="2200" dirty="0" smtClean="0">
                <a:solidFill>
                  <a:srgbClr val="000000"/>
                </a:solidFill>
              </a:rPr>
              <a:t>        SSN=ESSN </a:t>
            </a:r>
            <a:r>
              <a:rPr lang="en-US" sz="2200" dirty="0" smtClean="0">
                <a:solidFill>
                  <a:srgbClr val="000000"/>
                </a:solidFill>
              </a:rPr>
              <a:t>AND	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		</a:t>
            </a:r>
            <a:r>
              <a:rPr lang="en-US" sz="2200" dirty="0" smtClean="0">
                <a:solidFill>
                  <a:srgbClr val="000000"/>
                </a:solidFill>
              </a:rPr>
              <a:t>			        FNAME=DEPENDENT_NAME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8FAD4327-1E87-443A-AC58-CA30DD2EC241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313737" cy="1143000"/>
          </a:xfrm>
        </p:spPr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FUNCTION (cont.)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8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54125"/>
            <a:ext cx="8124825" cy="518953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Retrieve </a:t>
            </a:r>
            <a:r>
              <a:rPr lang="en-US" sz="2400" dirty="0">
                <a:solidFill>
                  <a:srgbClr val="000000"/>
                </a:solidFill>
              </a:rPr>
              <a:t>the names of employees who have no dependents.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	SELECT  	FNAME, LNAME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	FROM	</a:t>
            </a:r>
            <a:r>
              <a:rPr lang="en-US" sz="2400" b="1" dirty="0" smtClean="0">
                <a:solidFill>
                  <a:srgbClr val="000000"/>
                </a:solidFill>
              </a:rPr>
              <a:t>	EMPLOYEE</a:t>
            </a: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	WHERE	NOT EXISTS   (SELECT	*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			FROM  DEPENDENT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			WHERE SSN=ESSN)</a:t>
            </a:r>
            <a:br>
              <a:rPr lang="en-US" sz="2400" b="1" dirty="0">
                <a:solidFill>
                  <a:srgbClr val="000000"/>
                </a:solidFill>
              </a:rPr>
            </a:br>
            <a:endParaRPr lang="en-US" sz="24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The above correlated </a:t>
            </a:r>
            <a:r>
              <a:rPr lang="en-US" sz="2000" dirty="0">
                <a:solidFill>
                  <a:srgbClr val="000000"/>
                </a:solidFill>
              </a:rPr>
              <a:t>nested query retrieves all DEPENDENT </a:t>
            </a:r>
            <a:r>
              <a:rPr lang="en-US" sz="2000" dirty="0" err="1">
                <a:solidFill>
                  <a:srgbClr val="000000"/>
                </a:solidFill>
              </a:rPr>
              <a:t>tuples</a:t>
            </a:r>
            <a:r>
              <a:rPr lang="en-US" sz="2000" dirty="0">
                <a:solidFill>
                  <a:srgbClr val="000000"/>
                </a:solidFill>
              </a:rPr>
              <a:t> related to an EMPLOYEE </a:t>
            </a:r>
            <a:r>
              <a:rPr lang="en-US" sz="2000" dirty="0" err="1">
                <a:solidFill>
                  <a:srgbClr val="000000"/>
                </a:solidFill>
              </a:rPr>
              <a:t>tuple</a:t>
            </a:r>
            <a:r>
              <a:rPr lang="en-US" sz="2000" dirty="0">
                <a:solidFill>
                  <a:srgbClr val="000000"/>
                </a:solidFill>
              </a:rPr>
              <a:t>. If </a:t>
            </a:r>
            <a:r>
              <a:rPr lang="en-US" sz="2000" i="1" dirty="0">
                <a:solidFill>
                  <a:srgbClr val="000000"/>
                </a:solidFill>
              </a:rPr>
              <a:t>none exist</a:t>
            </a:r>
            <a:r>
              <a:rPr lang="en-US" sz="2000" dirty="0">
                <a:solidFill>
                  <a:srgbClr val="000000"/>
                </a:solidFill>
              </a:rPr>
              <a:t> , the EMPLOYEE </a:t>
            </a:r>
            <a:r>
              <a:rPr lang="en-US" sz="2000" dirty="0" err="1">
                <a:solidFill>
                  <a:srgbClr val="000000"/>
                </a:solidFill>
              </a:rPr>
              <a:t>tuple</a:t>
            </a:r>
            <a:r>
              <a:rPr lang="en-US" sz="2000" dirty="0">
                <a:solidFill>
                  <a:srgbClr val="000000"/>
                </a:solidFill>
              </a:rPr>
              <a:t> is selected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EXISTS is necessary for the expressive power of SQL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9967795E-C9D9-4D07-AF33-F081B44F6C8A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751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503920" cy="48737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Creates </a:t>
            </a:r>
            <a:r>
              <a:rPr lang="en-US" sz="2800" dirty="0">
                <a:solidFill>
                  <a:srgbClr val="000000"/>
                </a:solidFill>
              </a:rPr>
              <a:t>a new </a:t>
            </a:r>
            <a:r>
              <a:rPr lang="en-US" sz="2800" dirty="0" smtClean="0">
                <a:solidFill>
                  <a:srgbClr val="000000"/>
                </a:solidFill>
              </a:rPr>
              <a:t>relation(table) in the database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Specifies relation’s attributes </a:t>
            </a:r>
            <a:r>
              <a:rPr lang="en-US" sz="2200" dirty="0">
                <a:solidFill>
                  <a:srgbClr val="000000"/>
                </a:solidFill>
              </a:rPr>
              <a:t>and their data </a:t>
            </a:r>
            <a:r>
              <a:rPr lang="en-US" sz="2200" dirty="0" smtClean="0">
                <a:solidFill>
                  <a:srgbClr val="000000"/>
                </a:solidFill>
              </a:rPr>
              <a:t>types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Specifies </a:t>
            </a:r>
            <a:r>
              <a:rPr lang="en-US" sz="2400" dirty="0" smtClean="0">
                <a:solidFill>
                  <a:srgbClr val="000000"/>
                </a:solidFill>
              </a:rPr>
              <a:t>constraints such as  </a:t>
            </a:r>
            <a:r>
              <a:rPr lang="en-US" sz="2000" dirty="0">
                <a:solidFill>
                  <a:srgbClr val="000000"/>
                </a:solidFill>
              </a:rPr>
              <a:t>NOT NULL </a:t>
            </a:r>
            <a:r>
              <a:rPr lang="en-US" sz="2000" dirty="0" smtClean="0">
                <a:solidFill>
                  <a:srgbClr val="000000"/>
                </a:solidFill>
              </a:rPr>
              <a:t>, UNIQUE ,CHECK etc…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3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300" dirty="0" smtClean="0">
                <a:solidFill>
                  <a:srgbClr val="000000"/>
                </a:solidFill>
              </a:rPr>
              <a:t>CREATE </a:t>
            </a:r>
            <a:r>
              <a:rPr lang="en-US" sz="2300" dirty="0">
                <a:solidFill>
                  <a:srgbClr val="000000"/>
                </a:solidFill>
              </a:rPr>
              <a:t>TABLE   DEPARTMENT</a:t>
            </a:r>
            <a:br>
              <a:rPr lang="en-US" sz="2300" dirty="0">
                <a:solidFill>
                  <a:srgbClr val="000000"/>
                </a:solidFill>
              </a:rPr>
            </a:br>
            <a:r>
              <a:rPr lang="en-US" sz="23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(DNAME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 	VARCHAR(10</a:t>
            </a:r>
            <a:r>
              <a:rPr lang="en-US" sz="2000" dirty="0">
                <a:solidFill>
                  <a:srgbClr val="000000"/>
                </a:solidFill>
              </a:rPr>
              <a:t>)	NOT </a:t>
            </a:r>
            <a:r>
              <a:rPr lang="en-US" sz="2000" dirty="0" smtClean="0">
                <a:solidFill>
                  <a:srgbClr val="000000"/>
                </a:solidFill>
              </a:rPr>
              <a:t>NULL  ,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DNUMBER	INTEGER  CHECK(DNUMBER &gt;0 AND DNUMBER &lt;25),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MGRSSN		CHAR(9</a:t>
            </a:r>
            <a:r>
              <a:rPr lang="en-US" sz="2000" dirty="0">
                <a:solidFill>
                  <a:srgbClr val="000000"/>
                </a:solidFill>
              </a:rPr>
              <a:t>),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MGRSTARTDATE     DATE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  </a:t>
            </a:r>
            <a:r>
              <a:rPr lang="en-US" sz="1800" dirty="0">
                <a:solidFill>
                  <a:srgbClr val="000000"/>
                </a:solidFill>
              </a:rPr>
              <a:t>);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AD73634B-4DFB-4E0C-971A-A692B924A26B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EXISTS FUNCTION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Retrieve the name of each employee who works on </a:t>
            </a:r>
            <a:r>
              <a:rPr lang="en-US" i="1" dirty="0" smtClean="0">
                <a:solidFill>
                  <a:srgbClr val="000000"/>
                </a:solidFill>
              </a:rPr>
              <a:t>all</a:t>
            </a:r>
            <a:r>
              <a:rPr lang="en-US" dirty="0" smtClean="0">
                <a:solidFill>
                  <a:srgbClr val="000000"/>
                </a:solidFill>
              </a:rPr>
              <a:t>  the projects controlled by department number 5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Set theory: S1 contains S2  == S2 – S1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SELECT    FNAME, LNAME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FROM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   EMPLOYEE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WHERE   NOT EXISTS  </a:t>
            </a:r>
            <a:r>
              <a:rPr lang="en-US" dirty="0" smtClean="0">
                <a:solidFill>
                  <a:srgbClr val="000000"/>
                </a:solidFill>
              </a:rPr>
              <a:t>( (SELECT  PNUMBER		   FROM       PROJECT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	   </a:t>
            </a:r>
            <a:r>
              <a:rPr lang="en-US" dirty="0" smtClean="0">
                <a:solidFill>
                  <a:srgbClr val="000000"/>
                </a:solidFill>
              </a:rPr>
              <a:t>WHERE     </a:t>
            </a:r>
            <a:r>
              <a:rPr lang="en-US" dirty="0" smtClean="0">
                <a:solidFill>
                  <a:srgbClr val="000000"/>
                </a:solidFill>
              </a:rPr>
              <a:t>DNUM=5)</a:t>
            </a: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	   </a:t>
            </a:r>
            <a:r>
              <a:rPr lang="en-US" b="1" dirty="0" smtClean="0">
                <a:solidFill>
                  <a:srgbClr val="000000"/>
                </a:solidFill>
              </a:rPr>
              <a:t>EXCEPT</a:t>
            </a: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  (SELECT       </a:t>
            </a:r>
            <a:r>
              <a:rPr lang="en-US" dirty="0" smtClean="0">
                <a:solidFill>
                  <a:srgbClr val="000000"/>
                </a:solidFill>
              </a:rPr>
              <a:t>PNO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	   </a:t>
            </a:r>
            <a:r>
              <a:rPr lang="en-US" dirty="0" smtClean="0">
                <a:solidFill>
                  <a:srgbClr val="000000"/>
                </a:solidFill>
              </a:rPr>
              <a:t>FROM         WORKS_ON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	   WHERE       </a:t>
            </a:r>
            <a:r>
              <a:rPr lang="en-US" dirty="0" smtClean="0">
                <a:solidFill>
                  <a:srgbClr val="000000"/>
                </a:solidFill>
              </a:rPr>
              <a:t>SSN=ESSN) 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smtClean="0"/>
              <a:t>Slide 8-</a:t>
            </a:r>
            <a:fld id="{AE12E840-6794-4C6E-A39D-70E9922ECB09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9" descr="fig05_06"/>
          <p:cNvPicPr>
            <a:picLocks noChangeAspect="1" noChangeArrowheads="1"/>
          </p:cNvPicPr>
          <p:nvPr/>
        </p:nvPicPr>
        <p:blipFill>
          <a:blip r:embed="rId2" cstate="print"/>
          <a:srcRect l="50538" t="51714" b="27152"/>
          <a:stretch>
            <a:fillRect/>
          </a:stretch>
        </p:blipFill>
        <p:spPr bwMode="auto">
          <a:xfrm>
            <a:off x="4645944" y="5217851"/>
            <a:ext cx="2600632" cy="1415845"/>
          </a:xfrm>
          <a:prstGeom prst="rect">
            <a:avLst/>
          </a:prstGeom>
          <a:noFill/>
        </p:spPr>
      </p:pic>
      <p:pic>
        <p:nvPicPr>
          <p:cNvPr id="8" name="Picture 9" descr="fig05_06"/>
          <p:cNvPicPr>
            <a:picLocks noChangeAspect="1" noChangeArrowheads="1"/>
          </p:cNvPicPr>
          <p:nvPr/>
        </p:nvPicPr>
        <p:blipFill>
          <a:blip r:embed="rId2" cstate="print"/>
          <a:srcRect t="49997" r="66854"/>
          <a:stretch>
            <a:fillRect/>
          </a:stretch>
        </p:blipFill>
        <p:spPr bwMode="auto">
          <a:xfrm>
            <a:off x="7143340" y="2384224"/>
            <a:ext cx="1742767" cy="3349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CORRELATED QUERIES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762000" y="4572000"/>
            <a:ext cx="7459663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 SELECT  name</a:t>
            </a:r>
          </a:p>
          <a:p>
            <a:pPr eaLnBrk="0" hangingPunct="0"/>
            <a:r>
              <a:rPr lang="en-US" dirty="0"/>
              <a:t> FROM     Product</a:t>
            </a:r>
          </a:p>
          <a:p>
            <a:pPr eaLnBrk="0" hangingPunct="0"/>
            <a:r>
              <a:rPr lang="en-US" dirty="0"/>
              <a:t> WHERE  price &gt;  ALL (SELECT price</a:t>
            </a:r>
          </a:p>
          <a:p>
            <a:pPr eaLnBrk="0" hangingPunct="0"/>
            <a:r>
              <a:rPr lang="en-US" dirty="0"/>
              <a:t>                                        FROM     Purchase</a:t>
            </a:r>
          </a:p>
          <a:p>
            <a:pPr eaLnBrk="0" hangingPunct="0"/>
            <a:r>
              <a:rPr lang="en-US" dirty="0"/>
              <a:t>                                        WHERE  maker=‘Gizmo-Works’)</a:t>
            </a: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609600" y="3124200"/>
            <a:ext cx="78261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/>
              <a:t>Product ( </a:t>
            </a:r>
            <a:r>
              <a:rPr lang="en-US" b="1" dirty="0" err="1"/>
              <a:t>pname</a:t>
            </a:r>
            <a:r>
              <a:rPr lang="en-US" b="1" dirty="0"/>
              <a:t>,  price, category, maker)</a:t>
            </a:r>
          </a:p>
          <a:p>
            <a:pPr eaLnBrk="0" hangingPunct="0"/>
            <a:r>
              <a:rPr lang="en-US" dirty="0"/>
              <a:t>Find products that are more expensive than all those produced</a:t>
            </a:r>
          </a:p>
          <a:p>
            <a:pPr eaLnBrk="0" hangingPunct="0"/>
            <a:r>
              <a:rPr lang="en-US" dirty="0"/>
              <a:t>By “Gizmo-Works”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838200" y="1905000"/>
            <a:ext cx="39290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You can also use:   s &gt; ALL R</a:t>
            </a:r>
          </a:p>
          <a:p>
            <a:pPr eaLnBrk="0" hangingPunct="0"/>
            <a:r>
              <a:rPr lang="en-US" dirty="0"/>
              <a:t>                               s &gt; ANY R</a:t>
            </a:r>
          </a:p>
          <a:p>
            <a:pPr eaLnBrk="0" hangingPunct="0"/>
            <a:r>
              <a:rPr lang="en-US" dirty="0"/>
              <a:t>                               EXISTS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Complex Correlated Query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Product ( </a:t>
            </a:r>
            <a:r>
              <a:rPr lang="en-US" sz="2400" b="1" dirty="0" err="1"/>
              <a:t>pname</a:t>
            </a:r>
            <a:r>
              <a:rPr lang="en-US" sz="2400" b="1" dirty="0"/>
              <a:t>,  price, category, maker, year)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Find products (and their manufacturers) that are more expensive than all products made by the same manufacturer before 1972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/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/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/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/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/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/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/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/>
              <a:t>Very powerful ! Also much harder to optimize.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04800" y="3505200"/>
            <a:ext cx="7921625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/>
              <a:t>SELECT DISTINCT  pname, maker</a:t>
            </a:r>
          </a:p>
          <a:p>
            <a:pPr eaLnBrk="0" hangingPunct="0">
              <a:lnSpc>
                <a:spcPct val="90000"/>
              </a:lnSpc>
            </a:pPr>
            <a:r>
              <a:rPr lang="en-US" sz="2000"/>
              <a:t>FROM     Product AS x</a:t>
            </a:r>
          </a:p>
          <a:p>
            <a:pPr eaLnBrk="0" hangingPunct="0">
              <a:lnSpc>
                <a:spcPct val="90000"/>
              </a:lnSpc>
            </a:pPr>
            <a:r>
              <a:rPr lang="en-US" sz="2000"/>
              <a:t>WHERE  price &gt; ALL  (SELECT  price</a:t>
            </a:r>
          </a:p>
          <a:p>
            <a:pPr eaLnBrk="0" hangingPunct="0">
              <a:lnSpc>
                <a:spcPct val="90000"/>
              </a:lnSpc>
            </a:pPr>
            <a:r>
              <a:rPr lang="en-US" sz="2000"/>
              <a:t>                                        FROM    Product AS y</a:t>
            </a:r>
          </a:p>
          <a:p>
            <a:pPr eaLnBrk="0" hangingPunct="0">
              <a:lnSpc>
                <a:spcPct val="90000"/>
              </a:lnSpc>
            </a:pPr>
            <a:r>
              <a:rPr lang="en-US" sz="2000"/>
              <a:t>                                        WHERE  x.maker = y.maker AND y.year &lt; 1972);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SETS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09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It is also possible to use an </a:t>
            </a:r>
            <a:r>
              <a:rPr lang="en-US" sz="2400" b="1" dirty="0">
                <a:solidFill>
                  <a:srgbClr val="000000"/>
                </a:solidFill>
              </a:rPr>
              <a:t>explicit (enumerated) set of values</a:t>
            </a:r>
            <a:r>
              <a:rPr lang="en-US" sz="2400" dirty="0">
                <a:solidFill>
                  <a:srgbClr val="000000"/>
                </a:solidFill>
              </a:rPr>
              <a:t> in the WHERE-clause rather than a nested query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Retrieve </a:t>
            </a:r>
            <a:r>
              <a:rPr lang="en-US" sz="2400" dirty="0">
                <a:solidFill>
                  <a:srgbClr val="000000"/>
                </a:solidFill>
              </a:rPr>
              <a:t>the social security numbers of all employees who work on project number 1, 2, or 3.</a:t>
            </a: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		</a:t>
            </a:r>
            <a:r>
              <a:rPr lang="en-US" sz="2400" b="1" dirty="0">
                <a:solidFill>
                  <a:srgbClr val="000000"/>
                </a:solidFill>
              </a:rPr>
              <a:t>	SELECT  	DISTINCT </a:t>
            </a:r>
            <a:r>
              <a:rPr lang="en-US" sz="2400" b="1" dirty="0" smtClean="0">
                <a:solidFill>
                  <a:srgbClr val="000000"/>
                </a:solidFill>
              </a:rPr>
              <a:t> ESSN</a:t>
            </a: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	FROM	</a:t>
            </a:r>
            <a:r>
              <a:rPr lang="en-US" sz="2400" b="1" dirty="0" smtClean="0">
                <a:solidFill>
                  <a:srgbClr val="000000"/>
                </a:solidFill>
              </a:rPr>
              <a:t>	WORKS_ON</a:t>
            </a: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	WHERE	PNO IN  (1, 2, 3)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A6228A85-5971-4666-8124-72FA47D4F635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NULLS IN SQL QUERIES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10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SQL allows queries that check if a value is </a:t>
            </a:r>
            <a:r>
              <a:rPr lang="en-US" sz="2400" dirty="0" smtClean="0">
                <a:solidFill>
                  <a:srgbClr val="000000"/>
                </a:solidFill>
              </a:rPr>
              <a:t>NULL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SQL uses </a:t>
            </a:r>
            <a:r>
              <a:rPr lang="en-US" sz="2400" b="1" dirty="0">
                <a:solidFill>
                  <a:srgbClr val="000000"/>
                </a:solidFill>
              </a:rPr>
              <a:t>IS</a:t>
            </a:r>
            <a:r>
              <a:rPr lang="en-US" sz="2400" dirty="0">
                <a:solidFill>
                  <a:srgbClr val="000000"/>
                </a:solidFill>
              </a:rPr>
              <a:t> or </a:t>
            </a:r>
            <a:r>
              <a:rPr lang="en-US" sz="2400" b="1" dirty="0">
                <a:solidFill>
                  <a:srgbClr val="000000"/>
                </a:solidFill>
              </a:rPr>
              <a:t>IS NOT</a:t>
            </a:r>
            <a:r>
              <a:rPr lang="en-US" sz="2400" dirty="0">
                <a:solidFill>
                  <a:srgbClr val="000000"/>
                </a:solidFill>
              </a:rPr>
              <a:t> to compare NULLs 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/>
            <a:r>
              <a:rPr lang="en-US" sz="2100" dirty="0" smtClean="0">
                <a:solidFill>
                  <a:srgbClr val="000000"/>
                </a:solidFill>
              </a:rPr>
              <a:t>As it </a:t>
            </a:r>
            <a:r>
              <a:rPr lang="en-US" sz="2100" dirty="0">
                <a:solidFill>
                  <a:srgbClr val="000000"/>
                </a:solidFill>
              </a:rPr>
              <a:t>considers each NULL value distinct from other NULL values, so </a:t>
            </a:r>
            <a:r>
              <a:rPr lang="en-US" sz="2100" u="sng" dirty="0">
                <a:solidFill>
                  <a:srgbClr val="000000"/>
                </a:solidFill>
              </a:rPr>
              <a:t>equality comparison is not appropriate</a:t>
            </a:r>
            <a:r>
              <a:rPr lang="en-US" sz="2100" dirty="0">
                <a:solidFill>
                  <a:srgbClr val="000000"/>
                </a:solidFill>
              </a:rPr>
              <a:t> 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Retrieve </a:t>
            </a:r>
            <a:r>
              <a:rPr lang="en-US" sz="2400" dirty="0">
                <a:solidFill>
                  <a:srgbClr val="000000"/>
                </a:solidFill>
              </a:rPr>
              <a:t>the names of all employees who do not have supervisors.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	SELECT  </a:t>
            </a:r>
            <a:r>
              <a:rPr lang="en-US" sz="2400" b="1" dirty="0">
                <a:solidFill>
                  <a:srgbClr val="000000"/>
                </a:solidFill>
              </a:rPr>
              <a:t>	FNAME, LNAME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	FROM	</a:t>
            </a:r>
            <a:r>
              <a:rPr lang="en-US" sz="2400" b="1" dirty="0" smtClean="0">
                <a:solidFill>
                  <a:srgbClr val="000000"/>
                </a:solidFill>
              </a:rPr>
              <a:t>	EMPLOYEE</a:t>
            </a: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	WHERE	SUPERSSN  IS  NULL</a:t>
            </a:r>
            <a:r>
              <a:rPr lang="en-US" sz="2400" u="sng" dirty="0">
                <a:solidFill>
                  <a:srgbClr val="000000"/>
                </a:solidFill>
              </a:rPr>
              <a:t/>
            </a:r>
            <a:br>
              <a:rPr lang="en-US" sz="2400" u="sng" dirty="0">
                <a:solidFill>
                  <a:srgbClr val="000000"/>
                </a:solidFill>
              </a:rPr>
            </a:br>
            <a:endParaRPr lang="en-US" sz="2400" u="sng" dirty="0" smtClean="0">
              <a:solidFill>
                <a:srgbClr val="000000"/>
              </a:solidFill>
            </a:endParaRPr>
          </a:p>
          <a:p>
            <a:r>
              <a:rPr lang="en-US" sz="2000" u="sng" dirty="0" smtClean="0">
                <a:solidFill>
                  <a:srgbClr val="000000"/>
                </a:solidFill>
              </a:rPr>
              <a:t>Note</a:t>
            </a:r>
            <a:r>
              <a:rPr lang="en-US" sz="2000" u="sng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If a join condition is specified, </a:t>
            </a:r>
            <a:r>
              <a:rPr lang="en-US" sz="2000" dirty="0" err="1">
                <a:solidFill>
                  <a:srgbClr val="000000"/>
                </a:solidFill>
              </a:rPr>
              <a:t>tuples</a:t>
            </a:r>
            <a:r>
              <a:rPr lang="en-US" sz="2000" dirty="0">
                <a:solidFill>
                  <a:srgbClr val="000000"/>
                </a:solidFill>
              </a:rPr>
              <a:t> with NULL values for the join attributes are not included in the result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3B2C34DD-6142-4981-84C4-BCC9CCA23354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269875"/>
            <a:ext cx="8237538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Joined Relations </a:t>
            </a:r>
            <a:r>
              <a:rPr lang="en-US" sz="3600" b="1" dirty="0" smtClean="0"/>
              <a:t>in SQL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572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14513"/>
            <a:ext cx="8052816" cy="47632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Allows </a:t>
            </a:r>
            <a:r>
              <a:rPr lang="en-US" sz="2400" dirty="0">
                <a:solidFill>
                  <a:srgbClr val="000000"/>
                </a:solidFill>
              </a:rPr>
              <a:t>the user to specify different types of </a:t>
            </a:r>
            <a:r>
              <a:rPr lang="en-US" sz="2400" dirty="0" smtClean="0">
                <a:solidFill>
                  <a:srgbClr val="000000"/>
                </a:solidFill>
              </a:rPr>
              <a:t>joins (r</a:t>
            </a:r>
            <a:r>
              <a:rPr lang="en-US" sz="2100" dirty="0" smtClean="0">
                <a:solidFill>
                  <a:srgbClr val="000000"/>
                </a:solidFill>
              </a:rPr>
              <a:t>egular </a:t>
            </a:r>
            <a:r>
              <a:rPr lang="en-US" sz="2100" dirty="0">
                <a:solidFill>
                  <a:srgbClr val="000000"/>
                </a:solidFill>
              </a:rPr>
              <a:t>"theta" </a:t>
            </a:r>
            <a:r>
              <a:rPr lang="en-US" sz="2100" dirty="0" smtClean="0">
                <a:solidFill>
                  <a:srgbClr val="000000"/>
                </a:solidFill>
              </a:rPr>
              <a:t>JOIN, NATURAL </a:t>
            </a:r>
            <a:r>
              <a:rPr lang="en-US" sz="2100" dirty="0">
                <a:solidFill>
                  <a:srgbClr val="000000"/>
                </a:solidFill>
              </a:rPr>
              <a:t>JOIN, </a:t>
            </a:r>
            <a:r>
              <a:rPr lang="en-US" sz="2100" dirty="0" smtClean="0">
                <a:solidFill>
                  <a:srgbClr val="000000"/>
                </a:solidFill>
              </a:rPr>
              <a:t>LEFT </a:t>
            </a:r>
            <a:r>
              <a:rPr lang="en-US" sz="2100" dirty="0">
                <a:solidFill>
                  <a:srgbClr val="000000"/>
                </a:solidFill>
              </a:rPr>
              <a:t>OUTER JOIN, </a:t>
            </a:r>
            <a:r>
              <a:rPr lang="en-US" sz="2100" dirty="0" smtClean="0">
                <a:solidFill>
                  <a:srgbClr val="000000"/>
                </a:solidFill>
              </a:rPr>
              <a:t>RIGHT </a:t>
            </a:r>
            <a:r>
              <a:rPr lang="en-US" sz="2100" dirty="0">
                <a:solidFill>
                  <a:srgbClr val="000000"/>
                </a:solidFill>
              </a:rPr>
              <a:t>OUTER JOIN, </a:t>
            </a:r>
            <a:r>
              <a:rPr lang="en-US" sz="2100" dirty="0" smtClean="0">
                <a:solidFill>
                  <a:srgbClr val="000000"/>
                </a:solidFill>
              </a:rPr>
              <a:t>CROSS </a:t>
            </a:r>
            <a:r>
              <a:rPr lang="en-US" sz="2100" dirty="0">
                <a:solidFill>
                  <a:srgbClr val="000000"/>
                </a:solidFill>
              </a:rPr>
              <a:t>JOIN, </a:t>
            </a:r>
            <a:r>
              <a:rPr lang="en-US" sz="2100" dirty="0" smtClean="0">
                <a:solidFill>
                  <a:srgbClr val="000000"/>
                </a:solidFill>
              </a:rPr>
              <a:t>etc )</a:t>
            </a:r>
          </a:p>
          <a:p>
            <a:pPr>
              <a:lnSpc>
                <a:spcPct val="90000"/>
              </a:lnSpc>
            </a:pPr>
            <a:r>
              <a:rPr lang="en-US" sz="2700" b="1" dirty="0" smtClean="0">
                <a:solidFill>
                  <a:srgbClr val="000000"/>
                </a:solidFill>
              </a:rPr>
              <a:t>Example:</a:t>
            </a:r>
            <a:r>
              <a:rPr lang="en-US" sz="2700" u="sng" dirty="0" smtClean="0">
                <a:solidFill>
                  <a:srgbClr val="000000"/>
                </a:solidFill>
              </a:rPr>
              <a:t/>
            </a:r>
            <a:br>
              <a:rPr lang="en-US" sz="2700" u="sng" dirty="0" smtClean="0">
                <a:solidFill>
                  <a:srgbClr val="000000"/>
                </a:solidFill>
              </a:rPr>
            </a:br>
            <a:r>
              <a:rPr lang="en-US" sz="2700" u="sng" dirty="0" smtClean="0">
                <a:solidFill>
                  <a:srgbClr val="000000"/>
                </a:solidFill>
              </a:rPr>
              <a:t/>
            </a:r>
            <a:br>
              <a:rPr lang="en-US" sz="2700" u="sng" dirty="0" smtClean="0">
                <a:solidFill>
                  <a:srgbClr val="000000"/>
                </a:solidFill>
              </a:rPr>
            </a:br>
            <a:r>
              <a:rPr lang="en-US" sz="2700" b="1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SELECT</a:t>
            </a:r>
            <a:r>
              <a:rPr lang="en-US" dirty="0" smtClean="0">
                <a:solidFill>
                  <a:srgbClr val="000000"/>
                </a:solidFill>
              </a:rPr>
              <a:t>	E.FNAME, E.LNAME, S.FNAME, S.LNAME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	FROM 	</a:t>
            </a:r>
            <a:r>
              <a:rPr lang="en-US" dirty="0" smtClean="0">
                <a:solidFill>
                  <a:srgbClr val="000000"/>
                </a:solidFill>
              </a:rPr>
              <a:t>EMPLOYEE AS E , EMPLOYEE AS S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	WHERE	E.SUPERSSN=S.SSN</a:t>
            </a: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endParaRPr lang="en-US" b="1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SELECT</a:t>
            </a:r>
            <a:r>
              <a:rPr lang="en-US" sz="2400" dirty="0" smtClean="0">
                <a:solidFill>
                  <a:srgbClr val="000000"/>
                </a:solidFill>
              </a:rPr>
              <a:t>	E.FNAME, E.LNAME, S.FNAME, S.LNAME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	FROM 	(EMPLOYEE  E 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JOIN </a:t>
            </a:r>
            <a:r>
              <a:rPr lang="en-US" sz="2400" dirty="0" smtClean="0">
                <a:solidFill>
                  <a:srgbClr val="000000"/>
                </a:solidFill>
              </a:rPr>
              <a:t>EMPLOYEE  S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b="1" dirty="0" smtClean="0">
                <a:solidFill>
                  <a:srgbClr val="000000"/>
                </a:solidFill>
              </a:rPr>
              <a:t>ON</a:t>
            </a:r>
            <a:r>
              <a:rPr lang="en-US" sz="2400" dirty="0" smtClean="0">
                <a:solidFill>
                  <a:srgbClr val="000000"/>
                </a:solidFill>
              </a:rPr>
              <a:t>  E.SUPERSSN=S.SSN </a:t>
            </a:r>
            <a:r>
              <a:rPr lang="en-US" sz="2400" b="1" dirty="0" smtClean="0">
                <a:solidFill>
                  <a:srgbClr val="000000"/>
                </a:solidFill>
              </a:rPr>
              <a:t/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SELECT	E.FNAME, E.LNAME, S.FNAME, S.LNAME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	FROM 	(</a:t>
            </a:r>
            <a:r>
              <a:rPr lang="en-US" sz="2400" dirty="0" smtClean="0">
                <a:solidFill>
                  <a:srgbClr val="000000"/>
                </a:solidFill>
              </a:rPr>
              <a:t>EMPLOYEE  </a:t>
            </a:r>
            <a:r>
              <a:rPr lang="en-US" sz="2400" dirty="0" smtClean="0">
                <a:solidFill>
                  <a:srgbClr val="000000"/>
                </a:solidFill>
              </a:rPr>
              <a:t>E </a:t>
            </a:r>
            <a:r>
              <a:rPr lang="en-US" sz="2400" b="1" dirty="0" smtClean="0">
                <a:solidFill>
                  <a:srgbClr val="000000"/>
                </a:solidFill>
              </a:rPr>
              <a:t>LEFT OUTER JOIN </a:t>
            </a:r>
            <a:r>
              <a:rPr lang="en-US" sz="2400" dirty="0" smtClean="0">
                <a:solidFill>
                  <a:srgbClr val="000000"/>
                </a:solidFill>
              </a:rPr>
              <a:t>EMPLOYEE  S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b="1" dirty="0" smtClean="0">
                <a:solidFill>
                  <a:srgbClr val="000000"/>
                </a:solidFill>
              </a:rPr>
              <a:t>ON</a:t>
            </a:r>
            <a:r>
              <a:rPr lang="en-US" sz="2400" dirty="0" smtClean="0">
                <a:solidFill>
                  <a:srgbClr val="000000"/>
                </a:solidFill>
              </a:rPr>
              <a:t>  E.SUPERSSN=S.SSN) 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E485C9B5-B5D5-4E79-8967-8550ED4B4065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269875"/>
            <a:ext cx="8237538" cy="1143000"/>
          </a:xfrm>
        </p:spPr>
        <p:txBody>
          <a:bodyPr/>
          <a:lstStyle/>
          <a:p>
            <a:r>
              <a:rPr lang="en-US" sz="3200" b="1" dirty="0" smtClean="0"/>
              <a:t>Joined Relations Feature in SQL</a:t>
            </a:r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		SELECT</a:t>
            </a:r>
            <a:r>
              <a:rPr lang="en-US" sz="2000" b="1" dirty="0" smtClean="0">
                <a:solidFill>
                  <a:srgbClr val="000000"/>
                </a:solidFill>
              </a:rPr>
              <a:t>	FNAME, LNAME, ADDRESS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FROM 	EMPLOYEE, DEPARTMENT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WHERE	DNAME='Research' AND DNUMBER=DNO 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could </a:t>
            </a:r>
            <a:r>
              <a:rPr lang="en-US" sz="2000" dirty="0">
                <a:solidFill>
                  <a:srgbClr val="000000"/>
                </a:solidFill>
              </a:rPr>
              <a:t>be written as: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</a:rPr>
              <a:t>SELECT	FNAME, LNAME, ADDRESS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FROM 	(EMPLOYEE </a:t>
            </a:r>
            <a:r>
              <a:rPr lang="en-US" sz="2000" b="1" dirty="0">
                <a:solidFill>
                  <a:srgbClr val="000000"/>
                </a:solidFill>
              </a:rPr>
              <a:t>JOIN</a:t>
            </a:r>
            <a:r>
              <a:rPr lang="en-US" sz="2000" dirty="0">
                <a:solidFill>
                  <a:srgbClr val="000000"/>
                </a:solidFill>
              </a:rPr>
              <a:t> DEPARTMENT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	 </a:t>
            </a:r>
            <a:r>
              <a:rPr lang="en-US" sz="2000" b="1" dirty="0">
                <a:solidFill>
                  <a:srgbClr val="000000"/>
                </a:solidFill>
              </a:rPr>
              <a:t>ON</a:t>
            </a:r>
            <a:r>
              <a:rPr lang="en-US" sz="2000" dirty="0">
                <a:solidFill>
                  <a:srgbClr val="000000"/>
                </a:solidFill>
              </a:rPr>
              <a:t> DNUMBER=DNO)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WHERE	DNAME='Research’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or as: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</a:rPr>
              <a:t>SELECT	FNAME, LNAME, ADDRESS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FROM 	(EMPLOYEE </a:t>
            </a:r>
            <a:r>
              <a:rPr lang="en-US" sz="2000" b="1" dirty="0">
                <a:solidFill>
                  <a:srgbClr val="000000"/>
                </a:solidFill>
              </a:rPr>
              <a:t>NATURAL JOIN </a:t>
            </a:r>
            <a:r>
              <a:rPr lang="en-US" sz="2000" dirty="0">
                <a:solidFill>
                  <a:srgbClr val="000000"/>
                </a:solidFill>
              </a:rPr>
              <a:t>DEPARTMENT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	 </a:t>
            </a:r>
            <a:r>
              <a:rPr lang="en-US" sz="2000" b="1" dirty="0">
                <a:solidFill>
                  <a:srgbClr val="000000"/>
                </a:solidFill>
              </a:rPr>
              <a:t>AS DEPT(DNAME, DNO, MSSN, MSDATE)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WHERE	DNAME='Research’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A4B66898-1058-4C31-9BF0-5C9538396766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269875"/>
            <a:ext cx="8237538" cy="1143000"/>
          </a:xfrm>
        </p:spPr>
        <p:txBody>
          <a:bodyPr/>
          <a:lstStyle/>
          <a:p>
            <a:r>
              <a:rPr lang="en-US" sz="3200" b="1" dirty="0" smtClean="0"/>
              <a:t>Joined Relations Feature in SQL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75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Example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that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illustrates multiple joins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SELECT      PNUMBER</a:t>
            </a:r>
            <a:r>
              <a:rPr lang="en-US" sz="2400" dirty="0">
                <a:solidFill>
                  <a:srgbClr val="000000"/>
                </a:solidFill>
              </a:rPr>
              <a:t>, DNUM, LNAME, 		</a:t>
            </a:r>
            <a:r>
              <a:rPr lang="en-US" sz="2400" dirty="0" smtClean="0">
                <a:solidFill>
                  <a:srgbClr val="000000"/>
                </a:solidFill>
              </a:rPr>
              <a:t>FROM</a:t>
            </a: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      (</a:t>
            </a:r>
            <a:r>
              <a:rPr lang="en-US" sz="2400" dirty="0">
                <a:solidFill>
                  <a:srgbClr val="000000"/>
                </a:solidFill>
              </a:rPr>
              <a:t>PROJECT </a:t>
            </a:r>
            <a:r>
              <a:rPr lang="en-US" sz="2400" b="1" dirty="0">
                <a:solidFill>
                  <a:srgbClr val="000000"/>
                </a:solidFill>
              </a:rPr>
              <a:t>JOIN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DEPARTMENT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b="1" dirty="0" smtClean="0">
                <a:solidFill>
                  <a:srgbClr val="000000"/>
                </a:solidFill>
              </a:rPr>
              <a:t>       </a:t>
            </a:r>
            <a:r>
              <a:rPr lang="en-US" sz="2400" b="1" dirty="0" smtClean="0">
                <a:solidFill>
                  <a:srgbClr val="000000"/>
                </a:solidFill>
              </a:rPr>
              <a:t>ON</a:t>
            </a:r>
            <a:r>
              <a:rPr lang="en-US" sz="2400" dirty="0" smtClean="0">
                <a:solidFill>
                  <a:srgbClr val="000000"/>
                </a:solidFill>
              </a:rPr>
              <a:t>  DNUM=DNUMBER)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sz="2400" dirty="0" smtClean="0">
                <a:solidFill>
                  <a:srgbClr val="000000"/>
                </a:solidFill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</a:rPr>
              <a:t>JOIN</a:t>
            </a:r>
            <a:r>
              <a:rPr lang="en-US" sz="2400" dirty="0" smtClean="0">
                <a:solidFill>
                  <a:srgbClr val="000000"/>
                </a:solidFill>
              </a:rPr>
              <a:t> EMPLOYEE </a:t>
            </a:r>
            <a:r>
              <a:rPr lang="en-US" sz="2400" b="1" dirty="0">
                <a:solidFill>
                  <a:srgbClr val="000000"/>
                </a:solidFill>
              </a:rPr>
              <a:t>ON </a:t>
            </a:r>
            <a:r>
              <a:rPr lang="en-US" sz="2400" dirty="0" smtClean="0">
                <a:solidFill>
                  <a:srgbClr val="000000"/>
                </a:solidFill>
              </a:rPr>
              <a:t>MGRSSN=SSN</a:t>
            </a:r>
            <a:r>
              <a:rPr lang="en-US" sz="2400" dirty="0">
                <a:solidFill>
                  <a:srgbClr val="000000"/>
                </a:solidFill>
              </a:rPr>
              <a:t>) )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WHERE      PLOCATION</a:t>
            </a:r>
            <a:r>
              <a:rPr lang="en-US" sz="2400" dirty="0">
                <a:solidFill>
                  <a:srgbClr val="000000"/>
                </a:solidFill>
              </a:rPr>
              <a:t>='Stafford’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1299F753-C258-4253-A7E9-9920657C1D06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FUNCTIONS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13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41475"/>
            <a:ext cx="8313738" cy="4802188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Include </a:t>
            </a:r>
            <a:r>
              <a:rPr lang="en-US" sz="2400" b="1" dirty="0">
                <a:solidFill>
                  <a:srgbClr val="000000"/>
                </a:solidFill>
              </a:rPr>
              <a:t>COUNT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b="1" dirty="0">
                <a:solidFill>
                  <a:srgbClr val="000000"/>
                </a:solidFill>
              </a:rPr>
              <a:t>SUM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b="1" dirty="0">
                <a:solidFill>
                  <a:srgbClr val="000000"/>
                </a:solidFill>
              </a:rPr>
              <a:t>MAX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b="1" dirty="0">
                <a:solidFill>
                  <a:srgbClr val="000000"/>
                </a:solidFill>
              </a:rPr>
              <a:t>MIN</a:t>
            </a:r>
            <a:r>
              <a:rPr lang="en-US" sz="2400" dirty="0">
                <a:solidFill>
                  <a:srgbClr val="000000"/>
                </a:solidFill>
              </a:rPr>
              <a:t>, and </a:t>
            </a:r>
            <a:r>
              <a:rPr lang="en-US" sz="2400" b="1" dirty="0">
                <a:solidFill>
                  <a:srgbClr val="000000"/>
                </a:solidFill>
              </a:rPr>
              <a:t>AVG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Find </a:t>
            </a:r>
            <a:r>
              <a:rPr lang="en-US" sz="2400" dirty="0">
                <a:solidFill>
                  <a:srgbClr val="000000"/>
                </a:solidFill>
              </a:rPr>
              <a:t>the maximum salary, the minimum salary, and the average salary among all employees.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SELECT 	 MAX(SALARY</a:t>
            </a:r>
            <a:r>
              <a:rPr lang="en-US" sz="2400" b="1" dirty="0">
                <a:solidFill>
                  <a:srgbClr val="000000"/>
                </a:solidFill>
              </a:rPr>
              <a:t>), </a:t>
            </a:r>
            <a:r>
              <a:rPr lang="en-US" sz="2400" b="1" dirty="0" smtClean="0">
                <a:solidFill>
                  <a:srgbClr val="000000"/>
                </a:solidFill>
              </a:rPr>
              <a:t>MIN(SALARY</a:t>
            </a:r>
            <a:r>
              <a:rPr lang="en-US" sz="2400" b="1" dirty="0">
                <a:solidFill>
                  <a:srgbClr val="000000"/>
                </a:solidFill>
              </a:rPr>
              <a:t>), AVG(SALARY)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FROM</a:t>
            </a: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 EMPLOYEE</a:t>
            </a: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endParaRPr lang="en-US" sz="2400" b="1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Some SQL implementations </a:t>
            </a:r>
            <a:r>
              <a:rPr lang="en-US" sz="2000" i="1" dirty="0">
                <a:solidFill>
                  <a:srgbClr val="000000"/>
                </a:solidFill>
              </a:rPr>
              <a:t>may not allow more than one function</a:t>
            </a:r>
            <a:r>
              <a:rPr lang="en-US" sz="2000" dirty="0">
                <a:solidFill>
                  <a:srgbClr val="000000"/>
                </a:solidFill>
              </a:rPr>
              <a:t>  in the SELECT-clause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E2CF85C7-BC01-408A-90A4-0981F0FFF507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FUNCTIONS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77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14513"/>
            <a:ext cx="7772400" cy="451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Retrieve </a:t>
            </a: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err="1" smtClean="0">
                <a:solidFill>
                  <a:srgbClr val="000000"/>
                </a:solidFill>
              </a:rPr>
              <a:t>the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number of employees in the 'Research' department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SELECT  </a:t>
            </a:r>
            <a:r>
              <a:rPr lang="en-US" sz="2400" b="1" dirty="0">
                <a:solidFill>
                  <a:srgbClr val="000000"/>
                </a:solidFill>
              </a:rPr>
              <a:t>	COUNT (*)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FROM</a:t>
            </a:r>
            <a:r>
              <a:rPr lang="en-US" sz="2400" b="1" dirty="0">
                <a:solidFill>
                  <a:srgbClr val="000000"/>
                </a:solidFill>
              </a:rPr>
              <a:t>	EMPLOYEE, </a:t>
            </a:r>
            <a:r>
              <a:rPr lang="en-US" sz="2400" b="1" dirty="0" smtClean="0">
                <a:solidFill>
                  <a:srgbClr val="000000"/>
                </a:solidFill>
              </a:rPr>
              <a:t>DEPARTMENT</a:t>
            </a: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WHERE</a:t>
            </a:r>
            <a:r>
              <a:rPr lang="en-US" sz="2400" b="1" dirty="0">
                <a:solidFill>
                  <a:srgbClr val="000000"/>
                </a:solidFill>
              </a:rPr>
              <a:t>	DNO=DNUMBER AND 					DNAME='Research’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A220D147-8582-43C8-A677-962E3310A86B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SCHEMA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Specifies a new database schema by giving it a </a:t>
            </a:r>
            <a:r>
              <a:rPr lang="en-US" dirty="0" smtClean="0">
                <a:solidFill>
                  <a:srgbClr val="000000"/>
                </a:solidFill>
              </a:rPr>
              <a:t>name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Example:</a:t>
            </a:r>
            <a:r>
              <a:rPr lang="en-US" u="sng" dirty="0" smtClean="0">
                <a:solidFill>
                  <a:srgbClr val="000000"/>
                </a:solidFill>
              </a:rPr>
              <a:t/>
            </a:r>
            <a:br>
              <a:rPr lang="en-US" u="sng" dirty="0" smtClean="0">
                <a:solidFill>
                  <a:srgbClr val="000000"/>
                </a:solidFill>
              </a:rPr>
            </a:br>
            <a:r>
              <a:rPr lang="en-US" u="sng" dirty="0" smtClean="0">
                <a:solidFill>
                  <a:srgbClr val="000000"/>
                </a:solidFill>
              </a:rPr>
              <a:t/>
            </a:r>
            <a:br>
              <a:rPr lang="en-US" u="sng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CREATE SCHEMA </a:t>
            </a:r>
            <a:r>
              <a:rPr lang="en-US" dirty="0" smtClean="0">
                <a:solidFill>
                  <a:srgbClr val="000000"/>
                </a:solidFill>
              </a:rPr>
              <a:t>COMPANY</a:t>
            </a:r>
            <a:r>
              <a:rPr lang="en-US" b="1" dirty="0" smtClean="0">
                <a:solidFill>
                  <a:srgbClr val="000000"/>
                </a:solidFill>
              </a:rPr>
              <a:t> AUTHORIZATION </a:t>
            </a:r>
            <a:r>
              <a:rPr lang="en-US" dirty="0" err="1" smtClean="0">
                <a:solidFill>
                  <a:srgbClr val="000000"/>
                </a:solidFill>
              </a:rPr>
              <a:t>Zareen</a:t>
            </a:r>
            <a:r>
              <a:rPr lang="en-US" b="1" dirty="0" smtClean="0">
                <a:solidFill>
                  <a:srgbClr val="000000"/>
                </a:solidFill>
              </a:rPr>
              <a:t>;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A4D4EE6C-FF18-43FF-ABE1-D25D49300B39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140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In many cases, we want to apply the aggregate functions </a:t>
            </a:r>
            <a:r>
              <a:rPr lang="en-US" i="1" dirty="0">
                <a:solidFill>
                  <a:srgbClr val="000000"/>
                </a:solidFill>
              </a:rPr>
              <a:t>to subgroups of </a:t>
            </a:r>
            <a:r>
              <a:rPr lang="en-US" i="1" dirty="0" err="1">
                <a:solidFill>
                  <a:srgbClr val="000000"/>
                </a:solidFill>
              </a:rPr>
              <a:t>tuples</a:t>
            </a:r>
            <a:r>
              <a:rPr lang="en-US" i="1" dirty="0">
                <a:solidFill>
                  <a:srgbClr val="000000"/>
                </a:solidFill>
              </a:rPr>
              <a:t> in a relation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function is applied to each subgroup independently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SQL has a </a:t>
            </a:r>
            <a:r>
              <a:rPr lang="en-US" b="1" dirty="0">
                <a:solidFill>
                  <a:srgbClr val="000000"/>
                </a:solidFill>
              </a:rPr>
              <a:t>GROUP BY</a:t>
            </a:r>
            <a:r>
              <a:rPr lang="en-US" dirty="0">
                <a:solidFill>
                  <a:srgbClr val="000000"/>
                </a:solidFill>
              </a:rPr>
              <a:t>-clause for specifying the grouping </a:t>
            </a:r>
            <a:r>
              <a:rPr lang="en-US" dirty="0" smtClean="0">
                <a:solidFill>
                  <a:srgbClr val="000000"/>
                </a:solidFill>
              </a:rPr>
              <a:t>attributes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For each department, retrieve the department number, the number of employees in the department, and their average salary.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	SELECT 	DNO, COUNT (*), AVG (SALARY)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	FROM	</a:t>
            </a:r>
            <a:r>
              <a:rPr lang="en-US" b="1" dirty="0" smtClean="0">
                <a:solidFill>
                  <a:srgbClr val="000000"/>
                </a:solidFill>
              </a:rPr>
              <a:t>	EMPLOYEE</a:t>
            </a: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	GROUP BY	DNO</a:t>
            </a:r>
            <a:endParaRPr lang="en-US" i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B1FBB2EE-6ADF-4CCE-8A5B-E92CD2843ED0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(cont.)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79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8638" y="1514475"/>
            <a:ext cx="8458200" cy="4929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For </a:t>
            </a:r>
            <a:r>
              <a:rPr lang="en-US" sz="2400" dirty="0">
                <a:solidFill>
                  <a:srgbClr val="000000"/>
                </a:solidFill>
              </a:rPr>
              <a:t>each project, retrieve the project number, project name, and the number of employees who work on that project.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SELECT </a:t>
            </a:r>
            <a:r>
              <a:rPr lang="en-US" sz="2400" b="1" dirty="0">
                <a:solidFill>
                  <a:srgbClr val="000000"/>
                </a:solidFill>
              </a:rPr>
              <a:t>	PNUMBER, PNAME, COUNT (*)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FROM</a:t>
            </a: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	PROJECT</a:t>
            </a:r>
            <a:r>
              <a:rPr lang="en-US" sz="2400" b="1" dirty="0">
                <a:solidFill>
                  <a:srgbClr val="000000"/>
                </a:solidFill>
              </a:rPr>
              <a:t>, WORKS_ON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WHERE</a:t>
            </a:r>
            <a:r>
              <a:rPr lang="en-US" sz="2400" b="1" dirty="0">
                <a:solidFill>
                  <a:srgbClr val="000000"/>
                </a:solidFill>
              </a:rPr>
              <a:t>	PNUMBER=PNO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GROUP </a:t>
            </a:r>
            <a:r>
              <a:rPr lang="en-US" sz="2400" b="1" dirty="0">
                <a:solidFill>
                  <a:srgbClr val="000000"/>
                </a:solidFill>
              </a:rPr>
              <a:t>BY	PNUMBER, PNAME</a:t>
            </a:r>
            <a:br>
              <a:rPr lang="en-US" sz="2400" b="1" dirty="0">
                <a:solidFill>
                  <a:srgbClr val="000000"/>
                </a:solidFill>
              </a:rPr>
            </a:br>
            <a:endParaRPr lang="en-US" sz="24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In this case, the grouping and functions are applied </a:t>
            </a:r>
            <a:r>
              <a:rPr lang="en-US" sz="2000" i="1" dirty="0">
                <a:solidFill>
                  <a:srgbClr val="000000"/>
                </a:solidFill>
              </a:rPr>
              <a:t>after</a:t>
            </a:r>
            <a:r>
              <a:rPr lang="en-US" sz="2000" dirty="0">
                <a:solidFill>
                  <a:srgbClr val="000000"/>
                </a:solidFill>
              </a:rPr>
              <a:t>  the joining of the two </a:t>
            </a:r>
            <a:r>
              <a:rPr lang="en-US" sz="2000" dirty="0" smtClean="0">
                <a:solidFill>
                  <a:srgbClr val="000000"/>
                </a:solidFill>
              </a:rPr>
              <a:t>relations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Group By clause specifies grouping attributes which should  appear in SELECT clause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8B678F1F-663A-4FF0-B706-EB68761AC661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HAVING-CLAUSE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HAVING-clause </a:t>
            </a:r>
            <a:r>
              <a:rPr lang="en-US" dirty="0">
                <a:solidFill>
                  <a:srgbClr val="000000"/>
                </a:solidFill>
              </a:rPr>
              <a:t>is used for specifying a selection condition on groups (rather than on individual </a:t>
            </a:r>
            <a:r>
              <a:rPr lang="en-US" dirty="0" err="1">
                <a:solidFill>
                  <a:srgbClr val="000000"/>
                </a:solidFill>
              </a:rPr>
              <a:t>tuples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 each project </a:t>
            </a:r>
            <a:r>
              <a:rPr lang="en-US" i="1" dirty="0" smtClean="0">
                <a:solidFill>
                  <a:srgbClr val="000000"/>
                </a:solidFill>
              </a:rPr>
              <a:t>on which more than two employees work</a:t>
            </a:r>
            <a:r>
              <a:rPr lang="en-US" dirty="0" smtClean="0">
                <a:solidFill>
                  <a:srgbClr val="000000"/>
                </a:solidFill>
              </a:rPr>
              <a:t> , retrieve the project number, project name, and the number of employees who work on that project.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     </a:t>
            </a:r>
            <a:r>
              <a:rPr lang="en-US" sz="2000" b="1" dirty="0" smtClean="0">
                <a:solidFill>
                  <a:srgbClr val="000000"/>
                </a:solidFill>
              </a:rPr>
              <a:t>	SELECT 	</a:t>
            </a:r>
            <a:r>
              <a:rPr lang="en-US" sz="2000" b="1" dirty="0" smtClean="0">
                <a:solidFill>
                  <a:srgbClr val="000000"/>
                </a:solidFill>
              </a:rPr>
              <a:t>	PNUMBER</a:t>
            </a:r>
            <a:r>
              <a:rPr lang="en-US" sz="2000" b="1" dirty="0" smtClean="0">
                <a:solidFill>
                  <a:srgbClr val="000000"/>
                </a:solidFill>
              </a:rPr>
              <a:t>, PNAME, COUNT </a:t>
            </a:r>
            <a:r>
              <a:rPr lang="en-US" sz="2000" b="1" dirty="0" smtClean="0">
                <a:solidFill>
                  <a:srgbClr val="000000"/>
                </a:solidFill>
              </a:rPr>
              <a:t>(*)</a:t>
            </a:r>
            <a:r>
              <a:rPr lang="en-US" sz="2000" b="1" dirty="0" smtClean="0">
                <a:solidFill>
                  <a:srgbClr val="000000"/>
                </a:solidFill>
              </a:rPr>
              <a:t/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FROM</a:t>
            </a:r>
            <a:r>
              <a:rPr lang="en-US" sz="2000" b="1" dirty="0" smtClean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	PROJECT</a:t>
            </a:r>
            <a:r>
              <a:rPr lang="en-US" sz="2000" b="1" dirty="0" smtClean="0">
                <a:solidFill>
                  <a:srgbClr val="000000"/>
                </a:solidFill>
              </a:rPr>
              <a:t>, WORKS_ON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WHERE</a:t>
            </a:r>
            <a:r>
              <a:rPr lang="en-US" sz="2000" b="1" dirty="0" smtClean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	PNUMBER=PNO</a:t>
            </a:r>
            <a:r>
              <a:rPr lang="en-US" sz="2000" b="1" dirty="0" smtClean="0">
                <a:solidFill>
                  <a:srgbClr val="000000"/>
                </a:solidFill>
              </a:rPr>
              <a:t/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GROUP </a:t>
            </a:r>
            <a:r>
              <a:rPr lang="en-US" sz="2000" b="1" dirty="0" smtClean="0">
                <a:solidFill>
                  <a:srgbClr val="000000"/>
                </a:solidFill>
              </a:rPr>
              <a:t>BY	PNUMBER, PNAME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HAVING	</a:t>
            </a:r>
            <a:r>
              <a:rPr lang="en-US" sz="2000" b="1" dirty="0" smtClean="0">
                <a:solidFill>
                  <a:srgbClr val="000000"/>
                </a:solidFill>
              </a:rPr>
              <a:t>	COUNT (*) &gt; 2 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B58F844D-A5A1-4454-9651-BE6BB71500C6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9875"/>
            <a:ext cx="8156575" cy="1143000"/>
          </a:xfrm>
        </p:spPr>
        <p:txBody>
          <a:bodyPr/>
          <a:lstStyle/>
          <a:p>
            <a:r>
              <a:rPr lang="en-US"/>
              <a:t>THE HAVING-CLAUSE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4825" y="1641475"/>
            <a:ext cx="8337550" cy="4802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For </a:t>
            </a:r>
            <a:r>
              <a:rPr lang="en-US" dirty="0">
                <a:solidFill>
                  <a:srgbClr val="000000"/>
                </a:solidFill>
              </a:rPr>
              <a:t>each project </a:t>
            </a:r>
            <a:r>
              <a:rPr lang="en-US" i="1" dirty="0">
                <a:solidFill>
                  <a:srgbClr val="000000"/>
                </a:solidFill>
              </a:rPr>
              <a:t>on which more than two employees work</a:t>
            </a:r>
            <a:r>
              <a:rPr lang="en-US" dirty="0">
                <a:solidFill>
                  <a:srgbClr val="000000"/>
                </a:solidFill>
              </a:rPr>
              <a:t> , retrieve the project number, project name, and the number of employees who work on that project.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/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SELECT 	PNUMBER, PNAME, </a:t>
            </a:r>
            <a:r>
              <a:rPr lang="en-US" sz="2400" b="1" dirty="0" smtClean="0">
                <a:solidFill>
                  <a:srgbClr val="000000"/>
                </a:solidFill>
              </a:rPr>
              <a:t>COUNT(*)</a:t>
            </a: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FROM</a:t>
            </a: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	PROJECT</a:t>
            </a:r>
            <a:r>
              <a:rPr lang="en-US" sz="2400" b="1" dirty="0">
                <a:solidFill>
                  <a:srgbClr val="000000"/>
                </a:solidFill>
              </a:rPr>
              <a:t>, WORKS_ON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WHERE</a:t>
            </a:r>
            <a:r>
              <a:rPr lang="en-US" sz="2400" b="1" dirty="0">
                <a:solidFill>
                  <a:srgbClr val="000000"/>
                </a:solidFill>
              </a:rPr>
              <a:t>	PNUMBER=PNO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GROUP </a:t>
            </a:r>
            <a:r>
              <a:rPr lang="en-US" sz="2400" b="1" dirty="0">
                <a:solidFill>
                  <a:srgbClr val="000000"/>
                </a:solidFill>
              </a:rPr>
              <a:t>BY	PNUMBER, PNAME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HAVING</a:t>
            </a:r>
            <a:r>
              <a:rPr lang="en-US" sz="2400" b="1" dirty="0">
                <a:solidFill>
                  <a:srgbClr val="000000"/>
                </a:solidFill>
              </a:rPr>
              <a:t>	COUNT (*) &gt; 2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4F2A7A00-07CB-449B-8E34-E682B1E869BE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4114800"/>
            <a:ext cx="7785100" cy="2209800"/>
          </a:xfrm>
          <a:noFill/>
        </p:spPr>
        <p:txBody>
          <a:bodyPr wrap="none">
            <a:spAutoFit/>
          </a:bodyPr>
          <a:lstStyle/>
          <a:p>
            <a:pPr marL="609600" indent="-609600">
              <a:buFontTx/>
              <a:buNone/>
            </a:pPr>
            <a:r>
              <a:rPr lang="en-US" sz="240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/>
              <a:t>Evaluate FROM-WHERE, apply condition C1</a:t>
            </a:r>
          </a:p>
          <a:p>
            <a:pPr marL="609600" indent="-609600">
              <a:buFontTx/>
              <a:buAutoNum type="arabicPeriod"/>
            </a:pPr>
            <a:r>
              <a:rPr lang="en-US" sz="2400"/>
              <a:t>Group by the attributes a</a:t>
            </a:r>
            <a:r>
              <a:rPr lang="en-US" sz="2400" baseline="-25000"/>
              <a:t>1</a:t>
            </a:r>
            <a:r>
              <a:rPr lang="en-US" sz="2400"/>
              <a:t>,…,a</a:t>
            </a:r>
            <a:r>
              <a:rPr lang="en-US" sz="2400" baseline="-25000"/>
              <a:t>k</a:t>
            </a:r>
            <a:r>
              <a:rPr lang="en-US" baseline="-25000"/>
              <a:t> </a:t>
            </a:r>
            <a:endParaRPr lang="en-US" sz="2400"/>
          </a:p>
          <a:p>
            <a:pPr marL="609600" indent="-609600">
              <a:buFontTx/>
              <a:buAutoNum type="arabicPeriod"/>
            </a:pPr>
            <a:r>
              <a:rPr lang="en-US" sz="2400"/>
              <a:t>Apply condition C2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/>
              <a:t>Compute aggregates in S and return the result</a:t>
            </a: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1066800" y="1981200"/>
            <a:ext cx="2733675" cy="20367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SELECT    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FROM       R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endParaRPr lang="en-US" baseline="-250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WHERE    C1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GROUP BY 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endParaRPr lang="en-US" baseline="-250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HAVING     C2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Examples</a:t>
            </a: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685800" y="2187575"/>
            <a:ext cx="45878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Store(sid, sname)</a:t>
            </a:r>
          </a:p>
          <a:p>
            <a:pPr eaLnBrk="0" hangingPunct="0"/>
            <a:r>
              <a:rPr lang="en-US" sz="2800"/>
              <a:t>Product(pid, pname, price, sid)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3886200"/>
            <a:ext cx="78517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Find all stores that sell </a:t>
            </a:r>
            <a:r>
              <a:rPr lang="en-US" sz="2800" i="1"/>
              <a:t>only </a:t>
            </a:r>
            <a:r>
              <a:rPr lang="en-US" sz="2800"/>
              <a:t>products with price &gt; 100</a:t>
            </a:r>
          </a:p>
          <a:p>
            <a:endParaRPr lang="en-US" sz="2800"/>
          </a:p>
          <a:p>
            <a:r>
              <a:rPr lang="en-US" sz="2800"/>
              <a:t>same as:</a:t>
            </a:r>
          </a:p>
          <a:p>
            <a:endParaRPr lang="en-US" sz="2800"/>
          </a:p>
          <a:p>
            <a:r>
              <a:rPr lang="en-US" sz="2800"/>
              <a:t>Find all stores s.t. all their products have price &gt; 100)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152400" y="130175"/>
            <a:ext cx="4564063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SELECT</a:t>
            </a:r>
            <a:r>
              <a:rPr lang="en-US"/>
              <a:t> Store.name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FROM</a:t>
            </a:r>
            <a:r>
              <a:rPr lang="en-US"/>
              <a:t>    Store, Product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WHERE</a:t>
            </a:r>
            <a:r>
              <a:rPr lang="en-US"/>
              <a:t>  Store.sid = Product.sid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GROUP BY</a:t>
            </a:r>
            <a:r>
              <a:rPr lang="en-US"/>
              <a:t>  Store.sid, Store.name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HAVING </a:t>
            </a:r>
            <a:r>
              <a:rPr lang="en-US"/>
              <a:t>100 &lt; min(Product.price)</a:t>
            </a:r>
          </a:p>
        </p:txBody>
      </p:sp>
      <p:sp>
        <p:nvSpPr>
          <p:cNvPr id="321539" name="Rectangle 3"/>
          <p:cNvSpPr>
            <a:spLocks noChangeArrowheads="1"/>
          </p:cNvSpPr>
          <p:nvPr/>
        </p:nvSpPr>
        <p:spPr bwMode="auto">
          <a:xfrm>
            <a:off x="1447800" y="4494213"/>
            <a:ext cx="5794375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SELECT</a:t>
            </a:r>
            <a:r>
              <a:rPr lang="en-US"/>
              <a:t> Store.name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FROM</a:t>
            </a:r>
            <a:r>
              <a:rPr lang="en-US"/>
              <a:t>    Store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WHERE</a:t>
            </a:r>
            <a:r>
              <a:rPr lang="en-US"/>
              <a:t>  Store.sid </a:t>
            </a:r>
            <a:r>
              <a:rPr lang="en-US">
                <a:solidFill>
                  <a:schemeClr val="accent2"/>
                </a:solidFill>
              </a:rPr>
              <a:t>NOT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IN</a:t>
            </a:r>
            <a:r>
              <a:rPr lang="en-US"/>
              <a:t> </a:t>
            </a:r>
          </a:p>
          <a:p>
            <a:pPr eaLnBrk="0" hangingPunct="0"/>
            <a:r>
              <a:rPr lang="en-US"/>
              <a:t>                    (</a:t>
            </a:r>
            <a:r>
              <a:rPr lang="en-US">
                <a:solidFill>
                  <a:schemeClr val="accent2"/>
                </a:solidFill>
              </a:rPr>
              <a:t>SELECT</a:t>
            </a:r>
            <a:r>
              <a:rPr lang="en-US"/>
              <a:t> Product.sid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                      FROM </a:t>
            </a:r>
            <a:r>
              <a:rPr lang="en-US"/>
              <a:t>Product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                      WHERE</a:t>
            </a:r>
            <a:r>
              <a:rPr lang="en-US"/>
              <a:t>  Product.price &lt;= 100)</a:t>
            </a: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2895600" y="2133600"/>
            <a:ext cx="5986463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SELECT</a:t>
            </a:r>
            <a:r>
              <a:rPr lang="en-US"/>
              <a:t> Store.name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FROM</a:t>
            </a:r>
            <a:r>
              <a:rPr lang="en-US"/>
              <a:t>    Store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WHERE</a:t>
            </a:r>
            <a:r>
              <a:rPr lang="en-US"/>
              <a:t>  </a:t>
            </a:r>
            <a:br>
              <a:rPr lang="en-US"/>
            </a:br>
            <a:r>
              <a:rPr lang="en-US"/>
              <a:t>   100 &lt; </a:t>
            </a:r>
            <a:r>
              <a:rPr lang="en-US">
                <a:solidFill>
                  <a:schemeClr val="accent2"/>
                </a:solidFill>
              </a:rPr>
              <a:t>ALL</a:t>
            </a:r>
            <a:r>
              <a:rPr lang="en-US"/>
              <a:t> (</a:t>
            </a:r>
            <a:r>
              <a:rPr lang="en-US">
                <a:solidFill>
                  <a:schemeClr val="accent2"/>
                </a:solidFill>
              </a:rPr>
              <a:t>SELECT</a:t>
            </a:r>
            <a:r>
              <a:rPr lang="en-US"/>
              <a:t> Product.price</a:t>
            </a:r>
            <a:br>
              <a:rPr lang="en-US"/>
            </a:br>
            <a:r>
              <a:rPr lang="en-US"/>
              <a:t>                       </a:t>
            </a:r>
            <a:r>
              <a:rPr lang="en-US">
                <a:solidFill>
                  <a:schemeClr val="accent2"/>
                </a:solidFill>
              </a:rPr>
              <a:t>FROM</a:t>
            </a:r>
            <a:r>
              <a:rPr lang="en-US"/>
              <a:t> product</a:t>
            </a:r>
            <a:br>
              <a:rPr lang="en-US"/>
            </a:br>
            <a:r>
              <a:rPr lang="en-US"/>
              <a:t>                       </a:t>
            </a:r>
            <a:r>
              <a:rPr lang="en-US">
                <a:solidFill>
                  <a:schemeClr val="accent2"/>
                </a:solidFill>
              </a:rPr>
              <a:t>WHERE</a:t>
            </a:r>
            <a:r>
              <a:rPr lang="en-US"/>
              <a:t> Store.sid = Product.sid)</a:t>
            </a:r>
          </a:p>
        </p:txBody>
      </p:sp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188913" y="2895600"/>
            <a:ext cx="2732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Almost equivalent…</a:t>
            </a:r>
          </a:p>
        </p:txBody>
      </p:sp>
      <p:sp>
        <p:nvSpPr>
          <p:cNvPr id="321542" name="AutoShape 6"/>
          <p:cNvSpPr>
            <a:spLocks noChangeArrowheads="1"/>
          </p:cNvSpPr>
          <p:nvPr/>
        </p:nvSpPr>
        <p:spPr bwMode="auto">
          <a:xfrm>
            <a:off x="5927725" y="715963"/>
            <a:ext cx="2206625" cy="619125"/>
          </a:xfrm>
          <a:prstGeom prst="wedgeEllipseCallout">
            <a:avLst>
              <a:gd name="adj1" fmla="val -108315"/>
              <a:gd name="adj2" fmla="val 73079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Why both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SUBSTRING COMPARISON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LIKE</a:t>
            </a:r>
            <a:r>
              <a:rPr lang="en-US" dirty="0">
                <a:solidFill>
                  <a:srgbClr val="000000"/>
                </a:solidFill>
              </a:rPr>
              <a:t> comparison operator is used to compare partial strings</a:t>
            </a:r>
          </a:p>
          <a:p>
            <a:r>
              <a:rPr lang="en-US" dirty="0">
                <a:solidFill>
                  <a:srgbClr val="000000"/>
                </a:solidFill>
              </a:rPr>
              <a:t>Two reserved characters are used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'%' (or '*' in some implementations) replaces an arbitrary number of characters, </a:t>
            </a:r>
            <a:r>
              <a:rPr lang="en-US" dirty="0" smtClean="0">
                <a:solidFill>
                  <a:srgbClr val="000000"/>
                </a:solidFill>
              </a:rPr>
              <a:t>and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'_' replaces a single arbitrary </a:t>
            </a:r>
            <a:r>
              <a:rPr lang="en-US" dirty="0" smtClean="0">
                <a:solidFill>
                  <a:srgbClr val="000000"/>
                </a:solidFill>
              </a:rPr>
              <a:t>character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Retrieve all employees whose address is in Houston, Texas.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	SELECT 	FNAME, LNAME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	FROM		EMPLOYEE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	WHERE	ADDRESS LIKE </a:t>
            </a:r>
            <a:r>
              <a:rPr lang="en-US" b="1" dirty="0" smtClean="0">
                <a:solidFill>
                  <a:srgbClr val="000000"/>
                </a:solidFill>
              </a:rPr>
              <a:t>'%</a:t>
            </a:r>
            <a:r>
              <a:rPr lang="en-US" b="1" dirty="0" err="1" smtClean="0">
                <a:solidFill>
                  <a:srgbClr val="000000"/>
                </a:solidFill>
              </a:rPr>
              <a:t>Houston,TX</a:t>
            </a:r>
            <a:r>
              <a:rPr lang="en-US" b="1" dirty="0" smtClean="0">
                <a:solidFill>
                  <a:srgbClr val="000000"/>
                </a:solidFill>
              </a:rPr>
              <a:t>%’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60666B4C-FE93-4BF7-A12B-A3DEC018C925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SUBSTRING COMPARISON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90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2763" y="1822450"/>
            <a:ext cx="8289925" cy="4621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Retrieve </a:t>
            </a:r>
            <a:r>
              <a:rPr lang="en-US" sz="2400" dirty="0">
                <a:solidFill>
                  <a:srgbClr val="000000"/>
                </a:solidFill>
              </a:rPr>
              <a:t>all employees who were born during the 1950s. 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Here</a:t>
            </a:r>
            <a:r>
              <a:rPr lang="en-US" sz="2400" dirty="0">
                <a:solidFill>
                  <a:srgbClr val="000000"/>
                </a:solidFill>
              </a:rPr>
              <a:t>, '5' must be the 8th character of the string (according to our format for date), so the BDATE value is '_______5_', with each underscore as a place holder for a single arbitrary character.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SELECT 	FNAME, LNAME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FROM	</a:t>
            </a:r>
            <a:r>
              <a:rPr lang="en-US" sz="2400" b="1" dirty="0">
                <a:solidFill>
                  <a:srgbClr val="000000"/>
                </a:solidFill>
              </a:rPr>
              <a:t>	EMPLOYEE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WHERE</a:t>
            </a:r>
            <a:r>
              <a:rPr lang="en-US" sz="2400" b="1" dirty="0">
                <a:solidFill>
                  <a:srgbClr val="000000"/>
                </a:solidFill>
              </a:rPr>
              <a:t>	BDATE LIKE	'_______5_’</a:t>
            </a:r>
            <a:br>
              <a:rPr lang="en-US" sz="2400" b="1" dirty="0">
                <a:solidFill>
                  <a:srgbClr val="000000"/>
                </a:solidFill>
              </a:rPr>
            </a:br>
            <a:endParaRPr lang="en-US" sz="24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The LIKE operator allows us to get around the fact that each value is considered atomic and indivisible; hence, in SQL, character string attribute values are not atomic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6AC44A7C-A361-4327-A007-FDF3A143F22D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SQL Queries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 query in SQL can consist of up to six clauses, but only the first two, SELECT and FROM, are mandatory. The clauses are specified in the following order:</a:t>
            </a: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SELECT	&lt;attribute list&gt;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FROM	&lt;table list&gt;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[WHERE	&lt;condition&gt;]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[GROUP BY &lt;grouping attribute(s)&gt;]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[HAVING	&lt;group condition&gt;]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[ORDER BY &lt;attribute list</a:t>
            </a:r>
            <a:r>
              <a:rPr lang="en-US" sz="2400" b="1" dirty="0" smtClean="0">
                <a:solidFill>
                  <a:srgbClr val="000000"/>
                </a:solidFill>
              </a:rPr>
              <a:t>&gt;]</a:t>
            </a:r>
          </a:p>
          <a:p>
            <a:endParaRPr lang="en-US" sz="2400" b="1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 query is evaluated by first applying the WHERE-clause, then GROUP BY and HAVING, and finally the SELECT-clause</a:t>
            </a:r>
            <a:endParaRPr lang="en-US" sz="2800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164B1FD5-8520-4E61-93EF-85B51F7B9A7F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Data </a:t>
            </a:r>
            <a:r>
              <a:rPr lang="en-US" dirty="0" smtClean="0"/>
              <a:t>Types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89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01584" cy="48737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0000"/>
                </a:solidFill>
              </a:rPr>
              <a:t>Has DATE, TIME, and TIMESTAMP data types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0000"/>
                </a:solidFill>
              </a:rPr>
              <a:t>DATE:</a:t>
            </a:r>
            <a:endParaRPr lang="en-US" sz="28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Made up of year-month-day in the format </a:t>
            </a:r>
            <a:r>
              <a:rPr lang="en-US" sz="2400" dirty="0" err="1">
                <a:solidFill>
                  <a:srgbClr val="000000"/>
                </a:solidFill>
              </a:rPr>
              <a:t>yyyy</a:t>
            </a:r>
            <a:r>
              <a:rPr lang="en-US" sz="2400" dirty="0">
                <a:solidFill>
                  <a:srgbClr val="000000"/>
                </a:solidFill>
              </a:rPr>
              <a:t>-mm-</a:t>
            </a:r>
            <a:r>
              <a:rPr lang="en-US" sz="2400" dirty="0" err="1">
                <a:solidFill>
                  <a:srgbClr val="000000"/>
                </a:solidFill>
              </a:rPr>
              <a:t>dd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0000"/>
                </a:solidFill>
              </a:rPr>
              <a:t>TIME:</a:t>
            </a:r>
            <a:endParaRPr lang="en-US" sz="28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Made up of </a:t>
            </a:r>
            <a:r>
              <a:rPr lang="en-US" sz="2400" dirty="0" err="1">
                <a:solidFill>
                  <a:srgbClr val="000000"/>
                </a:solidFill>
              </a:rPr>
              <a:t>hour:minute:second</a:t>
            </a:r>
            <a:r>
              <a:rPr lang="en-US" sz="2400" dirty="0">
                <a:solidFill>
                  <a:srgbClr val="000000"/>
                </a:solidFill>
              </a:rPr>
              <a:t> in the format </a:t>
            </a:r>
            <a:r>
              <a:rPr lang="en-US" sz="2400" dirty="0" err="1">
                <a:solidFill>
                  <a:srgbClr val="000000"/>
                </a:solidFill>
              </a:rPr>
              <a:t>hh:mm:ss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0000"/>
                </a:solidFill>
              </a:rPr>
              <a:t>TIME(</a:t>
            </a:r>
            <a:r>
              <a:rPr lang="en-US" sz="2800" b="1" dirty="0" err="1">
                <a:solidFill>
                  <a:srgbClr val="000000"/>
                </a:solidFill>
              </a:rPr>
              <a:t>i</a:t>
            </a:r>
            <a:r>
              <a:rPr lang="en-US" sz="2800" b="1" dirty="0">
                <a:solidFill>
                  <a:srgbClr val="000000"/>
                </a:solidFill>
              </a:rPr>
              <a:t>):</a:t>
            </a:r>
            <a:endParaRPr lang="en-US" sz="28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Made up of </a:t>
            </a:r>
            <a:r>
              <a:rPr lang="en-US" sz="2400" dirty="0" err="1">
                <a:solidFill>
                  <a:srgbClr val="000000"/>
                </a:solidFill>
              </a:rPr>
              <a:t>hour:minute:second</a:t>
            </a:r>
            <a:r>
              <a:rPr lang="en-US" sz="2400" dirty="0">
                <a:solidFill>
                  <a:srgbClr val="000000"/>
                </a:solidFill>
              </a:rPr>
              <a:t> plus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additional digits specifying fractions of a second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format is </a:t>
            </a:r>
            <a:r>
              <a:rPr lang="en-US" sz="2400" dirty="0" err="1">
                <a:solidFill>
                  <a:srgbClr val="000000"/>
                </a:solidFill>
              </a:rPr>
              <a:t>hh:mm:ss:ii</a:t>
            </a:r>
            <a:r>
              <a:rPr lang="en-US" sz="2400" dirty="0">
                <a:solidFill>
                  <a:srgbClr val="000000"/>
                </a:solidFill>
              </a:rPr>
              <a:t>...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endParaRPr lang="en-US" sz="2400" u="sng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0000"/>
                </a:solidFill>
              </a:rPr>
              <a:t>TIMESTAMP:</a:t>
            </a:r>
            <a:endParaRPr lang="en-US" sz="28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Has both DATE and TIME components</a:t>
            </a:r>
            <a:endParaRPr lang="en-US" sz="2400" u="sng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5EA3E127-84B6-4BEF-8A76-1A0B4151A8E5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SQL Queries (cont.)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949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84350"/>
            <a:ext cx="7772400" cy="45418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</a:rPr>
              <a:t>The SELECT-clause lists the attributes or functions to be retrieved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</a:rPr>
              <a:t>The FROM-clause specifies all relations (or aliases) needed in the query but not those needed in nested queries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</a:rPr>
              <a:t>The WHERE-clause specifies the conditions for selection and join of </a:t>
            </a:r>
            <a:r>
              <a:rPr lang="en-US" sz="2200" dirty="0" err="1">
                <a:solidFill>
                  <a:srgbClr val="000000"/>
                </a:solidFill>
              </a:rPr>
              <a:t>tuples</a:t>
            </a:r>
            <a:r>
              <a:rPr lang="en-US" sz="2200" dirty="0">
                <a:solidFill>
                  <a:srgbClr val="000000"/>
                </a:solidFill>
              </a:rPr>
              <a:t> from the relations specified in the FROM-clause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</a:rPr>
              <a:t>GROUP BY specifies grouping attributes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</a:rPr>
              <a:t>HAVING specifies a condition for selection of groups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</a:rPr>
              <a:t>ORDER BY specifies an order for displaying the result of a </a:t>
            </a:r>
            <a:r>
              <a:rPr lang="en-US" sz="2200" dirty="0" smtClean="0">
                <a:solidFill>
                  <a:srgbClr val="000000"/>
                </a:solidFill>
              </a:rPr>
              <a:t>query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1ECDBEFA-0A62-4B11-A135-6EBE792C94B2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Updates in SQL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20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There are three SQL commands to modify the database;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INSERT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DELETE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and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UPDATE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378E61DD-EB65-43C9-BCD6-F8E040BC8445}" type="slidenum">
              <a:rPr lang="en-US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21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 its simplest form, it is used to add one or more </a:t>
            </a:r>
            <a:r>
              <a:rPr lang="en-US" dirty="0" err="1">
                <a:solidFill>
                  <a:srgbClr val="000000"/>
                </a:solidFill>
              </a:rPr>
              <a:t>tuples</a:t>
            </a:r>
            <a:r>
              <a:rPr lang="en-US" dirty="0">
                <a:solidFill>
                  <a:srgbClr val="000000"/>
                </a:solidFill>
              </a:rPr>
              <a:t> to a relation</a:t>
            </a:r>
          </a:p>
          <a:p>
            <a:r>
              <a:rPr lang="en-US" dirty="0">
                <a:solidFill>
                  <a:srgbClr val="000000"/>
                </a:solidFill>
              </a:rPr>
              <a:t>Attribute values should be listed in the same order as the attributes were specified in the CREATE TABLE </a:t>
            </a:r>
            <a:r>
              <a:rPr lang="en-US" dirty="0" smtClean="0">
                <a:solidFill>
                  <a:srgbClr val="000000"/>
                </a:solidFill>
              </a:rPr>
              <a:t>command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Example:</a:t>
            </a:r>
            <a:r>
              <a:rPr lang="en-US" u="sng" dirty="0" smtClean="0">
                <a:solidFill>
                  <a:srgbClr val="000000"/>
                </a:solidFill>
              </a:rPr>
              <a:t/>
            </a:r>
            <a:br>
              <a:rPr lang="en-US" u="sng" dirty="0" smtClean="0">
                <a:solidFill>
                  <a:srgbClr val="000000"/>
                </a:solidFill>
              </a:rPr>
            </a:br>
            <a:r>
              <a:rPr lang="en-US" u="sng" dirty="0" smtClean="0">
                <a:solidFill>
                  <a:srgbClr val="000000"/>
                </a:solidFill>
              </a:rPr>
              <a:t/>
            </a:r>
            <a:br>
              <a:rPr lang="en-US" u="sng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INSERT INTO  EMPLOYEE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VALUES ('</a:t>
            </a:r>
            <a:r>
              <a:rPr lang="en-US" sz="2000" b="1" dirty="0" err="1" smtClean="0">
                <a:solidFill>
                  <a:srgbClr val="000000"/>
                </a:solidFill>
              </a:rPr>
              <a:t>Richard','K','Marini</a:t>
            </a:r>
            <a:r>
              <a:rPr lang="en-US" sz="2000" b="1" dirty="0" smtClean="0">
                <a:solidFill>
                  <a:srgbClr val="000000"/>
                </a:solidFill>
              </a:rPr>
              <a:t>', '653298653', '30-DEC-52',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'98 Oak </a:t>
            </a:r>
            <a:r>
              <a:rPr lang="en-US" sz="2000" b="1" dirty="0" err="1" smtClean="0">
                <a:solidFill>
                  <a:srgbClr val="000000"/>
                </a:solidFill>
              </a:rPr>
              <a:t>Forest,Katy,TX</a:t>
            </a:r>
            <a:r>
              <a:rPr lang="en-US" sz="2000" b="1" dirty="0" smtClean="0">
                <a:solidFill>
                  <a:srgbClr val="000000"/>
                </a:solidFill>
              </a:rPr>
              <a:t>', 'M', 37000,'987654321', 4 )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4C3171B8-CEC8-42FA-BBBC-F69CCB35B56B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84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An </a:t>
            </a:r>
            <a:r>
              <a:rPr lang="en-US" dirty="0">
                <a:solidFill>
                  <a:srgbClr val="000000"/>
                </a:solidFill>
              </a:rPr>
              <a:t>alternate form of INSERT specifies explicitly the attribute names that correspond to the values in the new </a:t>
            </a:r>
            <a:r>
              <a:rPr lang="en-US" dirty="0" err="1">
                <a:solidFill>
                  <a:srgbClr val="000000"/>
                </a:solidFill>
              </a:rPr>
              <a:t>tuple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Attributes with NULL values can be left out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Example: </a:t>
            </a:r>
            <a:r>
              <a:rPr lang="en-US" dirty="0">
                <a:solidFill>
                  <a:srgbClr val="000000"/>
                </a:solidFill>
              </a:rPr>
              <a:t>Insert a </a:t>
            </a:r>
            <a:r>
              <a:rPr lang="en-US" dirty="0" err="1">
                <a:solidFill>
                  <a:srgbClr val="000000"/>
                </a:solidFill>
              </a:rPr>
              <a:t>tuple</a:t>
            </a:r>
            <a:r>
              <a:rPr lang="en-US" dirty="0">
                <a:solidFill>
                  <a:srgbClr val="000000"/>
                </a:solidFill>
              </a:rPr>
              <a:t> for a new EMPLOYEE for whom we only know the FNAME, LNAME, and SSN attributes.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   </a:t>
            </a:r>
            <a:r>
              <a:rPr lang="en-US" sz="2000" b="1" dirty="0">
                <a:solidFill>
                  <a:srgbClr val="000000"/>
                </a:solidFill>
              </a:rPr>
              <a:t>INSERT INTO EMPLOYEE (FNAME, LNAME, SSN)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   VALUES ('Richard', 'Marini', '653298653')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A15A56D4-790C-42A6-A288-EAA525E5A196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87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Suppose </a:t>
            </a:r>
            <a:r>
              <a:rPr lang="en-US" sz="1800" dirty="0">
                <a:solidFill>
                  <a:srgbClr val="000000"/>
                </a:solidFill>
              </a:rPr>
              <a:t>we want to create a temporary table that has the name, number of employees, and total salaries for each department.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A table DEPTS_INFO is created by Q1, and is loaded with the information retrieved from the database by the query Q2.</a:t>
            </a:r>
            <a:r>
              <a:rPr lang="en-US" sz="1800" dirty="0">
                <a:solidFill>
                  <a:srgbClr val="000000"/>
                </a:solidFill>
              </a:rPr>
              <a:t/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/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0000"/>
                </a:solidFill>
              </a:rPr>
              <a:t>Q1:</a:t>
            </a:r>
            <a:r>
              <a:rPr lang="en-US" sz="1800" b="1" dirty="0">
                <a:solidFill>
                  <a:srgbClr val="000000"/>
                </a:solidFill>
              </a:rPr>
              <a:t>	CREATE TABLE  DEPTS_INFO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00"/>
                </a:solidFill>
              </a:rPr>
              <a:t>			(DEPT_NAME	VARCHAR(10),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00"/>
                </a:solidFill>
              </a:rPr>
              <a:t>			 NO_OF_EMPS	INTEGER,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00"/>
                </a:solidFill>
              </a:rPr>
              <a:t>			 TOTAL_SAL	INTEGER);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00"/>
                </a:solidFill>
              </a:rPr>
              <a:t/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0000"/>
                </a:solidFill>
              </a:rPr>
              <a:t>Q2:</a:t>
            </a:r>
            <a:r>
              <a:rPr lang="en-US" sz="1800" b="1" dirty="0">
                <a:solidFill>
                  <a:srgbClr val="000000"/>
                </a:solidFill>
              </a:rPr>
              <a:t>	INSERT INTO	DEPTS_INFO (DEPT_NAME, 					NO_OF_EMPS, TOTAL_SAL)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00"/>
                </a:solidFill>
              </a:rPr>
              <a:t>		SELECT		DNAME, COUNT (*), SUM (SALARY)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00"/>
                </a:solidFill>
              </a:rPr>
              <a:t>		FROM		DEPARTMENT, EMPLOYEE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00"/>
                </a:solidFill>
              </a:rPr>
              <a:t>		WHERE		DNUMBER=DNO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00"/>
                </a:solidFill>
              </a:rPr>
              <a:t>		GROUP BY	DNAME ;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767F1074-844B-41F9-B4B4-7A3EEC5F4A45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22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81416" cy="48737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Removes </a:t>
            </a:r>
            <a:r>
              <a:rPr lang="en-US" sz="2400" dirty="0" err="1">
                <a:solidFill>
                  <a:srgbClr val="000000"/>
                </a:solidFill>
              </a:rPr>
              <a:t>tuples</a:t>
            </a:r>
            <a:r>
              <a:rPr lang="en-US" sz="2400" dirty="0">
                <a:solidFill>
                  <a:srgbClr val="000000"/>
                </a:solidFill>
              </a:rPr>
              <a:t> from a relation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000000"/>
                </a:solidFill>
              </a:rPr>
              <a:t>Tuples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are deleted from only </a:t>
            </a:r>
            <a:r>
              <a:rPr lang="en-US" sz="2400" i="1" dirty="0">
                <a:solidFill>
                  <a:srgbClr val="000000"/>
                </a:solidFill>
              </a:rPr>
              <a:t>one table</a:t>
            </a:r>
            <a:r>
              <a:rPr lang="en-US" sz="2400" dirty="0">
                <a:solidFill>
                  <a:srgbClr val="000000"/>
                </a:solidFill>
              </a:rPr>
              <a:t>  at a time (unless CASCADE is specified on a referential integrity constraint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u="sng" dirty="0" smtClean="0">
                <a:solidFill>
                  <a:srgbClr val="000000"/>
                </a:solidFill>
              </a:rPr>
              <a:t>Examples:</a:t>
            </a:r>
            <a:br>
              <a:rPr lang="en-US" u="sng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DELETE </a:t>
            </a:r>
            <a:r>
              <a:rPr lang="en-US" sz="2000" b="1" dirty="0" smtClean="0">
                <a:solidFill>
                  <a:srgbClr val="000000"/>
                </a:solidFill>
              </a:rPr>
              <a:t>FROM 	EMPLOYEE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WHERE		LNAME='Brown’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/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/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DELETE FROM 	EMPLOYEE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WHERE		DNO </a:t>
            </a:r>
            <a:r>
              <a:rPr lang="en-US" sz="2000" b="1" dirty="0" smtClean="0">
                <a:solidFill>
                  <a:srgbClr val="000000"/>
                </a:solidFill>
              </a:rPr>
              <a:t>       IN (SELECT  </a:t>
            </a:r>
            <a:r>
              <a:rPr lang="en-US" sz="2000" b="1" dirty="0" smtClean="0">
                <a:solidFill>
                  <a:srgbClr val="000000"/>
                </a:solidFill>
              </a:rPr>
              <a:t>DNUMBER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		FROM	DEPARTMENT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		WHERE DNAME='Research')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endParaRPr lang="en-US" sz="2000" b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		DELETE FROM 	EMPLOYEE</a:t>
            </a:r>
            <a:endParaRPr lang="en-US" b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24A5B965-F631-4B2B-9648-4323B100D6CE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23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Used to modify attribute values of </a:t>
            </a:r>
            <a:r>
              <a:rPr lang="en-US" dirty="0" smtClean="0">
                <a:solidFill>
                  <a:srgbClr val="000000"/>
                </a:solidFill>
              </a:rPr>
              <a:t>selected </a:t>
            </a:r>
            <a:r>
              <a:rPr lang="en-US" dirty="0" err="1" smtClean="0">
                <a:solidFill>
                  <a:srgbClr val="000000"/>
                </a:solidFill>
              </a:rPr>
              <a:t>tuples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Example: </a:t>
            </a:r>
            <a:r>
              <a:rPr lang="en-US" dirty="0" smtClean="0">
                <a:solidFill>
                  <a:srgbClr val="000000"/>
                </a:solidFill>
              </a:rPr>
              <a:t>Change the location and controlling department number of project number 10 to 'Bellaire' and 5, respectively.</a:t>
            </a:r>
            <a:r>
              <a:rPr lang="en-US" sz="2000" dirty="0" smtClean="0">
                <a:solidFill>
                  <a:srgbClr val="000000"/>
                </a:solidFill>
              </a:rPr>
              <a:t/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/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UPDATE 	PROJECT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SET</a:t>
            </a:r>
            <a:r>
              <a:rPr lang="en-US" sz="2000" b="1" dirty="0" smtClean="0">
                <a:solidFill>
                  <a:srgbClr val="000000"/>
                </a:solidFill>
              </a:rPr>
              <a:t>	PLOCATION = 'Bellaire', DNUM = 5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WHERE	PNUMBER=10</a:t>
            </a: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endParaRPr lang="en-US" b="1" dirty="0" smtClean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0C6AE84A-6B44-4E34-B361-53E0D1E5864B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(cont.)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2763" y="1641475"/>
            <a:ext cx="7945437" cy="4802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Example:</a:t>
            </a:r>
            <a:r>
              <a:rPr lang="en-US" dirty="0">
                <a:solidFill>
                  <a:srgbClr val="000000"/>
                </a:solidFill>
              </a:rPr>
              <a:t> Give all employees in the 'Research' department a 10% raise in salary.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UPDATE 	EMPLOYEE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SET	</a:t>
            </a:r>
            <a:r>
              <a:rPr lang="en-US" sz="2000" b="1" dirty="0" smtClean="0">
                <a:solidFill>
                  <a:srgbClr val="000000"/>
                </a:solidFill>
              </a:rPr>
              <a:t>SALARY </a:t>
            </a:r>
            <a:r>
              <a:rPr lang="en-US" sz="2000" b="1" dirty="0">
                <a:solidFill>
                  <a:srgbClr val="000000"/>
                </a:solidFill>
              </a:rPr>
              <a:t>= SALARY *1.1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WHERE	DNO  IN (SELECT	DNUMBER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		    FROM	DEPARTMENT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		    </a:t>
            </a:r>
            <a:r>
              <a:rPr lang="en-US" sz="2000" b="1" dirty="0" smtClean="0">
                <a:solidFill>
                  <a:srgbClr val="000000"/>
                </a:solidFill>
              </a:rPr>
              <a:t>WHERE DNAME</a:t>
            </a:r>
            <a:r>
              <a:rPr lang="en-US" sz="2000" b="1" dirty="0">
                <a:solidFill>
                  <a:srgbClr val="000000"/>
                </a:solidFill>
              </a:rPr>
              <a:t>='Research')</a:t>
            </a:r>
            <a:br>
              <a:rPr lang="en-US" sz="2000" b="1" dirty="0">
                <a:solidFill>
                  <a:srgbClr val="000000"/>
                </a:solidFill>
              </a:rPr>
            </a:br>
            <a:endParaRPr lang="en-US" sz="20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Slide 8-</a:t>
            </a:r>
            <a:fld id="{410FCC6D-EDB5-42F8-8B19-CE0782061875}" type="slidenum">
              <a:rPr lang="en-US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Defining Views 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62755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Views are relations, except that they are not physically stored.</a:t>
            </a:r>
          </a:p>
          <a:p>
            <a:r>
              <a:rPr lang="en-US" dirty="0"/>
              <a:t>They are used to:</a:t>
            </a:r>
          </a:p>
          <a:p>
            <a:pPr lvl="1">
              <a:buFontTx/>
              <a:buChar char="•"/>
            </a:pPr>
            <a:r>
              <a:rPr lang="en-US" dirty="0"/>
              <a:t> simplify complex queries, and</a:t>
            </a:r>
          </a:p>
          <a:p>
            <a:pPr lvl="1">
              <a:buFontTx/>
              <a:buChar char="•"/>
            </a:pPr>
            <a:r>
              <a:rPr lang="en-US" dirty="0"/>
              <a:t> define distinct conceptual interfaces for </a:t>
            </a:r>
            <a:r>
              <a:rPr lang="en-US" dirty="0" smtClean="0"/>
              <a:t>different </a:t>
            </a:r>
            <a:r>
              <a:rPr lang="en-US" dirty="0"/>
              <a:t>users. </a:t>
            </a:r>
          </a:p>
          <a:p>
            <a:endParaRPr lang="en-US" dirty="0">
              <a:solidFill>
                <a:srgbClr val="FF5050"/>
              </a:solidFill>
            </a:endParaRPr>
          </a:p>
          <a:p>
            <a:r>
              <a:rPr lang="en-US" b="1" dirty="0"/>
              <a:t>Example view:  purchases of telephony products.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   </a:t>
            </a:r>
            <a:r>
              <a:rPr lang="en-US" dirty="0" smtClean="0"/>
              <a:t>CREATE </a:t>
            </a:r>
            <a:r>
              <a:rPr lang="en-US" dirty="0"/>
              <a:t>VIEW  </a:t>
            </a:r>
            <a:r>
              <a:rPr lang="en-US" dirty="0" smtClean="0"/>
              <a:t>Works_ON1 </a:t>
            </a:r>
            <a:r>
              <a:rPr lang="en-US" dirty="0"/>
              <a:t>AS</a:t>
            </a:r>
          </a:p>
          <a:p>
            <a:r>
              <a:rPr lang="en-US" dirty="0"/>
              <a:t>   SELECT </a:t>
            </a:r>
            <a:r>
              <a:rPr lang="en-US" dirty="0" err="1" smtClean="0"/>
              <a:t>fname,lname,pname,hours</a:t>
            </a:r>
            <a:endParaRPr lang="en-US" dirty="0"/>
          </a:p>
          <a:p>
            <a:r>
              <a:rPr lang="en-US" dirty="0"/>
              <a:t>   FROM  </a:t>
            </a:r>
            <a:r>
              <a:rPr lang="en-US" dirty="0" err="1" smtClean="0"/>
              <a:t>Employee,Project,works_on</a:t>
            </a:r>
            <a:endParaRPr lang="en-US" dirty="0"/>
          </a:p>
          <a:p>
            <a:r>
              <a:rPr lang="en-US" dirty="0"/>
              <a:t>   WHERE  </a:t>
            </a:r>
            <a:r>
              <a:rPr lang="en-US" dirty="0" err="1" smtClean="0"/>
              <a:t>ssn</a:t>
            </a:r>
            <a:r>
              <a:rPr lang="en-US" dirty="0" smtClean="0"/>
              <a:t>=</a:t>
            </a:r>
            <a:r>
              <a:rPr lang="en-US" dirty="0" err="1" smtClean="0"/>
              <a:t>essn</a:t>
            </a:r>
            <a:r>
              <a:rPr lang="en-US" dirty="0" smtClean="0"/>
              <a:t> AND  </a:t>
            </a:r>
            <a:r>
              <a:rPr lang="en-US" dirty="0" err="1" smtClean="0"/>
              <a:t>pno</a:t>
            </a:r>
            <a:r>
              <a:rPr lang="en-US" dirty="0" smtClean="0"/>
              <a:t>=</a:t>
            </a:r>
            <a:r>
              <a:rPr lang="en-US" dirty="0" err="1" smtClean="0"/>
              <a:t>pnumber</a:t>
            </a:r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dirty="0"/>
              <a:t>The view is </a:t>
            </a:r>
            <a:r>
              <a:rPr lang="en-US" b="1" i="1" dirty="0"/>
              <a:t>materialized</a:t>
            </a:r>
            <a:r>
              <a:rPr lang="en-US" dirty="0"/>
              <a:t> when its results are stored in the DBMS.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A Different View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64150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CREATE VIEW</a:t>
            </a:r>
            <a:r>
              <a:rPr lang="en-US"/>
              <a:t>  Seattle-view  AS</a:t>
            </a:r>
          </a:p>
          <a:p>
            <a:endParaRPr lang="en-US"/>
          </a:p>
          <a:p>
            <a:r>
              <a:rPr lang="en-US"/>
              <a:t>         </a:t>
            </a:r>
            <a:r>
              <a:rPr lang="en-US">
                <a:solidFill>
                  <a:schemeClr val="accent2"/>
                </a:solidFill>
              </a:rPr>
              <a:t>SELECT</a:t>
            </a:r>
            <a:r>
              <a:rPr lang="en-US"/>
              <a:t>  buyer, seller, product, store</a:t>
            </a:r>
          </a:p>
          <a:p>
            <a:r>
              <a:rPr lang="en-US"/>
              <a:t>         </a:t>
            </a:r>
            <a:r>
              <a:rPr lang="en-US">
                <a:solidFill>
                  <a:schemeClr val="accent2"/>
                </a:solidFill>
              </a:rPr>
              <a:t>FROM</a:t>
            </a:r>
            <a:r>
              <a:rPr lang="en-US"/>
              <a:t>     Person, Purchase</a:t>
            </a:r>
          </a:p>
          <a:p>
            <a:r>
              <a:rPr lang="en-US"/>
              <a:t>         </a:t>
            </a:r>
            <a:r>
              <a:rPr lang="en-US">
                <a:solidFill>
                  <a:schemeClr val="accent2"/>
                </a:solidFill>
              </a:rPr>
              <a:t>WHERE</a:t>
            </a:r>
            <a:r>
              <a:rPr lang="en-US"/>
              <a:t>   Person.city = ‘Seattle’    AND</a:t>
            </a:r>
          </a:p>
          <a:p>
            <a:r>
              <a:rPr lang="en-US"/>
              <a:t>                          Person.per-name = Purchase.buyer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04800" y="3505200"/>
            <a:ext cx="755918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We can later use the views: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  name, store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     Seattle-view, Product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  Seattle-</a:t>
            </a:r>
            <a:r>
              <a:rPr lang="en-US" dirty="0" err="1"/>
              <a:t>view.product</a:t>
            </a:r>
            <a:r>
              <a:rPr lang="en-US" dirty="0"/>
              <a:t> = Product.name  AND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Product.category</a:t>
            </a:r>
            <a:r>
              <a:rPr lang="en-US" dirty="0"/>
              <a:t> = ‘shoes’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41325" y="6213475"/>
            <a:ext cx="8597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What’s really happening when we query a view??  It’s unfolded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declare a domain in SQL</a:t>
            </a:r>
          </a:p>
          <a:p>
            <a:r>
              <a:rPr lang="en-US" dirty="0" smtClean="0"/>
              <a:t>This makes it easier to change the data type of numerous attributes in a schema</a:t>
            </a:r>
          </a:p>
          <a:p>
            <a:r>
              <a:rPr lang="en-US" dirty="0" smtClean="0"/>
              <a:t>Improves Schema readability</a:t>
            </a:r>
          </a:p>
          <a:p>
            <a:r>
              <a:rPr lang="en-US" dirty="0" smtClean="0"/>
              <a:t>Not available in many SQL implementation like (T-SQL)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      CREATE DOMAIN SSN_TYPE AS CHAR(9);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smtClean="0"/>
              <a:t>Slide 8-</a:t>
            </a:r>
            <a:fld id="{AE12E840-6794-4C6E-A39D-70E9922ECB0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Updating Views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09766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How can I insert a </a:t>
            </a:r>
            <a:r>
              <a:rPr lang="en-US" dirty="0" err="1"/>
              <a:t>tuple</a:t>
            </a:r>
            <a:r>
              <a:rPr lang="en-US" dirty="0"/>
              <a:t> into a table that doesn’t exist?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CREATE VIEW</a:t>
            </a:r>
            <a:r>
              <a:rPr lang="en-US" dirty="0"/>
              <a:t>  bon-purchase  </a:t>
            </a:r>
            <a:r>
              <a:rPr lang="en-US" dirty="0">
                <a:solidFill>
                  <a:schemeClr val="accent2"/>
                </a:solidFill>
              </a:rPr>
              <a:t>AS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  store, seller, product  </a:t>
            </a:r>
            <a:r>
              <a:rPr lang="en-US" i="1" dirty="0"/>
              <a:t>(note: buyer is not selected)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     Purchase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   store = ‘The Bon Marche’</a:t>
            </a:r>
          </a:p>
          <a:p>
            <a:endParaRPr lang="en-US" dirty="0"/>
          </a:p>
          <a:p>
            <a:r>
              <a:rPr lang="en-US" b="1" dirty="0"/>
              <a:t>If we make the following insertion: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INSERT INTO</a:t>
            </a:r>
            <a:r>
              <a:rPr lang="en-US" dirty="0"/>
              <a:t>  bon-purchase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2"/>
                </a:solidFill>
              </a:rPr>
              <a:t>VALUES</a:t>
            </a:r>
            <a:r>
              <a:rPr lang="en-US" dirty="0"/>
              <a:t>  (‘the Bon Marche’, ‘Joe’, ‘</a:t>
            </a:r>
            <a:r>
              <a:rPr lang="en-US" dirty="0" err="1"/>
              <a:t>Denby</a:t>
            </a:r>
            <a:r>
              <a:rPr lang="en-US" dirty="0"/>
              <a:t> Mug’)</a:t>
            </a:r>
          </a:p>
          <a:p>
            <a:endParaRPr lang="en-US" dirty="0"/>
          </a:p>
          <a:p>
            <a:r>
              <a:rPr lang="en-US" dirty="0"/>
              <a:t>We can simply add a </a:t>
            </a:r>
            <a:r>
              <a:rPr lang="en-US" dirty="0" err="1"/>
              <a:t>tuple</a:t>
            </a:r>
            <a:endParaRPr lang="en-US" dirty="0"/>
          </a:p>
          <a:p>
            <a:r>
              <a:rPr lang="en-US" dirty="0"/>
              <a:t>           (‘the Bon Marche’, ‘Joe’, NULL, ‘</a:t>
            </a:r>
            <a:r>
              <a:rPr lang="en-US" dirty="0" err="1"/>
              <a:t>Denby</a:t>
            </a:r>
            <a:r>
              <a:rPr lang="en-US" dirty="0"/>
              <a:t> Mug’)</a:t>
            </a:r>
          </a:p>
          <a:p>
            <a:r>
              <a:rPr lang="en-US" dirty="0"/>
              <a:t> to relation Purchase.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Non-Updatable Views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33400" y="1295400"/>
            <a:ext cx="59245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CREATE VIEW</a:t>
            </a:r>
            <a:r>
              <a:rPr lang="en-US" dirty="0"/>
              <a:t>  Seattle-view  AS</a:t>
            </a:r>
          </a:p>
          <a:p>
            <a:endParaRPr lang="en-US" dirty="0"/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 seller, product, store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    Person, Purchase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  </a:t>
            </a:r>
            <a:r>
              <a:rPr lang="en-US" dirty="0" err="1"/>
              <a:t>Person.city</a:t>
            </a:r>
            <a:r>
              <a:rPr lang="en-US" dirty="0"/>
              <a:t> = ‘Seattle’    AND</a:t>
            </a:r>
          </a:p>
          <a:p>
            <a:r>
              <a:rPr lang="en-US" dirty="0"/>
              <a:t>                          Person.name = </a:t>
            </a:r>
            <a:r>
              <a:rPr lang="en-US" dirty="0" err="1"/>
              <a:t>Purchase.buyer</a:t>
            </a:r>
            <a:endParaRPr lang="en-US" dirty="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877855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How can we add the following </a:t>
            </a:r>
            <a:r>
              <a:rPr lang="en-US" dirty="0" err="1"/>
              <a:t>tuple</a:t>
            </a:r>
            <a:r>
              <a:rPr lang="en-US" dirty="0"/>
              <a:t> to the view?</a:t>
            </a:r>
          </a:p>
          <a:p>
            <a:r>
              <a:rPr lang="en-US" dirty="0"/>
              <a:t>                  (‘Joe’,  ‘Shoe Model 12345’,  ‘Nine West’)</a:t>
            </a:r>
          </a:p>
          <a:p>
            <a:r>
              <a:rPr lang="en-US" dirty="0"/>
              <a:t>In principle,  two </a:t>
            </a:r>
            <a:r>
              <a:rPr lang="en-US" dirty="0" err="1"/>
              <a:t>tuples</a:t>
            </a:r>
            <a:r>
              <a:rPr lang="en-US" dirty="0"/>
              <a:t> should be added to the database:</a:t>
            </a:r>
          </a:p>
          <a:p>
            <a:endParaRPr lang="en-US" dirty="0"/>
          </a:p>
          <a:p>
            <a:r>
              <a:rPr lang="en-US" dirty="0"/>
              <a:t>Person:  (</a:t>
            </a:r>
            <a:r>
              <a:rPr lang="en-US" b="1" dirty="0" err="1"/>
              <a:t>foo</a:t>
            </a:r>
            <a:r>
              <a:rPr lang="en-US" dirty="0"/>
              <a:t>, </a:t>
            </a:r>
            <a:r>
              <a:rPr lang="en-US" dirty="0" err="1"/>
              <a:t>NullPhoneNumber</a:t>
            </a:r>
            <a:r>
              <a:rPr lang="en-US" dirty="0"/>
              <a:t>, ‘Seattle’)</a:t>
            </a:r>
          </a:p>
          <a:p>
            <a:r>
              <a:rPr lang="en-US" dirty="0"/>
              <a:t>Purchase: (</a:t>
            </a:r>
            <a:r>
              <a:rPr lang="en-US" b="1" dirty="0" err="1"/>
              <a:t>foo</a:t>
            </a:r>
            <a:r>
              <a:rPr lang="en-US" dirty="0"/>
              <a:t>, ‘Joe’, ‘Nine West’, ‘Shoe Model 12345’)</a:t>
            </a:r>
          </a:p>
          <a:p>
            <a:endParaRPr lang="en-US" dirty="0"/>
          </a:p>
          <a:p>
            <a:r>
              <a:rPr lang="en-US" dirty="0"/>
              <a:t>But it’s very hard to manage the </a:t>
            </a:r>
            <a:r>
              <a:rPr lang="en-US" dirty="0" err="1"/>
              <a:t>foo’s</a:t>
            </a:r>
            <a:r>
              <a:rPr lang="en-US" dirty="0"/>
              <a:t> later, so this update is not legal.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Reusing a Materialized View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696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</a:rPr>
              <a:t>Suppose I have </a:t>
            </a:r>
            <a:r>
              <a:rPr lang="en-US" sz="2800" b="1">
                <a:solidFill>
                  <a:srgbClr val="FF5050"/>
                </a:solidFill>
              </a:rPr>
              <a:t>only</a:t>
            </a:r>
            <a:r>
              <a:rPr lang="en-US" sz="2800">
                <a:solidFill>
                  <a:srgbClr val="008000"/>
                </a:solidFill>
              </a:rPr>
              <a:t> the result of SeattleView: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SELECT</a:t>
            </a:r>
            <a:r>
              <a:rPr lang="en-US" sz="2400"/>
              <a:t>  buyer, seller, product, store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</a:t>
            </a:r>
            <a:r>
              <a:rPr lang="en-US" sz="2400">
                <a:solidFill>
                  <a:schemeClr val="accent2"/>
                </a:solidFill>
              </a:rPr>
              <a:t>FROM</a:t>
            </a:r>
            <a:r>
              <a:rPr lang="en-US" sz="2400"/>
              <a:t>     Person, Purchase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</a:t>
            </a:r>
            <a:r>
              <a:rPr lang="en-US" sz="2400">
                <a:solidFill>
                  <a:schemeClr val="accent2"/>
                </a:solidFill>
              </a:rPr>
              <a:t>WHERE</a:t>
            </a:r>
            <a:r>
              <a:rPr lang="en-US" sz="2400"/>
              <a:t>   Person.city = ‘Seattle’   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                Person.per-name = Purchase.buyer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</a:rPr>
              <a:t>and I want to answer the query</a:t>
            </a:r>
            <a:r>
              <a:rPr lang="en-US" sz="28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SELECT</a:t>
            </a:r>
            <a:r>
              <a:rPr lang="en-US" sz="2400"/>
              <a:t>  buyer, seller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</a:t>
            </a:r>
            <a:r>
              <a:rPr lang="en-US" sz="2400">
                <a:solidFill>
                  <a:schemeClr val="accent2"/>
                </a:solidFill>
              </a:rPr>
              <a:t>FROM</a:t>
            </a:r>
            <a:r>
              <a:rPr lang="en-US" sz="2400"/>
              <a:t>     Person, Purchase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</a:t>
            </a:r>
            <a:r>
              <a:rPr lang="en-US" sz="2400">
                <a:solidFill>
                  <a:schemeClr val="accent2"/>
                </a:solidFill>
              </a:rPr>
              <a:t>WHERE</a:t>
            </a:r>
            <a:r>
              <a:rPr lang="en-US" sz="2400"/>
              <a:t>   Person.city = ‘Seattle’   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                Person.per-name = Purchase.buyer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                Purchase.product=‘gizmo’.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5050"/>
                </a:solidFill>
              </a:rPr>
              <a:t>Then, I can rewrite the query using the view.</a:t>
            </a:r>
            <a:r>
              <a:rPr lang="en-US" sz="2400"/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Query Rewriting Using Views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08000"/>
                </a:solidFill>
              </a:rPr>
              <a:t>Rewritten query:</a:t>
            </a:r>
            <a:endParaRPr lang="en-U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   SELECT</a:t>
            </a:r>
            <a:r>
              <a:rPr lang="en-US" sz="2400"/>
              <a:t>  buyer, seller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</a:t>
            </a:r>
            <a:r>
              <a:rPr lang="en-US" sz="2400">
                <a:solidFill>
                  <a:schemeClr val="accent2"/>
                </a:solidFill>
              </a:rPr>
              <a:t>FROM      </a:t>
            </a:r>
            <a:r>
              <a:rPr lang="en-US" sz="2400">
                <a:solidFill>
                  <a:srgbClr val="FF5050"/>
                </a:solidFill>
              </a:rPr>
              <a:t>SeattleView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</a:t>
            </a:r>
            <a:r>
              <a:rPr lang="en-US" sz="2400">
                <a:solidFill>
                  <a:schemeClr val="accent2"/>
                </a:solidFill>
              </a:rPr>
              <a:t>WHERE</a:t>
            </a:r>
            <a:r>
              <a:rPr lang="en-US" sz="2400"/>
              <a:t>   product= ‘gizmo’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08000"/>
                </a:solidFill>
              </a:rPr>
              <a:t>Original query: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SELECT</a:t>
            </a:r>
            <a:r>
              <a:rPr lang="en-US" sz="2400"/>
              <a:t>  buyer, seller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</a:t>
            </a:r>
            <a:r>
              <a:rPr lang="en-US" sz="2400">
                <a:solidFill>
                  <a:schemeClr val="accent2"/>
                </a:solidFill>
              </a:rPr>
              <a:t>FROM</a:t>
            </a:r>
            <a:r>
              <a:rPr lang="en-US" sz="2400"/>
              <a:t>     Person, Purchase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</a:t>
            </a:r>
            <a:r>
              <a:rPr lang="en-US" sz="2400">
                <a:solidFill>
                  <a:schemeClr val="accent2"/>
                </a:solidFill>
              </a:rPr>
              <a:t>WHERE</a:t>
            </a:r>
            <a:r>
              <a:rPr lang="en-US" sz="2400"/>
              <a:t>   Person.city = ‘Seattle’   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                Person.per-name = Purchase.buyer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                   Purchase.product=‘gizmo’.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/>
              <a:t>Querying the WWW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8581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Assume a virtual schema of the WWW, e.g.,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Course(number, university, title, </a:t>
            </a:r>
            <a:r>
              <a:rPr lang="en-US" dirty="0" err="1">
                <a:solidFill>
                  <a:schemeClr val="accent2"/>
                </a:solidFill>
              </a:rPr>
              <a:t>prof</a:t>
            </a:r>
            <a:r>
              <a:rPr lang="en-US" dirty="0">
                <a:solidFill>
                  <a:schemeClr val="accent2"/>
                </a:solidFill>
              </a:rPr>
              <a:t>, quarter)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Every data source on the web contains the answer to a view over the virtual schema: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8000"/>
                </a:solidFill>
              </a:rPr>
              <a:t>UW database:</a:t>
            </a:r>
            <a:r>
              <a:rPr lang="en-US" sz="2400" dirty="0">
                <a:solidFill>
                  <a:schemeClr val="accent2"/>
                </a:solidFill>
              </a:rPr>
              <a:t> SELECT</a:t>
            </a:r>
            <a:r>
              <a:rPr lang="en-US" sz="2400" dirty="0"/>
              <a:t>  number, title, </a:t>
            </a:r>
            <a:r>
              <a:rPr lang="en-US" sz="2400" dirty="0" err="1"/>
              <a:t>prof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  </a:t>
            </a:r>
            <a:r>
              <a:rPr lang="en-US" sz="2400" dirty="0">
                <a:solidFill>
                  <a:schemeClr val="accent2"/>
                </a:solidFill>
              </a:rPr>
              <a:t>FROM</a:t>
            </a:r>
            <a:r>
              <a:rPr lang="en-US" sz="2400" dirty="0"/>
              <a:t>     Course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  </a:t>
            </a:r>
            <a:r>
              <a:rPr lang="en-US" sz="2400" dirty="0">
                <a:solidFill>
                  <a:schemeClr val="accent2"/>
                </a:solidFill>
              </a:rPr>
              <a:t>WHERE</a:t>
            </a:r>
            <a:r>
              <a:rPr lang="en-US" sz="2400" dirty="0"/>
              <a:t>   </a:t>
            </a:r>
            <a:r>
              <a:rPr lang="en-US" sz="2400" dirty="0" err="1"/>
              <a:t>univ</a:t>
            </a:r>
            <a:r>
              <a:rPr lang="en-US" sz="2400" dirty="0"/>
              <a:t>=‘UW’ AND quarter=‘4/99’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8000"/>
                </a:solidFill>
              </a:rPr>
              <a:t>Stanford database:</a:t>
            </a:r>
            <a:r>
              <a:rPr lang="en-US" sz="2400" dirty="0">
                <a:solidFill>
                  <a:schemeClr val="accent2"/>
                </a:solidFill>
              </a:rPr>
              <a:t> SELECT</a:t>
            </a:r>
            <a:r>
              <a:rPr lang="en-US" sz="2400" dirty="0"/>
              <a:t>  number, title, </a:t>
            </a:r>
            <a:r>
              <a:rPr lang="en-US" sz="2400" dirty="0" err="1"/>
              <a:t>prof</a:t>
            </a:r>
            <a:r>
              <a:rPr lang="en-US" sz="2400" dirty="0"/>
              <a:t>, quarter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         </a:t>
            </a:r>
            <a:r>
              <a:rPr lang="en-US" sz="2400" dirty="0">
                <a:solidFill>
                  <a:schemeClr val="accent2"/>
                </a:solidFill>
              </a:rPr>
              <a:t>FROM</a:t>
            </a:r>
            <a:r>
              <a:rPr lang="en-US" sz="2400" dirty="0"/>
              <a:t>     Course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                      </a:t>
            </a:r>
            <a:r>
              <a:rPr lang="en-US" sz="2400" dirty="0">
                <a:solidFill>
                  <a:schemeClr val="accent2"/>
                </a:solidFill>
              </a:rPr>
              <a:t>WHERE</a:t>
            </a:r>
            <a:r>
              <a:rPr lang="en-US" sz="2400" dirty="0"/>
              <a:t>   </a:t>
            </a:r>
            <a:r>
              <a:rPr lang="en-US" sz="2400" dirty="0" err="1"/>
              <a:t>univ</a:t>
            </a:r>
            <a:r>
              <a:rPr lang="en-US" sz="2400" dirty="0"/>
              <a:t>=‘Stanford’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User query: find all professors who teach “database systems”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Triggers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42249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Enable </a:t>
            </a:r>
            <a:r>
              <a:rPr lang="en-US" dirty="0"/>
              <a:t>the database programmer to specify:</a:t>
            </a:r>
          </a:p>
          <a:p>
            <a:pPr>
              <a:buFontTx/>
              <a:buChar char="•"/>
            </a:pPr>
            <a:r>
              <a:rPr lang="en-US" dirty="0"/>
              <a:t>   when to check a constraint,</a:t>
            </a:r>
          </a:p>
          <a:p>
            <a:pPr>
              <a:buFontTx/>
              <a:buChar char="•"/>
            </a:pPr>
            <a:r>
              <a:rPr lang="en-US" dirty="0"/>
              <a:t>   what exactly to do.</a:t>
            </a:r>
          </a:p>
          <a:p>
            <a:pPr>
              <a:buFontTx/>
              <a:buChar char="•"/>
            </a:pPr>
            <a:endParaRPr lang="en-US" dirty="0"/>
          </a:p>
          <a:p>
            <a:r>
              <a:rPr lang="en-US" dirty="0"/>
              <a:t>A trigger has 3 parts</a:t>
            </a:r>
            <a:r>
              <a:rPr lang="en-US" dirty="0" smtClean="0"/>
              <a:t>: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 An </a:t>
            </a:r>
            <a:r>
              <a:rPr lang="en-US" dirty="0">
                <a:solidFill>
                  <a:schemeClr val="accent2"/>
                </a:solidFill>
              </a:rPr>
              <a:t>event</a:t>
            </a:r>
            <a:r>
              <a:rPr lang="en-US" dirty="0"/>
              <a:t> (e.g., update to an attribute)</a:t>
            </a:r>
          </a:p>
          <a:p>
            <a:pPr>
              <a:buFontTx/>
              <a:buChar char="•"/>
            </a:pPr>
            <a:r>
              <a:rPr lang="en-US" dirty="0"/>
              <a:t> A </a:t>
            </a:r>
            <a:r>
              <a:rPr lang="en-US" dirty="0">
                <a:solidFill>
                  <a:schemeClr val="accent2"/>
                </a:solidFill>
              </a:rPr>
              <a:t>condition</a:t>
            </a:r>
            <a:r>
              <a:rPr lang="en-US" dirty="0"/>
              <a:t> (e.g., a query to check)</a:t>
            </a:r>
          </a:p>
          <a:p>
            <a:pPr>
              <a:buFontTx/>
              <a:buChar char="•"/>
            </a:pPr>
            <a:r>
              <a:rPr lang="en-US" dirty="0"/>
              <a:t> An </a:t>
            </a:r>
            <a:r>
              <a:rPr lang="en-US" dirty="0">
                <a:solidFill>
                  <a:schemeClr val="accent2"/>
                </a:solidFill>
              </a:rPr>
              <a:t>action</a:t>
            </a:r>
            <a:r>
              <a:rPr lang="en-US" dirty="0"/>
              <a:t>  (deletion, update, insertion)</a:t>
            </a:r>
          </a:p>
          <a:p>
            <a:pPr>
              <a:buFontTx/>
              <a:buChar char="•"/>
            </a:pPr>
            <a:endParaRPr lang="en-US" dirty="0"/>
          </a:p>
          <a:p>
            <a:r>
              <a:rPr lang="en-US" dirty="0"/>
              <a:t>When the </a:t>
            </a:r>
            <a:r>
              <a:rPr lang="en-US" dirty="0">
                <a:solidFill>
                  <a:schemeClr val="accent2"/>
                </a:solidFill>
              </a:rPr>
              <a:t>event</a:t>
            </a:r>
            <a:r>
              <a:rPr lang="en-US" dirty="0"/>
              <a:t> happens, the system will check the </a:t>
            </a:r>
            <a:r>
              <a:rPr lang="en-US" dirty="0">
                <a:solidFill>
                  <a:schemeClr val="accent2"/>
                </a:solidFill>
              </a:rPr>
              <a:t>constraint</a:t>
            </a:r>
            <a:r>
              <a:rPr lang="en-US" dirty="0"/>
              <a:t>, and </a:t>
            </a:r>
          </a:p>
          <a:p>
            <a:r>
              <a:rPr lang="en-US" dirty="0"/>
              <a:t>if satisfied, will perform the </a:t>
            </a:r>
            <a:r>
              <a:rPr lang="en-US" dirty="0">
                <a:solidFill>
                  <a:schemeClr val="accent2"/>
                </a:solidFill>
              </a:rPr>
              <a:t>action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/>
              <a:t>NOTE: triggers may cause cascading effects. </a:t>
            </a:r>
          </a:p>
          <a:p>
            <a:r>
              <a:rPr lang="en-US" dirty="0"/>
              <a:t>Database vendors did not wait for standards with triggers!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Triggers (in SQL3)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288925" y="1793875"/>
            <a:ext cx="87852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Timing of action execution: before, after or instead of triggering</a:t>
            </a:r>
          </a:p>
          <a:p>
            <a:r>
              <a:rPr lang="en-US"/>
              <a:t>   event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The action can refer to both the old and new state of the database.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Update events may specify a particular column or set of columns.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A condition is specified with a WHEN clause.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The action can be performed either for</a:t>
            </a:r>
          </a:p>
          <a:p>
            <a:pPr lvl="1">
              <a:buFontTx/>
              <a:buChar char="•"/>
            </a:pPr>
            <a:r>
              <a:rPr lang="en-US"/>
              <a:t> once for every tuple, or</a:t>
            </a:r>
          </a:p>
          <a:p>
            <a:pPr lvl="1">
              <a:buFontTx/>
              <a:buChar char="•"/>
            </a:pPr>
            <a:r>
              <a:rPr lang="en-US"/>
              <a:t> once for all the tuples that are changed by the database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in SQL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CREATE </a:t>
            </a:r>
            <a:r>
              <a:rPr lang="en-US" sz="2400" dirty="0">
                <a:solidFill>
                  <a:srgbClr val="000000"/>
                </a:solidFill>
              </a:rPr>
              <a:t>TABLE command </a:t>
            </a:r>
            <a:r>
              <a:rPr lang="en-US" sz="2400" dirty="0" smtClean="0">
                <a:solidFill>
                  <a:srgbClr val="000000"/>
                </a:solidFill>
              </a:rPr>
              <a:t>allows us to specify </a:t>
            </a:r>
            <a:r>
              <a:rPr lang="en-US" sz="2400" dirty="0">
                <a:solidFill>
                  <a:srgbClr val="000000"/>
                </a:solidFill>
              </a:rPr>
              <a:t>the primary </a:t>
            </a:r>
            <a:r>
              <a:rPr lang="en-US" sz="2400" dirty="0" smtClean="0">
                <a:solidFill>
                  <a:srgbClr val="000000"/>
                </a:solidFill>
              </a:rPr>
              <a:t>key, </a:t>
            </a:r>
            <a:r>
              <a:rPr lang="en-US" sz="2400" dirty="0">
                <a:solidFill>
                  <a:srgbClr val="000000"/>
                </a:solidFill>
              </a:rPr>
              <a:t>secondary keys, and </a:t>
            </a:r>
            <a:r>
              <a:rPr lang="en-US" sz="2400" dirty="0" smtClean="0">
                <a:solidFill>
                  <a:srgbClr val="000000"/>
                </a:solidFill>
              </a:rPr>
              <a:t>foreign keys.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Key attributes can be specified via the PRIMARY KEY and UNIQUE phrases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CREATE TABLE   </a:t>
            </a:r>
            <a:r>
              <a:rPr lang="en-US" sz="2000" dirty="0" smtClean="0">
                <a:solidFill>
                  <a:srgbClr val="000000"/>
                </a:solidFill>
              </a:rPr>
              <a:t>DEPARTMENT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(	  </a:t>
            </a:r>
            <a:r>
              <a:rPr lang="en-US" sz="2000" dirty="0" smtClean="0">
                <a:solidFill>
                  <a:srgbClr val="000000"/>
                </a:solidFill>
              </a:rPr>
              <a:t>   DNAME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	VARCHAR(10</a:t>
            </a:r>
            <a:r>
              <a:rPr lang="en-US" sz="2000" dirty="0">
                <a:solidFill>
                  <a:srgbClr val="000000"/>
                </a:solidFill>
              </a:rPr>
              <a:t>)	NOT NULL,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DNUMBER	INTEGER	</a:t>
            </a:r>
            <a:r>
              <a:rPr lang="en-US" sz="2000" dirty="0" smtClean="0">
                <a:solidFill>
                  <a:srgbClr val="000000"/>
                </a:solidFill>
              </a:rPr>
              <a:t>	NOT </a:t>
            </a:r>
            <a:r>
              <a:rPr lang="en-US" sz="2000" dirty="0">
                <a:solidFill>
                  <a:srgbClr val="000000"/>
                </a:solidFill>
              </a:rPr>
              <a:t>NULL,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MGRSSN	</a:t>
            </a:r>
            <a:r>
              <a:rPr lang="en-US" sz="2000" dirty="0" smtClean="0">
                <a:solidFill>
                  <a:srgbClr val="000000"/>
                </a:solidFill>
              </a:rPr>
              <a:t>	CHAR(9)		NULL,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MGRSTARTDATE	CHAR(9),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PRIMARY KEY</a:t>
            </a:r>
            <a:r>
              <a:rPr lang="en-US" sz="2000" dirty="0">
                <a:solidFill>
                  <a:srgbClr val="000000"/>
                </a:solidFill>
              </a:rPr>
              <a:t> (DNUMBER)</a:t>
            </a:r>
            <a:r>
              <a:rPr lang="en-US" sz="2000" b="1" dirty="0">
                <a:solidFill>
                  <a:srgbClr val="000000"/>
                </a:solidFill>
              </a:rPr>
              <a:t>,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	UNIQUE </a:t>
            </a:r>
            <a:r>
              <a:rPr lang="en-US" sz="2000" dirty="0">
                <a:solidFill>
                  <a:srgbClr val="000000"/>
                </a:solidFill>
              </a:rPr>
              <a:t>(DNAME</a:t>
            </a:r>
            <a:r>
              <a:rPr lang="en-US" sz="2000" dirty="0" smtClean="0">
                <a:solidFill>
                  <a:srgbClr val="000000"/>
                </a:solidFill>
              </a:rPr>
              <a:t>),</a:t>
            </a:r>
            <a:r>
              <a:rPr lang="en-US" sz="2000" b="1" dirty="0" smtClean="0">
                <a:solidFill>
                  <a:srgbClr val="000000"/>
                </a:solidFill>
              </a:rPr>
              <a:t/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FOREIGN KEY </a:t>
            </a:r>
            <a:r>
              <a:rPr lang="en-US" sz="2000" dirty="0" smtClean="0">
                <a:solidFill>
                  <a:srgbClr val="000000"/>
                </a:solidFill>
              </a:rPr>
              <a:t>(MGRSSN) </a:t>
            </a:r>
            <a:r>
              <a:rPr lang="en-US" sz="2000" b="1" dirty="0" smtClean="0">
                <a:solidFill>
                  <a:srgbClr val="000000"/>
                </a:solidFill>
              </a:rPr>
              <a:t>REFERENCES</a:t>
            </a:r>
            <a:r>
              <a:rPr lang="en-US" sz="2000" dirty="0" smtClean="0">
                <a:solidFill>
                  <a:srgbClr val="000000"/>
                </a:solidFill>
              </a:rPr>
              <a:t> EMPLOYEE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 );</a:t>
            </a:r>
            <a:r>
              <a:rPr lang="en-US" sz="2000" b="1" dirty="0" smtClean="0">
                <a:solidFill>
                  <a:srgbClr val="000000"/>
                </a:solidFill>
              </a:rPr>
              <a:t/>
            </a:r>
            <a:br>
              <a:rPr lang="en-US" sz="2000" b="1" dirty="0" smtClean="0">
                <a:solidFill>
                  <a:srgbClr val="000000"/>
                </a:solidFill>
              </a:rPr>
            </a:b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A06D670B-D4AA-4E40-858D-4B194E02F7B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REFERENTIAL INTEGRITY OPTIONS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526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We can specify RESTRICT, CASCADE, SET NULL or SET DEFAULT on </a:t>
            </a:r>
            <a:r>
              <a:rPr lang="en-US" sz="2400" dirty="0" smtClean="0">
                <a:solidFill>
                  <a:srgbClr val="000000"/>
                </a:solidFill>
              </a:rPr>
              <a:t>foreign keys.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CREATE TABLE   </a:t>
            </a:r>
            <a:r>
              <a:rPr lang="en-US" sz="2000" dirty="0" smtClean="0">
                <a:solidFill>
                  <a:srgbClr val="000000"/>
                </a:solidFill>
              </a:rPr>
              <a:t>DEPARTMENT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 (	DNAME	</a:t>
            </a:r>
            <a:r>
              <a:rPr lang="en-US" sz="2000" dirty="0" smtClean="0">
                <a:solidFill>
                  <a:srgbClr val="000000"/>
                </a:solidFill>
              </a:rPr>
              <a:t>	VARCHAR(10</a:t>
            </a:r>
            <a:r>
              <a:rPr lang="en-US" sz="2000" dirty="0">
                <a:solidFill>
                  <a:srgbClr val="000000"/>
                </a:solidFill>
              </a:rPr>
              <a:t>)	NOT NULL,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DNUMBER	</a:t>
            </a:r>
            <a:r>
              <a:rPr lang="en-US" sz="2000" dirty="0" smtClean="0">
                <a:solidFill>
                  <a:srgbClr val="000000"/>
                </a:solidFill>
              </a:rPr>
              <a:t>INTEGER	</a:t>
            </a:r>
            <a:r>
              <a:rPr lang="en-US" sz="2000" dirty="0">
                <a:solidFill>
                  <a:srgbClr val="000000"/>
                </a:solidFill>
              </a:rPr>
              <a:t>	NOT NULL,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MGRSSN	</a:t>
            </a:r>
            <a:r>
              <a:rPr lang="en-US" sz="2000" dirty="0" smtClean="0">
                <a:solidFill>
                  <a:srgbClr val="000000"/>
                </a:solidFill>
              </a:rPr>
              <a:t>	CHAR(9</a:t>
            </a:r>
            <a:r>
              <a:rPr lang="en-US" sz="2000" dirty="0">
                <a:solidFill>
                  <a:srgbClr val="000000"/>
                </a:solidFill>
              </a:rPr>
              <a:t>),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MGRSTARTDATE	CHAR(9),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PRIMARY KEY (DNUMBER),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UNIQUE (DNAME),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FOREIGN KEY </a:t>
            </a:r>
            <a:r>
              <a:rPr lang="en-US" sz="2000" dirty="0">
                <a:solidFill>
                  <a:srgbClr val="000000"/>
                </a:solidFill>
              </a:rPr>
              <a:t>(MGRSSN) </a:t>
            </a:r>
            <a:r>
              <a:rPr lang="en-US" sz="2000" b="1" dirty="0">
                <a:solidFill>
                  <a:srgbClr val="000000"/>
                </a:solidFill>
              </a:rPr>
              <a:t>REFERENCES </a:t>
            </a:r>
            <a:r>
              <a:rPr lang="en-US" sz="2000" dirty="0" smtClean="0">
                <a:solidFill>
                  <a:srgbClr val="000000"/>
                </a:solidFill>
              </a:rPr>
              <a:t>EMPLOYEE</a:t>
            </a: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           ON </a:t>
            </a:r>
            <a:r>
              <a:rPr lang="en-US" sz="2000" b="1" dirty="0">
                <a:solidFill>
                  <a:srgbClr val="000000"/>
                </a:solidFill>
              </a:rPr>
              <a:t>DELETE SET DEFAULT ON UPDATE </a:t>
            </a:r>
            <a:r>
              <a:rPr lang="en-US" sz="2000" b="1" dirty="0" smtClean="0">
                <a:solidFill>
                  <a:srgbClr val="000000"/>
                </a:solidFill>
              </a:rPr>
              <a:t>CASCADE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Slide 8-</a:t>
            </a:r>
            <a:fld id="{A4DFC103-77CD-4288-93B7-916F3FBCDD7D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024" y="5816787"/>
            <a:ext cx="7768199" cy="584775"/>
          </a:xfrm>
          <a:prstGeom prst="rect">
            <a:avLst/>
          </a:prstGeom>
          <a:gradFill>
            <a:gsLst>
              <a:gs pos="0">
                <a:srgbClr val="5E9EFF">
                  <a:alpha val="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CASCADE : </a:t>
            </a:r>
            <a:r>
              <a:rPr lang="en-US" sz="1600" dirty="0" smtClean="0"/>
              <a:t> to delete a row with a key referenced by foreign keys  in existing rows in other tables, all rows that contain those foreign keys are also deleted.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4043</TotalTime>
  <Words>3831</Words>
  <Application>Microsoft Office PowerPoint</Application>
  <PresentationFormat>On-screen Show (4:3)</PresentationFormat>
  <Paragraphs>689</Paragraphs>
  <Slides>76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Oriel</vt:lpstr>
      <vt:lpstr>SQL: Schema Definition, Basic Constraints, and Queries </vt:lpstr>
      <vt:lpstr>SQL Introduction</vt:lpstr>
      <vt:lpstr>Tables in SQL</vt:lpstr>
      <vt:lpstr>CREATE TABLE</vt:lpstr>
      <vt:lpstr>CREATE SCHEMA</vt:lpstr>
      <vt:lpstr>Additional Data Types</vt:lpstr>
      <vt:lpstr>CREATE DOMAIN</vt:lpstr>
      <vt:lpstr>Constraints in SQL</vt:lpstr>
      <vt:lpstr>REFERENTIAL INTEGRITY OPTIONS</vt:lpstr>
      <vt:lpstr>REFERENTIAL INTEGRITY OPTIONS</vt:lpstr>
      <vt:lpstr>REFERENTIAL INTEGRITY OPTIONS</vt:lpstr>
      <vt:lpstr>REFERENTIAL INTEGRITY OPTIONS</vt:lpstr>
      <vt:lpstr>SQL CONSTRAINTS</vt:lpstr>
      <vt:lpstr>DROP COMMAND</vt:lpstr>
      <vt:lpstr>ALTER COMMAND</vt:lpstr>
      <vt:lpstr>ALTER TABLE</vt:lpstr>
      <vt:lpstr>SQL Queries</vt:lpstr>
      <vt:lpstr>Simple SQL Query</vt:lpstr>
      <vt:lpstr>Simple SQL Query</vt:lpstr>
      <vt:lpstr>Notation</vt:lpstr>
      <vt:lpstr>Eliminating Duplicates</vt:lpstr>
      <vt:lpstr>Relational Database Schema  </vt:lpstr>
      <vt:lpstr>Simple SQL Queries</vt:lpstr>
      <vt:lpstr>Join Operation </vt:lpstr>
      <vt:lpstr>JOIN(cont.)</vt:lpstr>
      <vt:lpstr>UNSPECIFIED WHERE-clause</vt:lpstr>
      <vt:lpstr>USE OF *</vt:lpstr>
      <vt:lpstr>Aliases</vt:lpstr>
      <vt:lpstr>ALIASES</vt:lpstr>
      <vt:lpstr>ARITHMETIC OPERATIONS</vt:lpstr>
      <vt:lpstr>ORDER BY</vt:lpstr>
      <vt:lpstr>SET OPERATIONS</vt:lpstr>
      <vt:lpstr>SET OPERATIONS (cont.) </vt:lpstr>
      <vt:lpstr>NESTING OF QUERIES</vt:lpstr>
      <vt:lpstr>CORRELATED NESTED QUERIES</vt:lpstr>
      <vt:lpstr>CORRELATED NESTED QUERIES (cont.)</vt:lpstr>
      <vt:lpstr>NESTED QUERIES</vt:lpstr>
      <vt:lpstr>THE EXISTS FUNCTION</vt:lpstr>
      <vt:lpstr>EXISTS FUNCTION (cont.)</vt:lpstr>
      <vt:lpstr>EXISTS FUNCTION (cont.)</vt:lpstr>
      <vt:lpstr>NESTED CORRELATED QUERIES (contd)</vt:lpstr>
      <vt:lpstr>Complex Correlated Query</vt:lpstr>
      <vt:lpstr>EXPLICIT SETS</vt:lpstr>
      <vt:lpstr>NULLS IN SQL QUERIES</vt:lpstr>
      <vt:lpstr>Joined Relations in SQL</vt:lpstr>
      <vt:lpstr>Joined Relations Feature in SQL</vt:lpstr>
      <vt:lpstr>Joined Relations Feature in SQL</vt:lpstr>
      <vt:lpstr>AGGREGATE FUNCTIONS</vt:lpstr>
      <vt:lpstr>AGGREGATE FUNCTIONS (cont.)</vt:lpstr>
      <vt:lpstr>GROUPING</vt:lpstr>
      <vt:lpstr>GROUPING (cont.)</vt:lpstr>
      <vt:lpstr>THE HAVING-CLAUSE</vt:lpstr>
      <vt:lpstr>THE HAVING-CLAUSE (cont.)</vt:lpstr>
      <vt:lpstr>General form of Grouping and Aggregation</vt:lpstr>
      <vt:lpstr>Two Examples</vt:lpstr>
      <vt:lpstr>Slide 56</vt:lpstr>
      <vt:lpstr>SUBSTRING COMPARISON</vt:lpstr>
      <vt:lpstr>SUBSTRING COMPARISON (cont.)</vt:lpstr>
      <vt:lpstr>Summary of SQL Queries</vt:lpstr>
      <vt:lpstr>Summary of SQL Queries (cont.)</vt:lpstr>
      <vt:lpstr>Specifying Updates in SQL</vt:lpstr>
      <vt:lpstr>INSERT</vt:lpstr>
      <vt:lpstr>INSERT (cont.)</vt:lpstr>
      <vt:lpstr>INSERT (cont.)</vt:lpstr>
      <vt:lpstr>DELETE</vt:lpstr>
      <vt:lpstr>UPDATE</vt:lpstr>
      <vt:lpstr>UPDATE (cont.)</vt:lpstr>
      <vt:lpstr>Defining Views </vt:lpstr>
      <vt:lpstr>A Different View</vt:lpstr>
      <vt:lpstr>Updating Views</vt:lpstr>
      <vt:lpstr>Non-Updatable Views</vt:lpstr>
      <vt:lpstr>Reusing a Materialized View</vt:lpstr>
      <vt:lpstr>Query Rewriting Using Views</vt:lpstr>
      <vt:lpstr>Querying the WWW</vt:lpstr>
      <vt:lpstr>Triggers</vt:lpstr>
      <vt:lpstr>Elements of Triggers (in SQL3)</vt:lpstr>
    </vt:vector>
  </TitlesOfParts>
  <Company>ओ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Gillian Hall</dc:creator>
  <cp:lastModifiedBy>Zareen Alamgir</cp:lastModifiedBy>
  <cp:revision>229</cp:revision>
  <cp:lastPrinted>2001-05-28T10:10:18Z</cp:lastPrinted>
  <dcterms:created xsi:type="dcterms:W3CDTF">2003-08-26T05:13:59Z</dcterms:created>
  <dcterms:modified xsi:type="dcterms:W3CDTF">2011-02-25T04:34:46Z</dcterms:modified>
</cp:coreProperties>
</file>