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2" id="{6DAB0D48-C85B-462A-BBC2-CD003682A326}">
          <p14:sldIdLst>
            <p14:sldId id="256"/>
          </p14:sldIdLst>
        </p14:section>
        <p14:section name="Chap3+4" id="{E20751E9-B000-49E7-AF24-7EA07531F0A8}">
          <p14:sldIdLst>
            <p14:sldId id="257"/>
          </p14:sldIdLst>
        </p14:section>
        <p14:section name="Looping and Conditions" id="{FC789A34-46B7-4047-9164-966553DE1A16}">
          <p14:sldIdLst>
            <p14:sldId id="259"/>
            <p14:sldId id="267"/>
          </p14:sldIdLst>
        </p14:section>
        <p14:section name="Filters" id="{3A39553A-637E-4412-8286-ED2FC386BC9A}">
          <p14:sldIdLst>
            <p14:sldId id="260"/>
          </p14:sldIdLst>
        </p14:section>
        <p14:section name="Dynamic URLS" id="{D623982D-D006-4951-9224-7053DE976053}">
          <p14:sldIdLst>
            <p14:sldId id="261"/>
          </p14:sldIdLst>
        </p14:section>
        <p14:section name="Extending Templates" id="{C9006557-5150-45C1-8758-047A763C7448}">
          <p14:sldIdLst>
            <p14:sldId id="262"/>
          </p14:sldIdLst>
        </p14:section>
        <p14:section name="Static Files" id="{5CBDE9D8-16B1-4C4D-8C55-E2AEB1AD8BD2}">
          <p14:sldIdLst>
            <p14:sldId id="263"/>
          </p14:sldIdLst>
        </p14:section>
        <p14:section name="Models" id="{803F9CDC-448D-4936-B056-1E679B054304}">
          <p14:sldIdLst>
            <p14:sldId id="264"/>
            <p14:sldId id="265"/>
          </p14:sldIdLst>
        </p14:section>
        <p14:section name="Register our Models" id="{9D1EF46D-769A-4B79-9394-6FA8203C5F5E}">
          <p14:sldIdLst>
            <p14:sldId id="266"/>
            <p14:sldId id="268"/>
          </p14:sldIdLst>
        </p14:section>
        <p14:section name="Queries" id="{8E7DE234-999B-479F-A069-CD8723F6B005}">
          <p14:sldIdLst>
            <p14:sldId id="269"/>
          </p14:sldIdLst>
        </p14:section>
        <p14:section name="Query Parameters" id="{AD59A695-C092-4E66-B82B-32C549A003B5}">
          <p14:sldIdLst>
            <p14:sldId id="270"/>
          </p14:sldIdLst>
        </p14:section>
        <p14:section name="Crud" id="{1D918E8A-0BC3-44EA-9F28-70943DF06B42}">
          <p14:sldIdLst>
            <p14:sldId id="271"/>
            <p14:sldId id="272"/>
            <p14:sldId id="273"/>
            <p14:sldId id="274"/>
          </p14:sldIdLst>
        </p14:section>
        <p14:section name="Chap7(DjangoForms)" id="{15050545-B105-402D-9598-86BCDE1B420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005" y="380246"/>
            <a:ext cx="8915399" cy="8238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22" y="2242412"/>
            <a:ext cx="8915399" cy="352464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Middleware are classes and methods, including the methods that are performed during the request process. To simplify the beginning of the development, we will remove a middleware from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25153" y="1204112"/>
            <a:ext cx="8915399" cy="920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MIDDLEWARE_CLASSES: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9" y="860078"/>
            <a:ext cx="9802561" cy="3159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/>
              <a:t>name = models.</a:t>
            </a:r>
            <a:r>
              <a:rPr lang="en-US" b="1" dirty="0">
                <a:solidFill>
                  <a:srgbClr val="FF0000"/>
                </a:solidFill>
              </a:rPr>
              <a:t>CharField</a:t>
            </a:r>
            <a:r>
              <a:rPr lang="en-US" b="1" dirty="0"/>
              <a:t>(max_length=50, verbose_name="Name</a:t>
            </a:r>
            <a:r>
              <a:rPr lang="en-US" b="1" dirty="0" smtClean="0"/>
              <a:t>")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phone = models.</a:t>
            </a:r>
            <a:r>
              <a:rPr lang="en-US" b="1" dirty="0">
                <a:solidFill>
                  <a:srgbClr val="FF0000"/>
                </a:solidFill>
              </a:rPr>
              <a:t>CharField</a:t>
            </a:r>
            <a:r>
              <a:rPr lang="en-US" b="1" dirty="0"/>
              <a:t>(max_length=20, verbose_name="Phone number" , null=True, default=None, blank=True</a:t>
            </a:r>
            <a:r>
              <a:rPr lang="en-US" b="1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born_date = models.</a:t>
            </a:r>
            <a:r>
              <a:rPr lang="en-US" b="1" dirty="0">
                <a:solidFill>
                  <a:srgbClr val="FF0000"/>
                </a:solidFill>
              </a:rPr>
              <a:t>DateField</a:t>
            </a:r>
            <a:r>
              <a:rPr lang="en-US" b="1" dirty="0"/>
              <a:t>(verbose_name="Born date" , null=True, default=None, blank=True</a:t>
            </a:r>
            <a:r>
              <a:rPr lang="en-US" b="1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last_connection = models.</a:t>
            </a:r>
            <a:r>
              <a:rPr lang="en-US" b="1" dirty="0">
                <a:solidFill>
                  <a:srgbClr val="FF0000"/>
                </a:solidFill>
              </a:rPr>
              <a:t>DateTimeField</a:t>
            </a:r>
            <a:r>
              <a:rPr lang="en-US" b="1" dirty="0"/>
              <a:t>(verbose_name="Date of last connection" , null=True, default=None, blank=True</a:t>
            </a:r>
            <a:r>
              <a:rPr lang="en-US" b="1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email = models.</a:t>
            </a:r>
            <a:r>
              <a:rPr lang="en-US" b="1" dirty="0">
                <a:solidFill>
                  <a:srgbClr val="FF0000"/>
                </a:solidFill>
              </a:rPr>
              <a:t>EmailField</a:t>
            </a:r>
            <a:r>
              <a:rPr lang="en-US" b="1" dirty="0"/>
              <a:t>(verbose_name="Email") years_seniority = models.IntegerField(verbose_name="Seniority", default=0, auto_now_add=True))</a:t>
            </a: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2049" y="4092166"/>
            <a:ext cx="9632890" cy="1240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 smtClean="0"/>
              <a:t>Note :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Verbose name is used by django admin to display them while inserting data in tables</a:t>
            </a:r>
          </a:p>
        </p:txBody>
      </p:sp>
    </p:spTree>
    <p:extLst>
      <p:ext uri="{BB962C8B-B14F-4D97-AF65-F5344CB8AC3E}">
        <p14:creationId xmlns:p14="http://schemas.microsoft.com/office/powerpoint/2010/main" val="42809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Registering the Models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9" y="878185"/>
            <a:ext cx="9802561" cy="14213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 smtClean="0"/>
              <a:t>In admin.py file  write following </a:t>
            </a:r>
          </a:p>
          <a:p>
            <a:pPr>
              <a:buFont typeface="+mj-lt"/>
              <a:buAutoNum type="arabicPeriod"/>
            </a:pPr>
            <a:r>
              <a:rPr lang="en-US" dirty="0"/>
              <a:t>from django.contrib import </a:t>
            </a:r>
            <a:r>
              <a:rPr lang="en-US" dirty="0" smtClean="0"/>
              <a:t>admin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admin.site.register(model_name)</a:t>
            </a:r>
            <a:endParaRPr lang="en-US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49" y="2381060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9" y="3087808"/>
            <a:ext cx="9802561" cy="2652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class</a:t>
            </a:r>
            <a:r>
              <a:rPr lang="en-US" b="1" dirty="0"/>
              <a:t> </a:t>
            </a:r>
            <a:r>
              <a:rPr lang="en-US" b="1" u="sng" dirty="0">
                <a:solidFill>
                  <a:srgbClr val="FF0000"/>
                </a:solidFill>
              </a:rPr>
              <a:t>Manufacturer</a:t>
            </a:r>
            <a:r>
              <a:rPr lang="en-US" b="1" dirty="0"/>
              <a:t>(</a:t>
            </a:r>
            <a:r>
              <a:rPr lang="en-US" b="1" i="1" u="sng" dirty="0"/>
              <a:t>models</a:t>
            </a:r>
            <a:r>
              <a:rPr lang="en-US" b="1" dirty="0"/>
              <a:t>.</a:t>
            </a:r>
            <a:r>
              <a:rPr lang="en-US" b="1" i="1" u="sng" dirty="0"/>
              <a:t>Model</a:t>
            </a:r>
            <a:r>
              <a:rPr lang="en-US" b="1" dirty="0"/>
              <a:t>):</a:t>
            </a:r>
          </a:p>
          <a:p>
            <a:r>
              <a:rPr lang="en-US" b="1" dirty="0"/>
              <a:t>    name=models.CharField(</a:t>
            </a:r>
            <a:r>
              <a:rPr lang="en-US" b="1" i="1" dirty="0"/>
              <a:t>max_length</a:t>
            </a:r>
            <a:r>
              <a:rPr lang="en-US" b="1" dirty="0"/>
              <a:t>=20)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i="1" dirty="0"/>
              <a:t>class</a:t>
            </a:r>
            <a:r>
              <a:rPr lang="en-US" b="1" dirty="0"/>
              <a:t> </a:t>
            </a:r>
            <a:r>
              <a:rPr lang="en-US" b="1" u="sng" dirty="0">
                <a:solidFill>
                  <a:srgbClr val="FF0000"/>
                </a:solidFill>
              </a:rPr>
              <a:t>Car</a:t>
            </a:r>
            <a:r>
              <a:rPr lang="en-US" b="1" dirty="0"/>
              <a:t>(</a:t>
            </a:r>
            <a:r>
              <a:rPr lang="en-US" b="1" i="1" u="sng" dirty="0"/>
              <a:t>models</a:t>
            </a:r>
            <a:r>
              <a:rPr lang="en-US" b="1" dirty="0"/>
              <a:t>.</a:t>
            </a:r>
            <a:r>
              <a:rPr lang="en-US" b="1" i="1" u="sng" dirty="0"/>
              <a:t>Model</a:t>
            </a:r>
            <a:r>
              <a:rPr lang="en-US" b="1" dirty="0"/>
              <a:t>):</a:t>
            </a:r>
          </a:p>
          <a:p>
            <a:r>
              <a:rPr lang="en-US" b="1" dirty="0"/>
              <a:t>    name=models.CharField(</a:t>
            </a:r>
            <a:r>
              <a:rPr lang="en-US" b="1" i="1" dirty="0"/>
              <a:t>max_length</a:t>
            </a:r>
            <a:r>
              <a:rPr lang="en-US" b="1" dirty="0"/>
              <a:t>=20)</a:t>
            </a:r>
          </a:p>
          <a:p>
            <a:r>
              <a:rPr lang="en-US" b="1" dirty="0"/>
              <a:t>    manufacturer=models.</a:t>
            </a:r>
            <a:r>
              <a:rPr lang="en-US" b="1" dirty="0">
                <a:solidFill>
                  <a:srgbClr val="FF0000"/>
                </a:solidFill>
              </a:rPr>
              <a:t>ForeignKey</a:t>
            </a:r>
            <a:r>
              <a:rPr lang="en-US" b="1" dirty="0"/>
              <a:t>(Manufacturer,</a:t>
            </a:r>
            <a:r>
              <a:rPr lang="en-US" b="1" i="1" dirty="0"/>
              <a:t>on_delete</a:t>
            </a:r>
            <a:r>
              <a:rPr lang="en-US" b="1" dirty="0"/>
              <a:t>=models.CASCADE)</a:t>
            </a:r>
          </a:p>
          <a:p>
            <a:pPr>
              <a:buFont typeface="+mj-lt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096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Many To Many Field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9" y="878185"/>
            <a:ext cx="9802561" cy="58394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class</a:t>
            </a:r>
            <a:r>
              <a:rPr lang="en-US" b="1" dirty="0"/>
              <a:t> </a:t>
            </a:r>
            <a:r>
              <a:rPr lang="en-US" b="1" u="sng" dirty="0">
                <a:solidFill>
                  <a:srgbClr val="FF0000"/>
                </a:solidFill>
              </a:rPr>
              <a:t>Person</a:t>
            </a:r>
            <a:r>
              <a:rPr lang="en-US" b="1" dirty="0"/>
              <a:t>(</a:t>
            </a:r>
            <a:r>
              <a:rPr lang="en-US" b="1" i="1" u="sng" dirty="0"/>
              <a:t>models</a:t>
            </a:r>
            <a:r>
              <a:rPr lang="en-US" b="1" dirty="0"/>
              <a:t>.</a:t>
            </a:r>
            <a:r>
              <a:rPr lang="en-US" b="1" i="1" u="sng" dirty="0"/>
              <a:t>Model</a:t>
            </a:r>
            <a:r>
              <a:rPr lang="en-US" b="1" dirty="0"/>
              <a:t>):</a:t>
            </a:r>
          </a:p>
          <a:p>
            <a:r>
              <a:rPr lang="en-US" b="1" dirty="0"/>
              <a:t>    name = models.CharField(</a:t>
            </a:r>
            <a:r>
              <a:rPr lang="en-US" b="1" i="1" dirty="0"/>
              <a:t>max_length</a:t>
            </a:r>
            <a:r>
              <a:rPr lang="en-US" b="1" dirty="0"/>
              <a:t>=128)</a:t>
            </a:r>
          </a:p>
          <a:p>
            <a:r>
              <a:rPr lang="en-US" b="1" dirty="0"/>
              <a:t>    </a:t>
            </a:r>
            <a:r>
              <a:rPr lang="en-US" b="1" i="1" dirty="0"/>
              <a:t>def</a:t>
            </a:r>
            <a:r>
              <a:rPr lang="en-US" b="1" dirty="0"/>
              <a:t> __str__(</a:t>
            </a:r>
            <a:r>
              <a:rPr lang="en-US" b="1" i="1" dirty="0"/>
              <a:t>self</a:t>
            </a:r>
            <a:r>
              <a:rPr lang="en-US" b="1" dirty="0"/>
              <a:t>):</a:t>
            </a:r>
          </a:p>
          <a:p>
            <a:r>
              <a:rPr lang="en-US" b="1" dirty="0"/>
              <a:t>        return self.name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i="1" dirty="0"/>
              <a:t>class</a:t>
            </a:r>
            <a:r>
              <a:rPr lang="en-US" b="1" dirty="0"/>
              <a:t> </a:t>
            </a:r>
            <a:r>
              <a:rPr lang="en-US" b="1" u="sng" dirty="0">
                <a:solidFill>
                  <a:srgbClr val="FF0000"/>
                </a:solidFill>
              </a:rPr>
              <a:t>Group</a:t>
            </a:r>
            <a:r>
              <a:rPr lang="en-US" b="1" dirty="0"/>
              <a:t>(</a:t>
            </a:r>
            <a:r>
              <a:rPr lang="en-US" b="1" i="1" u="sng" dirty="0"/>
              <a:t>models</a:t>
            </a:r>
            <a:r>
              <a:rPr lang="en-US" b="1" dirty="0"/>
              <a:t>.</a:t>
            </a:r>
            <a:r>
              <a:rPr lang="en-US" b="1" i="1" u="sng" dirty="0"/>
              <a:t>Model</a:t>
            </a:r>
            <a:r>
              <a:rPr lang="en-US" b="1" dirty="0"/>
              <a:t>):</a:t>
            </a:r>
          </a:p>
          <a:p>
            <a:r>
              <a:rPr lang="en-US" b="1" dirty="0"/>
              <a:t>    name = models.CharField(</a:t>
            </a:r>
            <a:r>
              <a:rPr lang="en-US" b="1" i="1" dirty="0"/>
              <a:t>max_length</a:t>
            </a:r>
            <a:r>
              <a:rPr lang="en-US" b="1" dirty="0"/>
              <a:t>=128)</a:t>
            </a:r>
          </a:p>
          <a:p>
            <a:r>
              <a:rPr lang="en-US" b="1" dirty="0"/>
              <a:t>    members = models.ManyToManyField(Person, </a:t>
            </a:r>
            <a:r>
              <a:rPr lang="en-US" b="1" i="1" dirty="0">
                <a:solidFill>
                  <a:srgbClr val="FF0000"/>
                </a:solidFill>
              </a:rPr>
              <a:t>through</a:t>
            </a:r>
            <a:r>
              <a:rPr lang="en-US" b="1" dirty="0"/>
              <a:t>='Membership')</a:t>
            </a:r>
          </a:p>
          <a:p>
            <a:r>
              <a:rPr lang="en-US" b="1" dirty="0"/>
              <a:t>    </a:t>
            </a:r>
            <a:r>
              <a:rPr lang="en-US" b="1" i="1" dirty="0"/>
              <a:t>def</a:t>
            </a:r>
            <a:r>
              <a:rPr lang="en-US" b="1" dirty="0"/>
              <a:t> __str__(</a:t>
            </a:r>
            <a:r>
              <a:rPr lang="en-US" b="1" i="1" dirty="0"/>
              <a:t>self</a:t>
            </a:r>
            <a:r>
              <a:rPr lang="en-US" b="1" dirty="0"/>
              <a:t>):</a:t>
            </a:r>
          </a:p>
          <a:p>
            <a:r>
              <a:rPr lang="en-US" b="1" dirty="0"/>
              <a:t>        return self.name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i="1" dirty="0"/>
              <a:t>class</a:t>
            </a:r>
            <a:r>
              <a:rPr lang="en-US" b="1" dirty="0"/>
              <a:t> </a:t>
            </a:r>
            <a:r>
              <a:rPr lang="en-US" b="1" u="sng" dirty="0">
                <a:solidFill>
                  <a:srgbClr val="FF0000"/>
                </a:solidFill>
              </a:rPr>
              <a:t>Membership</a:t>
            </a:r>
            <a:r>
              <a:rPr lang="en-US" b="1" dirty="0"/>
              <a:t>(</a:t>
            </a:r>
            <a:r>
              <a:rPr lang="en-US" b="1" i="1" u="sng" dirty="0"/>
              <a:t>models</a:t>
            </a:r>
            <a:r>
              <a:rPr lang="en-US" b="1" dirty="0"/>
              <a:t>.</a:t>
            </a:r>
            <a:r>
              <a:rPr lang="en-US" b="1" i="1" u="sng" dirty="0"/>
              <a:t>Model</a:t>
            </a:r>
            <a:r>
              <a:rPr lang="en-US" b="1" dirty="0"/>
              <a:t>):</a:t>
            </a:r>
          </a:p>
          <a:p>
            <a:r>
              <a:rPr lang="en-US" b="1" dirty="0"/>
              <a:t>    person = models.ForeignKey(Person, </a:t>
            </a:r>
            <a:r>
              <a:rPr lang="en-US" b="1" i="1" dirty="0"/>
              <a:t>on_delete</a:t>
            </a:r>
            <a:r>
              <a:rPr lang="en-US" b="1" dirty="0"/>
              <a:t>=models.CASCADE)</a:t>
            </a:r>
          </a:p>
          <a:p>
            <a:r>
              <a:rPr lang="en-US" b="1" dirty="0"/>
              <a:t>    group = models.ForeignKey(Group, </a:t>
            </a:r>
            <a:r>
              <a:rPr lang="en-US" b="1" i="1" dirty="0"/>
              <a:t>on_delete</a:t>
            </a:r>
            <a:r>
              <a:rPr lang="en-US" b="1" dirty="0"/>
              <a:t>=models.CASCADE)</a:t>
            </a:r>
          </a:p>
          <a:p>
            <a:r>
              <a:rPr lang="en-US" b="1" dirty="0"/>
              <a:t>    date_joined = models.DateField(</a:t>
            </a:r>
            <a:r>
              <a:rPr lang="en-US" b="1" i="1" dirty="0"/>
              <a:t>auto_now_add</a:t>
            </a:r>
            <a:r>
              <a:rPr lang="en-US" b="1" dirty="0"/>
              <a:t>=True)</a:t>
            </a:r>
          </a:p>
          <a:p>
            <a:r>
              <a:rPr lang="en-US" b="1" dirty="0"/>
              <a:t>    invite_reason = models.CharField(</a:t>
            </a:r>
            <a:r>
              <a:rPr lang="en-US" b="1" i="1" dirty="0"/>
              <a:t>max_length</a:t>
            </a:r>
            <a:r>
              <a:rPr lang="en-US" b="1" dirty="0"/>
              <a:t>=64)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i="1" dirty="0"/>
              <a:t>def</a:t>
            </a:r>
            <a:r>
              <a:rPr lang="en-US" b="1" dirty="0"/>
              <a:t> __str__(</a:t>
            </a:r>
            <a:r>
              <a:rPr lang="en-US" b="1" i="1" dirty="0"/>
              <a:t>self</a:t>
            </a:r>
            <a:r>
              <a:rPr lang="en-US" b="1" dirty="0"/>
              <a:t>):</a:t>
            </a:r>
          </a:p>
          <a:p>
            <a:r>
              <a:rPr lang="en-US" b="1" dirty="0"/>
              <a:t>        return self.invite_reason</a:t>
            </a:r>
          </a:p>
        </p:txBody>
      </p:sp>
    </p:spTree>
    <p:extLst>
      <p:ext uri="{BB962C8B-B14F-4D97-AF65-F5344CB8AC3E}">
        <p14:creationId xmlns:p14="http://schemas.microsoft.com/office/powerpoint/2010/main" val="823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Getting Records from database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9" y="878185"/>
            <a:ext cx="9802561" cy="58394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All() method:</a:t>
            </a:r>
          </a:p>
          <a:p>
            <a:pPr lvl="1"/>
            <a:r>
              <a:rPr lang="en-US" b="1" dirty="0" smtClean="0"/>
              <a:t>Objects=tableName.objects.all()  #returns all objects in table </a:t>
            </a:r>
          </a:p>
          <a:p>
            <a:r>
              <a:rPr lang="en-US" b="1" dirty="0" smtClean="0"/>
              <a:t>Filter():</a:t>
            </a:r>
          </a:p>
          <a:p>
            <a:pPr lvl="1"/>
            <a:r>
              <a:rPr lang="en-US" b="1" dirty="0" smtClean="0"/>
              <a:t>Objects=tableName.objects.filter(name=“waqas”)</a:t>
            </a:r>
          </a:p>
          <a:p>
            <a:r>
              <a:rPr lang="en-US" b="1" dirty="0" smtClean="0"/>
              <a:t>Get():</a:t>
            </a:r>
          </a:p>
          <a:p>
            <a:pPr lvl="1"/>
            <a:r>
              <a:rPr lang="en-US" b="1" dirty="0"/>
              <a:t>first_project = Project.objects.get(id="1")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Returns only one record.and it is an instance or our model</a:t>
            </a:r>
          </a:p>
          <a:p>
            <a:pPr lvl="1"/>
            <a:r>
              <a:rPr lang="en-US" b="1" dirty="0" smtClean="0"/>
              <a:t>If there will be more than 1 record that satisfy the same condition it will generate an error</a:t>
            </a:r>
          </a:p>
          <a:p>
            <a:r>
              <a:rPr lang="en-US" b="1" dirty="0" smtClean="0"/>
              <a:t>Order by :</a:t>
            </a:r>
          </a:p>
          <a:p>
            <a:pPr lvl="1"/>
            <a:r>
              <a:rPr lang="en-US" b="1" dirty="0"/>
              <a:t>queryset_project = Project.objects.filter(client_name="Me").order_</a:t>
            </a:r>
            <a:br>
              <a:rPr lang="en-US" b="1" dirty="0"/>
            </a:br>
            <a:r>
              <a:rPr lang="en-US" b="1" dirty="0"/>
              <a:t>by("id")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Indexing :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= queryset_project[:1]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b="1" dirty="0" smtClean="0"/>
              <a:t>But the return record will not be an instance of model but get() return an instance of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6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Parameters in URLS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9" y="878185"/>
            <a:ext cx="9802561" cy="1729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path(</a:t>
            </a:r>
            <a:r>
              <a:rPr lang="en-US" b="1" i="1" dirty="0" smtClean="0"/>
              <a:t>r</a:t>
            </a:r>
            <a:r>
              <a:rPr lang="en-US" b="1" dirty="0" smtClean="0"/>
              <a:t>‘shop/&lt;int:id&gt;',views.home)</a:t>
            </a:r>
          </a:p>
          <a:p>
            <a:r>
              <a:rPr lang="en-US" b="1" dirty="0" smtClean="0"/>
              <a:t>And in view we define a function named home which takes a parameter id ie</a:t>
            </a:r>
          </a:p>
          <a:p>
            <a:r>
              <a:rPr lang="en-US" b="1" dirty="0" smtClean="0"/>
              <a:t>Def home(request,id)</a:t>
            </a:r>
          </a:p>
          <a:p>
            <a:pPr lvl="1"/>
            <a:r>
              <a:rPr lang="en-US" dirty="0"/>
              <a:t>   </a:t>
            </a:r>
            <a:r>
              <a:rPr lang="en-US" b="1" dirty="0"/>
              <a:t> return HttpResponse("Your Primary Key is : {0}".</a:t>
            </a:r>
            <a:r>
              <a:rPr lang="en-US" b="1" dirty="0" smtClean="0"/>
              <a:t>format(id))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50" y="153330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Parameters in URLS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9" y="869132"/>
            <a:ext cx="9802561" cy="1729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path(</a:t>
            </a:r>
            <a:r>
              <a:rPr lang="en-US" b="1" i="1" dirty="0" smtClean="0"/>
              <a:t>r</a:t>
            </a:r>
            <a:r>
              <a:rPr lang="en-US" b="1" dirty="0" smtClean="0"/>
              <a:t>‘shop/&lt;int:id&gt;',views.home)</a:t>
            </a:r>
          </a:p>
          <a:p>
            <a:r>
              <a:rPr lang="en-US" b="1" dirty="0" smtClean="0"/>
              <a:t>And in view we define a function named home which takes a parameter id ie</a:t>
            </a:r>
          </a:p>
          <a:p>
            <a:r>
              <a:rPr lang="en-US" b="1" dirty="0" smtClean="0"/>
              <a:t>Def home(request,id)</a:t>
            </a:r>
          </a:p>
          <a:p>
            <a:pPr lvl="1"/>
            <a:r>
              <a:rPr lang="en-US" dirty="0"/>
              <a:t>   </a:t>
            </a:r>
            <a:r>
              <a:rPr lang="en-US" b="1" dirty="0"/>
              <a:t> return HttpResponse("Your Primary Key is : {0}".</a:t>
            </a:r>
            <a:r>
              <a:rPr lang="en-US" b="1" dirty="0" smtClean="0"/>
              <a:t>format(id))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2050" y="269793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Re_path and Regular Expressions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2049" y="3413735"/>
            <a:ext cx="9802561" cy="2597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If we have to use regular expression in our url than we use re_path instead of path</a:t>
            </a:r>
          </a:p>
          <a:p>
            <a:r>
              <a:rPr lang="en-US" b="1" dirty="0" smtClean="0"/>
              <a:t>For Example:</a:t>
            </a:r>
          </a:p>
          <a:p>
            <a:r>
              <a:rPr lang="en-US" dirty="0"/>
              <a:t>re_path(</a:t>
            </a:r>
            <a:r>
              <a:rPr lang="en-US" i="1" dirty="0"/>
              <a:t>r</a:t>
            </a:r>
            <a:r>
              <a:rPr lang="en-US" dirty="0"/>
              <a:t>'regular/(?P&lt;pk&gt;\d+)$',regular_param)</a:t>
            </a:r>
          </a:p>
          <a:p>
            <a:r>
              <a:rPr lang="en-US" b="1" dirty="0" smtClean="0"/>
              <a:t>Than in views we define following function.</a:t>
            </a:r>
          </a:p>
          <a:p>
            <a:r>
              <a:rPr lang="en-US" i="1" dirty="0"/>
              <a:t>def</a:t>
            </a:r>
            <a:r>
              <a:rPr lang="en-US" dirty="0"/>
              <a:t> regular_param(</a:t>
            </a:r>
            <a:r>
              <a:rPr lang="en-US" i="1" dirty="0"/>
              <a:t>request</a:t>
            </a:r>
            <a:r>
              <a:rPr lang="en-US" dirty="0"/>
              <a:t>,</a:t>
            </a:r>
            <a:r>
              <a:rPr lang="en-US" i="1" dirty="0"/>
              <a:t>pk</a:t>
            </a:r>
            <a:r>
              <a:rPr lang="en-US" dirty="0"/>
              <a:t>):</a:t>
            </a:r>
          </a:p>
          <a:p>
            <a:r>
              <a:rPr lang="en-US" dirty="0"/>
              <a:t>    return HttpResponse("Your Response Primary Key is : {0}".format(pk))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82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Parameters in URLS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50" y="153330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Adding new Records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9" y="869132"/>
            <a:ext cx="9802561" cy="99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new_project = Project(title="Tasks Manager",description="desc.",client_name="Me") </a:t>
            </a:r>
          </a:p>
          <a:p>
            <a:r>
              <a:rPr lang="en-US" b="1" dirty="0"/>
              <a:t> new_project.save() </a:t>
            </a:r>
            <a:r>
              <a:rPr lang="en-US" b="1" dirty="0" smtClean="0"/>
              <a:t>#this will save it in database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2049" y="1946495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Updating A single Record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2049" y="2671929"/>
            <a:ext cx="9802561" cy="1321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 smtClean="0"/>
              <a:t>task </a:t>
            </a:r>
            <a:r>
              <a:rPr lang="en-US" b="1" dirty="0"/>
              <a:t>= Task.objects.get(id = 1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task.description = "New </a:t>
            </a:r>
            <a:r>
              <a:rPr lang="en-US" b="1" dirty="0" smtClean="0"/>
              <a:t>description“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task.save()   </a:t>
            </a:r>
            <a:r>
              <a:rPr lang="en-US" b="1" dirty="0" smtClean="0">
                <a:solidFill>
                  <a:srgbClr val="FF0000"/>
                </a:solidFill>
              </a:rPr>
              <a:t>#Updates the record in database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02049" y="4093322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Updating Multiple Records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02049" y="4818757"/>
            <a:ext cx="9802561" cy="830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Use </a:t>
            </a:r>
            <a:r>
              <a:rPr lang="en-US" b="1" dirty="0" smtClean="0">
                <a:solidFill>
                  <a:srgbClr val="FF0000"/>
                </a:solidFill>
              </a:rPr>
              <a:t>update()</a:t>
            </a:r>
            <a:r>
              <a:rPr lang="en-US" b="1" dirty="0" smtClean="0"/>
              <a:t> method to update multiple records.</a:t>
            </a:r>
          </a:p>
          <a:p>
            <a:r>
              <a:rPr lang="en-US" b="1" dirty="0"/>
              <a:t>task = Project.objects.filter(client_name = "people").</a:t>
            </a:r>
            <a:r>
              <a:rPr lang="en-US" b="1" dirty="0" smtClean="0">
                <a:solidFill>
                  <a:srgbClr val="FF0000"/>
                </a:solidFill>
              </a:rPr>
              <a:t>update</a:t>
            </a:r>
            <a:r>
              <a:rPr lang="en-US" b="1" dirty="0" smtClean="0"/>
              <a:t>(client_name</a:t>
            </a:r>
            <a:r>
              <a:rPr lang="en-US" b="1" dirty="0"/>
              <a:t>="Nobody")</a:t>
            </a:r>
            <a:r>
              <a:rPr lang="en-US" b="1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7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Parameters in URLS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50" y="153330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Deleting a </a:t>
            </a:r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9" y="869132"/>
            <a:ext cx="9802561" cy="99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one_task = Task.objects.get(id = 1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one_task.delete() # line 1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2049" y="1946495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Updating A single Record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2049" y="2671929"/>
            <a:ext cx="9802561" cy="1321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 smtClean="0"/>
              <a:t>task </a:t>
            </a:r>
            <a:r>
              <a:rPr lang="en-US" b="1" dirty="0"/>
              <a:t>= Task.objects.get(id = 1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task.description = "New </a:t>
            </a:r>
            <a:r>
              <a:rPr lang="en-US" b="1" dirty="0" smtClean="0"/>
              <a:t>description“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task.save()   </a:t>
            </a:r>
            <a:r>
              <a:rPr lang="en-US" b="1" dirty="0" smtClean="0">
                <a:solidFill>
                  <a:srgbClr val="FF0000"/>
                </a:solidFill>
              </a:rPr>
              <a:t>#Updates the record in database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02049" y="4093322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Updating Multiple Records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02049" y="4818757"/>
            <a:ext cx="9802561" cy="830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Use </a:t>
            </a:r>
            <a:r>
              <a:rPr lang="en-US" b="1" dirty="0" smtClean="0">
                <a:solidFill>
                  <a:srgbClr val="FF0000"/>
                </a:solidFill>
              </a:rPr>
              <a:t>update()</a:t>
            </a:r>
            <a:r>
              <a:rPr lang="en-US" b="1" dirty="0" smtClean="0"/>
              <a:t> method to update multiple records.</a:t>
            </a:r>
          </a:p>
          <a:p>
            <a:r>
              <a:rPr lang="en-US" b="1" dirty="0"/>
              <a:t>task = Project.objects.filter(client_name = "people").</a:t>
            </a:r>
            <a:r>
              <a:rPr lang="en-US" b="1" dirty="0" smtClean="0">
                <a:solidFill>
                  <a:srgbClr val="FF0000"/>
                </a:solidFill>
              </a:rPr>
              <a:t>update</a:t>
            </a:r>
            <a:r>
              <a:rPr lang="en-US" b="1" dirty="0" smtClean="0"/>
              <a:t>(client_name</a:t>
            </a:r>
            <a:r>
              <a:rPr lang="en-US" b="1" dirty="0"/>
              <a:t>="Nobody")</a:t>
            </a:r>
            <a:r>
              <a:rPr lang="en-US" b="1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834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Parameters in URLS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50" y="153330"/>
            <a:ext cx="9886386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OR Operation in Query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9" y="860079"/>
            <a:ext cx="9886386" cy="172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To perform OR operation in query we write condition in </a:t>
            </a:r>
            <a:r>
              <a:rPr lang="en-US" b="1" dirty="0" smtClean="0">
                <a:solidFill>
                  <a:srgbClr val="FF0000"/>
                </a:solidFill>
              </a:rPr>
              <a:t>Q()</a:t>
            </a:r>
          </a:p>
          <a:p>
            <a:r>
              <a:rPr lang="en-US" b="1" dirty="0"/>
              <a:t>This Q object allows you to set complex queries on models</a:t>
            </a:r>
            <a:r>
              <a:rPr lang="en-US" b="1" dirty="0" smtClean="0"/>
              <a:t>.</a:t>
            </a:r>
          </a:p>
          <a:p>
            <a:r>
              <a:rPr lang="en-US" b="1" dirty="0">
                <a:solidFill>
                  <a:srgbClr val="7030A0"/>
                </a:solidFill>
              </a:rPr>
              <a:t>from django.db.models import 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</a:p>
          <a:p>
            <a:r>
              <a:rPr lang="en-US" b="1" dirty="0">
                <a:solidFill>
                  <a:srgbClr val="7030A0"/>
                </a:solidFill>
              </a:rPr>
              <a:t>projects_list = Project.objects.filter(Q(client_name="Me") |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client_name="Nobody"))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02049" y="3332255"/>
            <a:ext cx="9886386" cy="172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__gte: This is equivalent to SQL's greater than or equal to operator, &gt;=</a:t>
            </a:r>
          </a:p>
          <a:p>
            <a:r>
              <a:rPr lang="en-US" dirty="0" smtClean="0"/>
              <a:t>__</a:t>
            </a:r>
            <a:r>
              <a:rPr lang="en-US" dirty="0"/>
              <a:t>gt: This is equivalent to SQL's greater than operator, &gt;</a:t>
            </a:r>
          </a:p>
          <a:p>
            <a:r>
              <a:rPr lang="en-US" dirty="0" smtClean="0"/>
              <a:t>__</a:t>
            </a:r>
            <a:r>
              <a:rPr lang="en-US" dirty="0"/>
              <a:t>lt: This is equivalent to SQL's lower than operator, &lt;</a:t>
            </a:r>
          </a:p>
          <a:p>
            <a:r>
              <a:rPr lang="en-US" dirty="0" smtClean="0"/>
              <a:t>__</a:t>
            </a:r>
            <a:r>
              <a:rPr lang="en-US" dirty="0"/>
              <a:t>lte: This is equivalent to SQL's lower than or equal to operator, &lt;=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02049" y="2634561"/>
            <a:ext cx="9886386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02049" y="5758002"/>
            <a:ext cx="9886386" cy="7339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tasks_list = Task.objects.filter(time_elapsed__gte=4)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02049" y="5079574"/>
            <a:ext cx="9886386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Query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Parameters in URLS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49" y="153330"/>
            <a:ext cx="9886386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Exclude() function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9" y="860079"/>
            <a:ext cx="9886386" cy="172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This works as – operator in sql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tasks_list = Task.objects.filter(time_elapsed__gt=4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array_projects = tasks_list.values_list('project', flat=True</a:t>
            </a:r>
            <a:r>
              <a:rPr lang="en-US" b="1" dirty="0" smtClean="0">
                <a:solidFill>
                  <a:srgbClr val="0070C0"/>
                </a:solidFill>
              </a:rPr>
              <a:t>).</a:t>
            </a:r>
          </a:p>
          <a:p>
            <a:r>
              <a:rPr lang="en-US" b="1" dirty="0">
                <a:solidFill>
                  <a:srgbClr val="0070C0"/>
                </a:solidFill>
              </a:rPr>
              <a:t>projects_list = Project.objects.all()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projects_list_lt4 = projects_list.</a:t>
            </a:r>
            <a:r>
              <a:rPr lang="en-US" b="1" dirty="0">
                <a:solidFill>
                  <a:srgbClr val="FF0000"/>
                </a:solidFill>
              </a:rPr>
              <a:t>exclude</a:t>
            </a:r>
            <a:r>
              <a:rPr lang="en-US" b="1" dirty="0">
                <a:solidFill>
                  <a:srgbClr val="0070C0"/>
                </a:solidFill>
              </a:rPr>
              <a:t>(id__in=array_projects)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02049" y="3332255"/>
            <a:ext cx="9886386" cy="172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7030A0"/>
                </a:solidFill>
              </a:rPr>
              <a:t>We use raw() method to write raw sql queries.</a:t>
            </a:r>
          </a:p>
          <a:p>
            <a:r>
              <a:rPr lang="en-US" b="1" dirty="0"/>
              <a:t>first_task = Project.objects.</a:t>
            </a:r>
            <a:r>
              <a:rPr lang="en-US" b="1" dirty="0">
                <a:solidFill>
                  <a:srgbClr val="FF0000"/>
                </a:solidFill>
              </a:rPr>
              <a:t>raw</a:t>
            </a:r>
            <a:r>
              <a:rPr lang="en-US" b="1" dirty="0"/>
              <a:t>("SELECT * FROM TasksManager_project") </a:t>
            </a:r>
            <a:r>
              <a:rPr lang="en-US" b="1" dirty="0" smtClean="0"/>
              <a:t>[0]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02049" y="2634561"/>
            <a:ext cx="9886386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RAW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49" y="162383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Parameters in URLS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49" y="153330"/>
            <a:ext cx="9886386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Exclude() function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9" y="860079"/>
            <a:ext cx="9886386" cy="172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This works as – operator in sql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tasks_list = Task.objects.filter(time_elapsed__gt=4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array_projects = tasks_list.values_list('project', flat=True</a:t>
            </a:r>
            <a:r>
              <a:rPr lang="en-US" b="1" dirty="0" smtClean="0">
                <a:solidFill>
                  <a:srgbClr val="0070C0"/>
                </a:solidFill>
              </a:rPr>
              <a:t>).</a:t>
            </a:r>
          </a:p>
          <a:p>
            <a:r>
              <a:rPr lang="en-US" b="1" dirty="0">
                <a:solidFill>
                  <a:srgbClr val="0070C0"/>
                </a:solidFill>
              </a:rPr>
              <a:t>projects_list = Project.objects.all()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projects_list_lt4 = projects_list.</a:t>
            </a:r>
            <a:r>
              <a:rPr lang="en-US" b="1" dirty="0">
                <a:solidFill>
                  <a:srgbClr val="FF0000"/>
                </a:solidFill>
              </a:rPr>
              <a:t>exclude</a:t>
            </a:r>
            <a:r>
              <a:rPr lang="en-US" b="1" dirty="0">
                <a:solidFill>
                  <a:srgbClr val="0070C0"/>
                </a:solidFill>
              </a:rPr>
              <a:t>(id__in=array_projects)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02049" y="3332255"/>
            <a:ext cx="9886386" cy="172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7030A0"/>
                </a:solidFill>
              </a:rPr>
              <a:t>We use raw() method to write raw sql queries.</a:t>
            </a:r>
          </a:p>
          <a:p>
            <a:r>
              <a:rPr lang="en-US" b="1" dirty="0"/>
              <a:t>first_task = Project.objects.</a:t>
            </a:r>
            <a:r>
              <a:rPr lang="en-US" b="1" dirty="0">
                <a:solidFill>
                  <a:srgbClr val="FF0000"/>
                </a:solidFill>
              </a:rPr>
              <a:t>raw</a:t>
            </a:r>
            <a:r>
              <a:rPr lang="en-US" b="1" dirty="0"/>
              <a:t>("SELECT * FROM TasksManager_project") </a:t>
            </a:r>
            <a:r>
              <a:rPr lang="en-US" b="1" dirty="0" smtClean="0"/>
              <a:t>[0]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02049" y="2634561"/>
            <a:ext cx="9886386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RAW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Root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049" y="796705"/>
            <a:ext cx="9802561" cy="79670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In settings.py file </a:t>
            </a:r>
          </a:p>
          <a:p>
            <a:r>
              <a:rPr lang="en-US" dirty="0"/>
              <a:t>ROOT_URLCONF = </a:t>
            </a:r>
            <a:r>
              <a:rPr lang="en-US" dirty="0" smtClean="0"/>
              <a:t>‘main.urls‘ //determines root url when website starts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2046" y="1593410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Run server on custom port no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6" y="2218678"/>
            <a:ext cx="9802561" cy="3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manage.py runserver 127.0.0.1:8000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46" y="2607398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Integrating variables in templates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6" y="3232666"/>
            <a:ext cx="9802561" cy="3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&lt;span&gt; {{</a:t>
            </a:r>
            <a:r>
              <a:rPr lang="en-US" dirty="0"/>
              <a:t>my_var}} </a:t>
            </a:r>
            <a:r>
              <a:rPr lang="en-US" dirty="0" smtClean="0"/>
              <a:t>&lt;/span&gt;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2045" y="3621386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2045" y="4246653"/>
            <a:ext cx="9802561" cy="796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for a display variable, double brackets {{}} are used, but once we have an action to be made as a condition or loop, we will use {%%}.</a:t>
            </a:r>
          </a:p>
        </p:txBody>
      </p:sp>
    </p:spTree>
    <p:extLst>
      <p:ext uri="{BB962C8B-B14F-4D97-AF65-F5344CB8AC3E}">
        <p14:creationId xmlns:p14="http://schemas.microsoft.com/office/powerpoint/2010/main" val="9207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049" y="796705"/>
            <a:ext cx="9802561" cy="276130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{% if years &lt; 10 </a:t>
            </a:r>
            <a:r>
              <a:rPr lang="en-US" dirty="0" smtClean="0"/>
              <a:t>%}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are a child </a:t>
            </a:r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/>
              <a:t>elif years &lt; 18 %}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are a teenager </a:t>
            </a:r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/>
              <a:t>else %}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are an adult! </a:t>
            </a:r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/>
              <a:t>endif %}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02049" y="787651"/>
            <a:ext cx="9802561" cy="2761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{% if years &lt; 10 %}</a:t>
            </a:r>
          </a:p>
          <a:p>
            <a:pPr lvl="1"/>
            <a:r>
              <a:rPr lang="en-US" dirty="0" smtClean="0"/>
              <a:t>You are a child </a:t>
            </a:r>
          </a:p>
          <a:p>
            <a:r>
              <a:rPr lang="en-US" dirty="0" smtClean="0"/>
              <a:t>{% elif years &lt; 18 %} </a:t>
            </a:r>
          </a:p>
          <a:p>
            <a:pPr lvl="1"/>
            <a:r>
              <a:rPr lang="en-US" dirty="0" smtClean="0"/>
              <a:t>You are a teenager </a:t>
            </a:r>
          </a:p>
          <a:p>
            <a:r>
              <a:rPr lang="en-US" dirty="0" smtClean="0"/>
              <a:t>{% else %} </a:t>
            </a:r>
          </a:p>
          <a:p>
            <a:pPr lvl="1"/>
            <a:r>
              <a:rPr lang="en-US" dirty="0" smtClean="0"/>
              <a:t>You are an adult! </a:t>
            </a:r>
          </a:p>
          <a:p>
            <a:r>
              <a:rPr lang="en-US" dirty="0" smtClean="0"/>
              <a:t>{% endif %} 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02050" y="3567066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02049" y="4192335"/>
            <a:ext cx="9802561" cy="145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{% for city in array_city %} </a:t>
            </a:r>
            <a:endParaRPr lang="en-US" dirty="0" smtClean="0"/>
          </a:p>
          <a:p>
            <a:pPr lvl="1"/>
            <a:r>
              <a:rPr lang="en-US" dirty="0" smtClean="0"/>
              <a:t>{{ </a:t>
            </a:r>
            <a:r>
              <a:rPr lang="en-US" dirty="0"/>
              <a:t>city }} </a:t>
            </a:r>
          </a:p>
          <a:p>
            <a:r>
              <a:rPr lang="en-US" dirty="0"/>
              <a:t>{% endfor %} </a:t>
            </a:r>
          </a:p>
        </p:txBody>
      </p:sp>
    </p:spTree>
    <p:extLst>
      <p:ext uri="{BB962C8B-B14F-4D97-AF65-F5344CB8AC3E}">
        <p14:creationId xmlns:p14="http://schemas.microsoft.com/office/powerpoint/2010/main" val="15912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16" t="27408" r="39167" b="30926"/>
          <a:stretch/>
        </p:blipFill>
        <p:spPr>
          <a:xfrm>
            <a:off x="1219200" y="1333500"/>
            <a:ext cx="10591800" cy="4286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79700" y="88900"/>
            <a:ext cx="73914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For loop Variables</a:t>
            </a:r>
            <a:endParaRPr lang="en-US" sz="40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65500" y="1714500"/>
            <a:ext cx="47498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115300" y="1333500"/>
            <a:ext cx="23241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with 0 index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04300" y="2146300"/>
            <a:ext cx="23241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with 1 index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54400" y="2470150"/>
            <a:ext cx="554990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049" y="796705"/>
            <a:ext cx="9802561" cy="276130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{% if years &lt; 10 </a:t>
            </a:r>
            <a:r>
              <a:rPr lang="en-US" dirty="0" smtClean="0"/>
              <a:t>%}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are a child </a:t>
            </a:r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/>
              <a:t>elif years &lt; 18 %}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are a teenager </a:t>
            </a:r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/>
              <a:t>else %}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are an adult! </a:t>
            </a:r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/>
              <a:t>endif %}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02049" y="787651"/>
            <a:ext cx="9802561" cy="3757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Lower Filter</a:t>
            </a:r>
          </a:p>
          <a:p>
            <a:pPr lvl="1"/>
            <a:r>
              <a:rPr lang="en-US" dirty="0"/>
              <a:t>{{ my_hello | lower }} 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Upper </a:t>
            </a:r>
            <a:r>
              <a:rPr lang="en-US" b="1" dirty="0">
                <a:solidFill>
                  <a:srgbClr val="FF0000"/>
                </a:solidFill>
              </a:rPr>
              <a:t>Filter</a:t>
            </a:r>
          </a:p>
          <a:p>
            <a:pPr lvl="1"/>
            <a:r>
              <a:rPr lang="en-US" dirty="0"/>
              <a:t>{{ my_hello | </a:t>
            </a:r>
            <a:r>
              <a:rPr lang="en-US" dirty="0" smtClean="0"/>
              <a:t>upper }}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capfirst </a:t>
            </a:r>
            <a:r>
              <a:rPr lang="en-US" b="1" dirty="0" smtClean="0">
                <a:solidFill>
                  <a:srgbClr val="FF0000"/>
                </a:solidFill>
              </a:rPr>
              <a:t>Filter 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{{ my_hello | capfirst </a:t>
            </a:r>
            <a:r>
              <a:rPr lang="en-US" dirty="0" smtClean="0"/>
              <a:t>}}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LineBreaks filter</a:t>
            </a:r>
          </a:p>
          <a:p>
            <a:pPr lvl="1"/>
            <a:r>
              <a:rPr lang="en-US" dirty="0"/>
              <a:t>{{ text|linebreaks </a:t>
            </a:r>
            <a:r>
              <a:rPr lang="en-US" dirty="0" smtClean="0"/>
              <a:t>}}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Turncatechars filter  </a:t>
            </a:r>
            <a:r>
              <a:rPr lang="en-US" b="1" dirty="0" smtClean="0">
                <a:solidFill>
                  <a:srgbClr val="00B050"/>
                </a:solidFill>
              </a:rPr>
              <a:t>//truncates a string and puts dot… after that</a:t>
            </a:r>
          </a:p>
          <a:p>
            <a:pPr lvl="1"/>
            <a:r>
              <a:rPr lang="en-US" dirty="0"/>
              <a:t>{{ text|truncatechars:14 }}</a:t>
            </a:r>
            <a:endParaRPr lang="en-US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02050" y="4617268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Passing parameter to filters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02049" y="5242537"/>
            <a:ext cx="9802561" cy="145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this we use following syntax</a:t>
            </a:r>
          </a:p>
          <a:p>
            <a:r>
              <a:rPr lang="en-US" dirty="0"/>
              <a:t>{{ variable | filter:"parameters" }} </a:t>
            </a:r>
          </a:p>
        </p:txBody>
      </p:sp>
    </p:spTree>
    <p:extLst>
      <p:ext uri="{BB962C8B-B14F-4D97-AF65-F5344CB8AC3E}">
        <p14:creationId xmlns:p14="http://schemas.microsoft.com/office/powerpoint/2010/main" val="35134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Creating Dynamic URLS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02049" y="851025"/>
            <a:ext cx="9802561" cy="12855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/>
              <a:t>path</a:t>
            </a:r>
            <a:r>
              <a:rPr lang="en-US" b="1" dirty="0" smtClean="0"/>
              <a:t>(“home”,</a:t>
            </a:r>
            <a:r>
              <a:rPr lang="en-US" b="1" dirty="0"/>
              <a:t>home,</a:t>
            </a:r>
            <a:r>
              <a:rPr lang="en-US" b="1" i="1" dirty="0"/>
              <a:t>name</a:t>
            </a:r>
            <a:r>
              <a:rPr lang="en-US" b="1" dirty="0"/>
              <a:t>="</a:t>
            </a:r>
            <a:r>
              <a:rPr lang="en-US" b="1" dirty="0" smtClean="0"/>
              <a:t>home_url")</a:t>
            </a:r>
          </a:p>
          <a:p>
            <a:pPr lvl="1"/>
            <a:r>
              <a:rPr lang="en-US" b="1" dirty="0" smtClean="0"/>
              <a:t>We have given this path a name=“home_url”</a:t>
            </a:r>
          </a:p>
          <a:p>
            <a:r>
              <a:rPr lang="en-US" dirty="0"/>
              <a:t>&lt;a href="{% url </a:t>
            </a:r>
            <a:r>
              <a:rPr lang="en-US" dirty="0" smtClean="0"/>
              <a:t>‘home_url'</a:t>
            </a:r>
            <a:r>
              <a:rPr lang="en-US" dirty="0"/>
              <a:t> %}"&gt;Connection&lt;/a&gt;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2049" y="2163777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Extending templates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02048" y="2852419"/>
            <a:ext cx="9802561" cy="3847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 smtClean="0"/>
              <a:t>In our base.html we write as follow</a:t>
            </a:r>
          </a:p>
          <a:p>
            <a:r>
              <a:rPr lang="en-US" b="1" dirty="0"/>
              <a:t> &lt;title&gt;</a:t>
            </a:r>
          </a:p>
          <a:p>
            <a:r>
              <a:rPr lang="en-US" b="1" dirty="0"/>
              <a:t> {% block title_html %}{% endblock %}</a:t>
            </a:r>
          </a:p>
          <a:p>
            <a:r>
              <a:rPr lang="en-US" b="1" dirty="0"/>
              <a:t> &lt;/title&gt;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similarly</a:t>
            </a:r>
          </a:p>
          <a:p>
            <a:r>
              <a:rPr lang="en-US" b="1" dirty="0"/>
              <a:t> &lt;article&gt;</a:t>
            </a:r>
          </a:p>
          <a:p>
            <a:r>
              <a:rPr lang="en-US" b="1" dirty="0"/>
              <a:t> {% block article_content %}{% endblock %}</a:t>
            </a:r>
          </a:p>
          <a:p>
            <a:r>
              <a:rPr lang="en-US" b="1" dirty="0"/>
              <a:t> &lt;/article&gt;</a:t>
            </a:r>
          </a:p>
          <a:p>
            <a:r>
              <a:rPr lang="en-US" dirty="0"/>
              <a:t> 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70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Index.html file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02049" y="851025"/>
            <a:ext cx="9802561" cy="32864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 smtClean="0"/>
              <a:t>Now at top of our file write s follow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{% extends "base.html" </a:t>
            </a:r>
            <a:r>
              <a:rPr lang="en-US" dirty="0" smtClean="0"/>
              <a:t>%}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Now to extend our tag write it as follow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{% block article_content %} 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Hello </a:t>
            </a:r>
            <a:r>
              <a:rPr lang="en-US" dirty="0"/>
              <a:t>world </a:t>
            </a:r>
            <a:r>
              <a:rPr lang="en-US" dirty="0" smtClean="0"/>
              <a:t>!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{% endblock %}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850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9" y="860079"/>
            <a:ext cx="9802561" cy="1466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/>
              <a:t>To set the path where Django will look for static files, we have to change our settings.py file by adding or changing the following line: 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STATIC_URL </a:t>
            </a:r>
            <a:r>
              <a:rPr lang="en-US" dirty="0"/>
              <a:t>= '/static/'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STATICFILES_DIRS </a:t>
            </a:r>
            <a:r>
              <a:rPr lang="en-US" dirty="0"/>
              <a:t>= ( os.path.join(PROJECT_ROOT, </a:t>
            </a:r>
            <a:r>
              <a:rPr lang="en-US" dirty="0" smtClean="0"/>
              <a:t>'../project_name/static</a:t>
            </a:r>
            <a:r>
              <a:rPr lang="en-US" dirty="0"/>
              <a:t>/'), )</a:t>
            </a:r>
            <a:endParaRPr lang="en-US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2049" y="2399169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Tag for Loading Static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02048" y="3096865"/>
            <a:ext cx="9802561" cy="50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/>
              <a:t>{% load staticfiles %}</a:t>
            </a:r>
            <a:endParaRPr lang="en-US" b="1" dirty="0" smtClean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02047" y="3666658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Using static files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02047" y="4364354"/>
            <a:ext cx="9802561" cy="50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&lt;link href="{% static "css/style.css" %}" rel="stylesheet" </a:t>
            </a:r>
            <a:r>
              <a:rPr lang="en-US" i="1" dirty="0"/>
              <a:t>type</a:t>
            </a:r>
            <a:r>
              <a:rPr lang="en-US" dirty="0"/>
              <a:t>="</a:t>
            </a:r>
            <a:r>
              <a:rPr lang="en-US" dirty="0" smtClean="0"/>
              <a:t>text/css</a:t>
            </a:r>
            <a:r>
              <a:rPr lang="en-US" dirty="0"/>
              <a:t>" /&gt;</a:t>
            </a:r>
          </a:p>
        </p:txBody>
      </p:sp>
    </p:spTree>
    <p:extLst>
      <p:ext uri="{BB962C8B-B14F-4D97-AF65-F5344CB8AC3E}">
        <p14:creationId xmlns:p14="http://schemas.microsoft.com/office/powerpoint/2010/main" val="28729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050" y="171437"/>
            <a:ext cx="9802561" cy="625268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 statement in template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02050" y="162383"/>
            <a:ext cx="9802561" cy="6252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02049" y="860078"/>
            <a:ext cx="9802561" cy="3159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Basic datatypes in Django are as follow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CharField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TextField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IntegerField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DateField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DateTimeField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DecimalField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ImageField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2049" y="4237021"/>
            <a:ext cx="9632890" cy="1240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b="1" dirty="0" smtClean="0"/>
              <a:t>Note :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Django </a:t>
            </a:r>
            <a:r>
              <a:rPr lang="en-US" b="1" dirty="0"/>
              <a:t>automatically saves an id field in auto increment. Therefore, we do not need to define a primary key.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319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1453</TotalTime>
  <Words>1166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Chapter 1</vt:lpstr>
      <vt:lpstr>Root URL</vt:lpstr>
      <vt:lpstr>If  statement in template</vt:lpstr>
      <vt:lpstr>PowerPoint Presentation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  <vt:lpstr>If  statement in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MIDDLEWARE_CLASSES:</dc:title>
  <dc:creator>Microsoft account</dc:creator>
  <cp:lastModifiedBy>Microsoft account</cp:lastModifiedBy>
  <cp:revision>113</cp:revision>
  <dcterms:created xsi:type="dcterms:W3CDTF">2020-11-05T19:24:54Z</dcterms:created>
  <dcterms:modified xsi:type="dcterms:W3CDTF">2020-11-08T15:16:36Z</dcterms:modified>
</cp:coreProperties>
</file>