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2" r:id="rId7"/>
    <p:sldId id="259" r:id="rId8"/>
    <p:sldId id="263" r:id="rId9"/>
    <p:sldId id="260" r:id="rId10"/>
    <p:sldId id="264" r:id="rId11"/>
    <p:sldId id="26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5/27/2025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5/27/2025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Loan Eligibility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Muhammad Waqi (23-CS-59)</a:t>
            </a:r>
          </a:p>
          <a:p>
            <a:r>
              <a:rPr lang="en-US" sz="2400" dirty="0">
                <a:solidFill>
                  <a:schemeClr val="tx1">
                    <a:lumMod val="85000"/>
                    <a:lumOff val="15000"/>
                  </a:schemeClr>
                </a:solidFill>
              </a:rPr>
              <a:t>Ahmed zaman (23-cs-55)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83365" y="1571348"/>
            <a:ext cx="10058400" cy="3239570"/>
          </a:xfrm>
        </p:spPr>
        <p:txBody>
          <a:bodyPr anchor="ctr">
            <a:normAutofit/>
          </a:bodyPr>
          <a:lstStyle/>
          <a:p>
            <a:pPr lvl="0"/>
            <a:r>
              <a:rPr lang="en-US" sz="4500" i="1" dirty="0">
                <a:solidFill>
                  <a:srgbClr val="FFFFFF"/>
                </a:solidFill>
              </a:rPr>
              <a:t>Predict whether an applicant is eligible for a loan based on their personal and financial information.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92436" y="1333500"/>
            <a:ext cx="10058400" cy="1143000"/>
          </a:xfrm>
        </p:spPr>
        <p:txBody>
          <a:bodyPr>
            <a:normAutofit/>
          </a:bodyPr>
          <a:lstStyle/>
          <a:p>
            <a:r>
              <a:rPr lang="en-US" sz="3200" dirty="0"/>
              <a:t>- GOAL</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2197-93BC-097D-413C-977ED70A42C3}"/>
              </a:ext>
            </a:extLst>
          </p:cNvPr>
          <p:cNvSpPr>
            <a:spLocks noGrp="1"/>
          </p:cNvSpPr>
          <p:nvPr>
            <p:ph type="title"/>
          </p:nvPr>
        </p:nvSpPr>
        <p:spPr>
          <a:xfrm>
            <a:off x="878840" y="805149"/>
            <a:ext cx="10058400" cy="1450757"/>
          </a:xfrm>
        </p:spPr>
        <p:txBody>
          <a:bodyPr/>
          <a:lstStyle/>
          <a:p>
            <a:pPr algn="ctr"/>
            <a:r>
              <a:rPr lang="en-US" sz="4800" dirty="0"/>
              <a:t>PROBLEM STATEMENT</a:t>
            </a:r>
            <a:br>
              <a:rPr lang="en-US" sz="4800" dirty="0"/>
            </a:br>
            <a:endParaRPr lang="en-US" dirty="0"/>
          </a:p>
        </p:txBody>
      </p:sp>
      <p:sp>
        <p:nvSpPr>
          <p:cNvPr id="4" name="Rectangle 1">
            <a:extLst>
              <a:ext uri="{FF2B5EF4-FFF2-40B4-BE49-F238E27FC236}">
                <a16:creationId xmlns:a16="http://schemas.microsoft.com/office/drawing/2014/main" id="{BACBB762-C479-2393-EBA9-9C8BBB2C9693}"/>
              </a:ext>
            </a:extLst>
          </p:cNvPr>
          <p:cNvSpPr>
            <a:spLocks noGrp="1" noChangeArrowheads="1"/>
          </p:cNvSpPr>
          <p:nvPr>
            <p:ph idx="1"/>
          </p:nvPr>
        </p:nvSpPr>
        <p:spPr bwMode="auto">
          <a:xfrm>
            <a:off x="660400" y="2649816"/>
            <a:ext cx="1049528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Loan Prediction is very helpful for employee of banks as well as for the applicant also. The aim of this Search is to provide quick, immediate and easy way to choose the deserving applicants. It can provide special advantages to the bank. The Loan Prediction System can automatically calculate the weight of each features taking part in loan processing and on new test data same features are processed with respect to their associated weight.</a:t>
            </a:r>
          </a:p>
        </p:txBody>
      </p:sp>
    </p:spTree>
    <p:extLst>
      <p:ext uri="{BB962C8B-B14F-4D97-AF65-F5344CB8AC3E}">
        <p14:creationId xmlns:p14="http://schemas.microsoft.com/office/powerpoint/2010/main" val="243303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2197-93BC-097D-413C-977ED70A42C3}"/>
              </a:ext>
            </a:extLst>
          </p:cNvPr>
          <p:cNvSpPr>
            <a:spLocks noGrp="1"/>
          </p:cNvSpPr>
          <p:nvPr>
            <p:ph type="title"/>
          </p:nvPr>
        </p:nvSpPr>
        <p:spPr>
          <a:xfrm>
            <a:off x="1066800" y="357624"/>
            <a:ext cx="10058400" cy="1450757"/>
          </a:xfrm>
        </p:spPr>
        <p:txBody>
          <a:bodyPr/>
          <a:lstStyle/>
          <a:p>
            <a:pPr algn="ctr"/>
            <a:r>
              <a:rPr lang="en-US" dirty="0"/>
              <a:t>TOOLS USED</a:t>
            </a:r>
          </a:p>
        </p:txBody>
      </p:sp>
      <p:sp>
        <p:nvSpPr>
          <p:cNvPr id="3" name="Content Placeholder 2">
            <a:extLst>
              <a:ext uri="{FF2B5EF4-FFF2-40B4-BE49-F238E27FC236}">
                <a16:creationId xmlns:a16="http://schemas.microsoft.com/office/drawing/2014/main" id="{9E35A2E8-18C1-B1DE-B2F3-89BB137F25E2}"/>
              </a:ext>
            </a:extLst>
          </p:cNvPr>
          <p:cNvSpPr>
            <a:spLocks noGrp="1"/>
          </p:cNvSpPr>
          <p:nvPr>
            <p:ph idx="1"/>
          </p:nvPr>
        </p:nvSpPr>
        <p:spPr/>
        <p:txBody>
          <a:bodyPr>
            <a:normAutofit lnSpcReduction="10000"/>
          </a:bodyPr>
          <a:lstStyle/>
          <a:p>
            <a:r>
              <a:rPr lang="en-US" dirty="0"/>
              <a:t>Software/Code Editor Used:</a:t>
            </a:r>
          </a:p>
          <a:p>
            <a:r>
              <a:rPr lang="en-US" dirty="0"/>
              <a:t>   1) </a:t>
            </a:r>
            <a:r>
              <a:rPr lang="en-US" dirty="0" err="1"/>
              <a:t>Jupyter</a:t>
            </a:r>
            <a:r>
              <a:rPr lang="en-US" dirty="0"/>
              <a:t> Notebook</a:t>
            </a:r>
          </a:p>
          <a:p>
            <a:r>
              <a:rPr lang="en-US" dirty="0"/>
              <a:t>   2) VS Code</a:t>
            </a:r>
          </a:p>
          <a:p>
            <a:r>
              <a:rPr lang="en-US" dirty="0"/>
              <a:t>Language Used:</a:t>
            </a:r>
          </a:p>
          <a:p>
            <a:r>
              <a:rPr lang="en-US" dirty="0"/>
              <a:t>   1) Python</a:t>
            </a:r>
          </a:p>
          <a:p>
            <a:r>
              <a:rPr lang="en-US" dirty="0"/>
              <a:t>Libraries Used:</a:t>
            </a:r>
          </a:p>
          <a:p>
            <a:r>
              <a:rPr lang="en-US" dirty="0"/>
              <a:t>   1) Pandas       2) </a:t>
            </a:r>
            <a:r>
              <a:rPr lang="en-US" dirty="0" err="1"/>
              <a:t>Sklearn</a:t>
            </a:r>
            <a:endParaRPr lang="en-US" dirty="0"/>
          </a:p>
          <a:p>
            <a:r>
              <a:rPr lang="en-US" dirty="0"/>
              <a:t>   3) </a:t>
            </a:r>
            <a:r>
              <a:rPr lang="en-US" dirty="0" err="1"/>
              <a:t>Streamlit</a:t>
            </a:r>
            <a:r>
              <a:rPr lang="en-US" dirty="0"/>
              <a:t>    3) Pickle  </a:t>
            </a:r>
          </a:p>
        </p:txBody>
      </p:sp>
      <p:pic>
        <p:nvPicPr>
          <p:cNvPr id="5" name="Picture 4">
            <a:extLst>
              <a:ext uri="{FF2B5EF4-FFF2-40B4-BE49-F238E27FC236}">
                <a16:creationId xmlns:a16="http://schemas.microsoft.com/office/drawing/2014/main" id="{325C3297-BF6E-124F-7D1B-5C4F09179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1524" y="2350178"/>
            <a:ext cx="2157643" cy="2157643"/>
          </a:xfrm>
          <a:prstGeom prst="rect">
            <a:avLst/>
          </a:prstGeom>
        </p:spPr>
      </p:pic>
      <p:pic>
        <p:nvPicPr>
          <p:cNvPr id="7" name="Picture 6">
            <a:extLst>
              <a:ext uri="{FF2B5EF4-FFF2-40B4-BE49-F238E27FC236}">
                <a16:creationId xmlns:a16="http://schemas.microsoft.com/office/drawing/2014/main" id="{158F6883-BED5-2BA2-9EBF-B2F2F6705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464" y="4279037"/>
            <a:ext cx="1590055" cy="1590055"/>
          </a:xfrm>
          <a:prstGeom prst="rect">
            <a:avLst/>
          </a:prstGeom>
        </p:spPr>
      </p:pic>
      <p:pic>
        <p:nvPicPr>
          <p:cNvPr id="9" name="Picture 8">
            <a:extLst>
              <a:ext uri="{FF2B5EF4-FFF2-40B4-BE49-F238E27FC236}">
                <a16:creationId xmlns:a16="http://schemas.microsoft.com/office/drawing/2014/main" id="{3F76DB9D-47C4-3BF9-802D-170A78ABBB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309" y="2235786"/>
            <a:ext cx="3452229" cy="2157643"/>
          </a:xfrm>
          <a:prstGeom prst="rect">
            <a:avLst/>
          </a:prstGeom>
        </p:spPr>
      </p:pic>
      <p:pic>
        <p:nvPicPr>
          <p:cNvPr id="11" name="Picture 10">
            <a:extLst>
              <a:ext uri="{FF2B5EF4-FFF2-40B4-BE49-F238E27FC236}">
                <a16:creationId xmlns:a16="http://schemas.microsoft.com/office/drawing/2014/main" id="{685F7D92-AC7E-5605-8C45-53F9B4143E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1157" y="3578088"/>
            <a:ext cx="1484762" cy="2291004"/>
          </a:xfrm>
          <a:prstGeom prst="rect">
            <a:avLst/>
          </a:prstGeom>
        </p:spPr>
      </p:pic>
    </p:spTree>
    <p:extLst>
      <p:ext uri="{BB962C8B-B14F-4D97-AF65-F5344CB8AC3E}">
        <p14:creationId xmlns:p14="http://schemas.microsoft.com/office/powerpoint/2010/main" val="269056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931C-BC10-24B4-DE1E-F8A4989638B3}"/>
              </a:ext>
            </a:extLst>
          </p:cNvPr>
          <p:cNvSpPr>
            <a:spLocks noGrp="1"/>
          </p:cNvSpPr>
          <p:nvPr>
            <p:ph type="title"/>
          </p:nvPr>
        </p:nvSpPr>
        <p:spPr>
          <a:xfrm>
            <a:off x="1097280" y="286603"/>
            <a:ext cx="10058400" cy="1450757"/>
          </a:xfrm>
        </p:spPr>
        <p:txBody>
          <a:bodyPr anchor="b">
            <a:normAutofit/>
          </a:bodyPr>
          <a:lstStyle/>
          <a:p>
            <a:pPr algn="ctr"/>
            <a:r>
              <a:rPr lang="en-US" dirty="0"/>
              <a:t>DATASET SPECIFICATIONS</a:t>
            </a:r>
          </a:p>
        </p:txBody>
      </p:sp>
      <p:pic>
        <p:nvPicPr>
          <p:cNvPr id="9" name="Content Placeholder 8">
            <a:extLst>
              <a:ext uri="{FF2B5EF4-FFF2-40B4-BE49-F238E27FC236}">
                <a16:creationId xmlns:a16="http://schemas.microsoft.com/office/drawing/2014/main" id="{F04C2FB9-A18A-BB17-FE4C-C126ACA70C81}"/>
              </a:ext>
            </a:extLst>
          </p:cNvPr>
          <p:cNvPicPr>
            <a:picLocks noGrp="1" noChangeAspect="1"/>
          </p:cNvPicPr>
          <p:nvPr>
            <p:ph idx="1"/>
          </p:nvPr>
        </p:nvPicPr>
        <p:blipFill>
          <a:blip r:embed="rId2"/>
          <a:srcRect t="6883" b="41760"/>
          <a:stretch/>
        </p:blipFill>
        <p:spPr>
          <a:xfrm>
            <a:off x="240632" y="3041584"/>
            <a:ext cx="11752446" cy="3080084"/>
          </a:xfrm>
        </p:spPr>
      </p:pic>
      <p:sp>
        <p:nvSpPr>
          <p:cNvPr id="11" name="TextBox 10">
            <a:extLst>
              <a:ext uri="{FF2B5EF4-FFF2-40B4-BE49-F238E27FC236}">
                <a16:creationId xmlns:a16="http://schemas.microsoft.com/office/drawing/2014/main" id="{FC02AE39-18AE-03D0-DD3A-B4571D765D16}"/>
              </a:ext>
            </a:extLst>
          </p:cNvPr>
          <p:cNvSpPr txBox="1"/>
          <p:nvPr/>
        </p:nvSpPr>
        <p:spPr>
          <a:xfrm>
            <a:off x="943276" y="2020140"/>
            <a:ext cx="10530037" cy="830997"/>
          </a:xfrm>
          <a:prstGeom prst="rect">
            <a:avLst/>
          </a:prstGeom>
          <a:noFill/>
        </p:spPr>
        <p:txBody>
          <a:bodyPr wrap="square" rtlCol="0">
            <a:spAutoFit/>
          </a:bodyPr>
          <a:lstStyle/>
          <a:p>
            <a:r>
              <a:rPr lang="en-US" sz="2400" dirty="0"/>
              <a:t>The Dataset is collected from our internal workflow system for manual loan organization(Bank Loan Status dataset of Kaggle)</a:t>
            </a:r>
          </a:p>
        </p:txBody>
      </p:sp>
    </p:spTree>
    <p:extLst>
      <p:ext uri="{BB962C8B-B14F-4D97-AF65-F5344CB8AC3E}">
        <p14:creationId xmlns:p14="http://schemas.microsoft.com/office/powerpoint/2010/main" val="280658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479A-0194-3913-F08F-0FC5BC5C4235}"/>
              </a:ext>
            </a:extLst>
          </p:cNvPr>
          <p:cNvSpPr>
            <a:spLocks noGrp="1"/>
          </p:cNvSpPr>
          <p:nvPr>
            <p:ph type="title"/>
          </p:nvPr>
        </p:nvSpPr>
        <p:spPr>
          <a:xfrm>
            <a:off x="1066800" y="188948"/>
            <a:ext cx="10058400" cy="1450757"/>
          </a:xfrm>
        </p:spPr>
        <p:txBody>
          <a:bodyPr/>
          <a:lstStyle/>
          <a:p>
            <a:pPr algn="ctr"/>
            <a:r>
              <a:rPr lang="en-US" dirty="0"/>
              <a:t>SYSTEM ARCHITECTURE</a:t>
            </a:r>
          </a:p>
        </p:txBody>
      </p:sp>
      <p:pic>
        <p:nvPicPr>
          <p:cNvPr id="5" name="Content Placeholder 4">
            <a:extLst>
              <a:ext uri="{FF2B5EF4-FFF2-40B4-BE49-F238E27FC236}">
                <a16:creationId xmlns:a16="http://schemas.microsoft.com/office/drawing/2014/main" id="{E569BF51-E0AD-9CE6-F662-D4F96A81E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800" y="1756322"/>
            <a:ext cx="10998400" cy="4349493"/>
          </a:xfrm>
        </p:spPr>
      </p:pic>
    </p:spTree>
    <p:extLst>
      <p:ext uri="{BB962C8B-B14F-4D97-AF65-F5344CB8AC3E}">
        <p14:creationId xmlns:p14="http://schemas.microsoft.com/office/powerpoint/2010/main" val="376970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52AA-73EB-A947-5D56-860EE1242F43}"/>
              </a:ext>
            </a:extLst>
          </p:cNvPr>
          <p:cNvSpPr>
            <a:spLocks noGrp="1"/>
          </p:cNvSpPr>
          <p:nvPr>
            <p:ph type="title"/>
          </p:nvPr>
        </p:nvSpPr>
        <p:spPr/>
        <p:txBody>
          <a:bodyPr/>
          <a:lstStyle/>
          <a:p>
            <a:pPr algn="ctr"/>
            <a:r>
              <a:rPr lang="en-US" dirty="0"/>
              <a:t>MACHINE LEARNING PREDICTION MODEL</a:t>
            </a:r>
          </a:p>
        </p:txBody>
      </p:sp>
      <p:sp>
        <p:nvSpPr>
          <p:cNvPr id="3" name="Content Placeholder 2">
            <a:extLst>
              <a:ext uri="{FF2B5EF4-FFF2-40B4-BE49-F238E27FC236}">
                <a16:creationId xmlns:a16="http://schemas.microsoft.com/office/drawing/2014/main" id="{C58CC11B-8E8B-F8FB-6BFF-7FE11F79B896}"/>
              </a:ext>
            </a:extLst>
          </p:cNvPr>
          <p:cNvSpPr>
            <a:spLocks noGrp="1"/>
          </p:cNvSpPr>
          <p:nvPr>
            <p:ph idx="1"/>
          </p:nvPr>
        </p:nvSpPr>
        <p:spPr>
          <a:xfrm>
            <a:off x="1097280" y="2137077"/>
            <a:ext cx="10058400" cy="3760891"/>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rPr>
              <a:t> Logistic regression</a:t>
            </a:r>
            <a:r>
              <a:rPr kumimoji="0" lang="en-US" altLang="en-US" sz="2400" b="0" i="0" u="none" strike="noStrike" cap="none" normalizeH="0" baseline="0" dirty="0">
                <a:ln>
                  <a:noFill/>
                </a:ln>
                <a:solidFill>
                  <a:schemeClr val="tx1"/>
                </a:solidFill>
                <a:effectLst/>
                <a:latin typeface="Arial" panose="020B0604020202020204" pitchFamily="34" charset="0"/>
              </a:rPr>
              <a:t> is one of the most popular Machine Learning algorithms, which comes under the Supervised Learning technique. It is used for predicting the categorical dependent variable using a given set of independent variables.</a:t>
            </a:r>
          </a:p>
          <a:p>
            <a:pPr eaLnBrk="0" fontAlgn="base" hangingPunct="0">
              <a:lnSpc>
                <a:spcPct val="100000"/>
              </a:lnSpc>
              <a:spcBef>
                <a:spcPct val="0"/>
              </a:spcBef>
              <a:spcAft>
                <a:spcPct val="0"/>
              </a:spcAft>
              <a:buClrTx/>
              <a:buSzTx/>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rPr>
              <a:t> Logistic regression</a:t>
            </a:r>
            <a:r>
              <a:rPr kumimoji="0" lang="en-US" altLang="en-US" sz="2400" b="0" i="0" u="none" strike="noStrike" cap="none" normalizeH="0" baseline="0" dirty="0">
                <a:ln>
                  <a:noFill/>
                </a:ln>
                <a:solidFill>
                  <a:schemeClr val="tx1"/>
                </a:solidFill>
                <a:effectLst/>
                <a:latin typeface="Arial" panose="020B0604020202020204" pitchFamily="34" charset="0"/>
              </a:rPr>
              <a:t>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endParaRPr lang="en-US" sz="1600" dirty="0"/>
          </a:p>
        </p:txBody>
      </p:sp>
      <p:sp>
        <p:nvSpPr>
          <p:cNvPr id="13" name="Rectangle 10">
            <a:extLst>
              <a:ext uri="{FF2B5EF4-FFF2-40B4-BE49-F238E27FC236}">
                <a16:creationId xmlns:a16="http://schemas.microsoft.com/office/drawing/2014/main" id="{2C86C27A-A6D0-A9D2-D2F0-B9C010E3A128}"/>
              </a:ext>
            </a:extLst>
          </p:cNvPr>
          <p:cNvSpPr>
            <a:spLocks noChangeArrowheads="1"/>
          </p:cNvSpPr>
          <p:nvPr/>
        </p:nvSpPr>
        <p:spPr bwMode="auto">
          <a:xfrm>
            <a:off x="0" y="85158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38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658F-49BC-5ACD-3076-45373E20C091}"/>
              </a:ext>
            </a:extLst>
          </p:cNvPr>
          <p:cNvSpPr>
            <a:spLocks noGrp="1"/>
          </p:cNvSpPr>
          <p:nvPr>
            <p:ph type="title"/>
          </p:nvPr>
        </p:nvSpPr>
        <p:spPr>
          <a:xfrm>
            <a:off x="1066800" y="135683"/>
            <a:ext cx="10058400" cy="1450757"/>
          </a:xfrm>
        </p:spPr>
        <p:txBody>
          <a:bodyPr/>
          <a:lstStyle/>
          <a:p>
            <a:pPr algn="ctr"/>
            <a:r>
              <a:rPr lang="en-US" dirty="0"/>
              <a:t>APPLICATIONS</a:t>
            </a:r>
          </a:p>
        </p:txBody>
      </p:sp>
      <p:sp>
        <p:nvSpPr>
          <p:cNvPr id="3" name="Content Placeholder 2">
            <a:extLst>
              <a:ext uri="{FF2B5EF4-FFF2-40B4-BE49-F238E27FC236}">
                <a16:creationId xmlns:a16="http://schemas.microsoft.com/office/drawing/2014/main" id="{C85EAD0D-088D-4806-7979-B67BBB98C577}"/>
              </a:ext>
            </a:extLst>
          </p:cNvPr>
          <p:cNvSpPr>
            <a:spLocks noGrp="1"/>
          </p:cNvSpPr>
          <p:nvPr>
            <p:ph idx="1"/>
          </p:nvPr>
        </p:nvSpPr>
        <p:spPr>
          <a:xfrm>
            <a:off x="1066800" y="2214733"/>
            <a:ext cx="10058400" cy="3760891"/>
          </a:xfrm>
        </p:spPr>
        <p:txBody>
          <a:bodyPr>
            <a:normAutofit/>
          </a:bodyPr>
          <a:lstStyle/>
          <a:p>
            <a:pPr marL="578358" lvl="1" indent="-285750"/>
            <a:r>
              <a:rPr lang="en-US" sz="2500" dirty="0"/>
              <a:t>Banking sectors</a:t>
            </a:r>
          </a:p>
          <a:p>
            <a:pPr marL="578358" lvl="1" indent="-285750"/>
            <a:r>
              <a:rPr lang="en-US" sz="2500" dirty="0"/>
              <a:t>Co-operate sectors which provide loans to their employees</a:t>
            </a:r>
          </a:p>
          <a:p>
            <a:pPr marL="578358" lvl="1" indent="-285750"/>
            <a:r>
              <a:rPr lang="en-US" sz="2500" dirty="0"/>
              <a:t>An individual who wants to know about his capability of taking a loan</a:t>
            </a:r>
          </a:p>
          <a:p>
            <a:pPr marL="578358" lvl="1" indent="-285750"/>
            <a:r>
              <a:rPr lang="en-US" sz="2500" dirty="0"/>
              <a:t>Loan Apps</a:t>
            </a:r>
          </a:p>
          <a:p>
            <a:pPr marL="292608" lvl="1" indent="0">
              <a:buNone/>
            </a:pPr>
            <a:endParaRPr lang="en-US" sz="2500" dirty="0"/>
          </a:p>
        </p:txBody>
      </p:sp>
      <p:pic>
        <p:nvPicPr>
          <p:cNvPr id="5" name="Picture 4">
            <a:extLst>
              <a:ext uri="{FF2B5EF4-FFF2-40B4-BE49-F238E27FC236}">
                <a16:creationId xmlns:a16="http://schemas.microsoft.com/office/drawing/2014/main" id="{8BD70616-39BE-A075-0B6F-F07BE1281BB1}"/>
              </a:ext>
            </a:extLst>
          </p:cNvPr>
          <p:cNvPicPr>
            <a:picLocks noChangeAspect="1"/>
          </p:cNvPicPr>
          <p:nvPr/>
        </p:nvPicPr>
        <p:blipFill>
          <a:blip r:embed="rId2">
            <a:extLst>
              <a:ext uri="{28A0092B-C50C-407E-A947-70E740481C1C}">
                <a14:useLocalDpi xmlns:a14="http://schemas.microsoft.com/office/drawing/2010/main" val="0"/>
              </a:ext>
            </a:extLst>
          </a:blip>
          <a:srcRect l="9109" t="4878" r="8532" b="1"/>
          <a:stretch/>
        </p:blipFill>
        <p:spPr>
          <a:xfrm>
            <a:off x="3062796" y="4403324"/>
            <a:ext cx="1926454" cy="1779972"/>
          </a:xfrm>
          <a:prstGeom prst="rect">
            <a:avLst/>
          </a:prstGeom>
        </p:spPr>
      </p:pic>
      <p:pic>
        <p:nvPicPr>
          <p:cNvPr id="7" name="Picture 6">
            <a:extLst>
              <a:ext uri="{FF2B5EF4-FFF2-40B4-BE49-F238E27FC236}">
                <a16:creationId xmlns:a16="http://schemas.microsoft.com/office/drawing/2014/main" id="{E4F1AE19-27D0-4697-6438-0037D2345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246" y="4403324"/>
            <a:ext cx="1779972" cy="1779972"/>
          </a:xfrm>
          <a:prstGeom prst="rect">
            <a:avLst/>
          </a:prstGeom>
        </p:spPr>
      </p:pic>
    </p:spTree>
    <p:extLst>
      <p:ext uri="{BB962C8B-B14F-4D97-AF65-F5344CB8AC3E}">
        <p14:creationId xmlns:p14="http://schemas.microsoft.com/office/powerpoint/2010/main" val="303626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71AB5F-9F38-1A1F-BC7D-475EF20B7397}"/>
              </a:ext>
            </a:extLst>
          </p:cNvPr>
          <p:cNvSpPr txBox="1"/>
          <p:nvPr/>
        </p:nvSpPr>
        <p:spPr>
          <a:xfrm>
            <a:off x="2971060" y="2166152"/>
            <a:ext cx="6249880" cy="1092607"/>
          </a:xfrm>
          <a:prstGeom prst="rect">
            <a:avLst/>
          </a:prstGeom>
          <a:noFill/>
        </p:spPr>
        <p:txBody>
          <a:bodyPr wrap="square" rtlCol="0">
            <a:spAutoFit/>
          </a:bodyPr>
          <a:lstStyle/>
          <a:p>
            <a:pPr algn="ctr"/>
            <a:r>
              <a:rPr lang="en-US" sz="6500" dirty="0"/>
              <a:t>THANK YOU</a:t>
            </a:r>
          </a:p>
        </p:txBody>
      </p:sp>
      <p:sp>
        <p:nvSpPr>
          <p:cNvPr id="5" name="TextBox 4">
            <a:extLst>
              <a:ext uri="{FF2B5EF4-FFF2-40B4-BE49-F238E27FC236}">
                <a16:creationId xmlns:a16="http://schemas.microsoft.com/office/drawing/2014/main" id="{C0B5EE83-F5D2-01F3-0202-73A64D929E2F}"/>
              </a:ext>
            </a:extLst>
          </p:cNvPr>
          <p:cNvSpPr txBox="1"/>
          <p:nvPr/>
        </p:nvSpPr>
        <p:spPr>
          <a:xfrm>
            <a:off x="2664781" y="3213556"/>
            <a:ext cx="6862438" cy="400110"/>
          </a:xfrm>
          <a:prstGeom prst="rect">
            <a:avLst/>
          </a:prstGeom>
          <a:noFill/>
        </p:spPr>
        <p:txBody>
          <a:bodyPr wrap="square" rtlCol="0">
            <a:spAutoFit/>
          </a:bodyPr>
          <a:lstStyle/>
          <a:p>
            <a:pPr algn="ctr"/>
            <a:r>
              <a:rPr lang="en-US" sz="2000" dirty="0"/>
              <a:t>Hope you like our presentation!</a:t>
            </a:r>
          </a:p>
        </p:txBody>
      </p:sp>
    </p:spTree>
    <p:extLst>
      <p:ext uri="{BB962C8B-B14F-4D97-AF65-F5344CB8AC3E}">
        <p14:creationId xmlns:p14="http://schemas.microsoft.com/office/powerpoint/2010/main" val="3255018412"/>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{34B6D4D3-B3F6-43E8-8C63-8A65FD8AF7CE}tf56160789_win32</Template>
  <TotalTime>64</TotalTime>
  <Words>324</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Custom</vt:lpstr>
      <vt:lpstr>Loan Eligibility Prediction</vt:lpstr>
      <vt:lpstr>Predict whether an applicant is eligible for a loan based on their personal and financial information.</vt:lpstr>
      <vt:lpstr>PROBLEM STATEMENT </vt:lpstr>
      <vt:lpstr>TOOLS USED</vt:lpstr>
      <vt:lpstr>DATASET SPECIFICATIONS</vt:lpstr>
      <vt:lpstr>SYSTEM ARCHITECTURE</vt:lpstr>
      <vt:lpstr>MACHINE LEARNING PREDICTION MODEL</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Malik Furqan</dc:creator>
  <cp:lastModifiedBy>Malik Furqan</cp:lastModifiedBy>
  <cp:revision>2</cp:revision>
  <dcterms:created xsi:type="dcterms:W3CDTF">2025-05-26T20:28:19Z</dcterms:created>
  <dcterms:modified xsi:type="dcterms:W3CDTF">2025-05-26T21:32:36Z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