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10" r:id="rId6"/>
    <p:sldId id="311" r:id="rId7"/>
    <p:sldId id="312" r:id="rId8"/>
    <p:sldId id="313" r:id="rId9"/>
    <p:sldId id="314" r:id="rId10"/>
    <p:sldId id="315" r:id="rId11"/>
    <p:sldId id="31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102" d="100"/>
          <a:sy n="102" d="100"/>
        </p:scale>
        <p:origin x="9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5/29/2025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5/29/2025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5/29/2025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5/29/2025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5/29/2025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5/29/2025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5/29/2025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5/29/2025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5/29/2025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5/29/2025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371781" y="639097"/>
            <a:ext cx="5741662" cy="3494791"/>
          </a:xfrm>
        </p:spPr>
        <p:txBody>
          <a:bodyPr>
            <a:normAutofit/>
          </a:bodyPr>
          <a:lstStyle/>
          <a:p>
            <a:r>
              <a:rPr lang="en-US" dirty="0"/>
              <a:t>DFA</a:t>
            </a:r>
            <a:br>
              <a:rPr lang="en-US" dirty="0"/>
            </a:br>
            <a:r>
              <a:rPr lang="en-US" dirty="0"/>
              <a:t>VISUALIZER</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487000" y="4455621"/>
            <a:ext cx="5025226" cy="1238616"/>
          </a:xfrm>
        </p:spPr>
        <p:txBody>
          <a:bodyPr>
            <a:normAutofit/>
          </a:bodyPr>
          <a:lstStyle/>
          <a:p>
            <a:r>
              <a:rPr lang="en-US" dirty="0"/>
              <a:t>Muhammad waqi (23-cs-59)</a:t>
            </a:r>
          </a:p>
          <a:p>
            <a:r>
              <a:rPr lang="en-US" dirty="0"/>
              <a:t>Ahmed zaman (23-cs-55)</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474BD9-FD39-1EA1-2E21-45C5169DB6FD}"/>
              </a:ext>
            </a:extLst>
          </p:cNvPr>
          <p:cNvSpPr>
            <a:spLocks noGrp="1"/>
          </p:cNvSpPr>
          <p:nvPr>
            <p:ph type="title"/>
          </p:nvPr>
        </p:nvSpPr>
        <p:spPr>
          <a:xfrm>
            <a:off x="1039177" y="2685318"/>
            <a:ext cx="10113645" cy="743682"/>
          </a:xfrm>
        </p:spPr>
        <p:txBody>
          <a:bodyPr/>
          <a:lstStyle/>
          <a:p>
            <a:r>
              <a:rPr kumimoji="0" lang="en-US" sz="2500" b="0" i="0" u="none" strike="noStrike" kern="1200" cap="none" spc="0" normalizeH="0" baseline="0" noProof="0" dirty="0">
                <a:ln>
                  <a:noFill/>
                </a:ln>
                <a:solidFill>
                  <a:srgbClr val="000000">
                    <a:lumMod val="75000"/>
                    <a:lumOff val="25000"/>
                  </a:srgbClr>
                </a:solidFill>
                <a:effectLst/>
                <a:uLnTx/>
                <a:uFillTx/>
                <a:latin typeface="Speak Pro" panose="020F0502020204030204"/>
                <a:ea typeface="+mn-ea"/>
                <a:cs typeface="+mn-cs"/>
              </a:rPr>
              <a:t>DFA Visualizer provide a clear, interactive way to understand deterministic finite automata. It helps users visualize states, transitions, and the acceptance or rejection of input strings, making it easier to learn, debug, and explore DFA behavior effectively.</a:t>
            </a:r>
            <a:endParaRPr lang="en-US" dirty="0"/>
          </a:p>
        </p:txBody>
      </p:sp>
      <p:sp>
        <p:nvSpPr>
          <p:cNvPr id="6" name="Text Placeholder 5">
            <a:extLst>
              <a:ext uri="{FF2B5EF4-FFF2-40B4-BE49-F238E27FC236}">
                <a16:creationId xmlns:a16="http://schemas.microsoft.com/office/drawing/2014/main" id="{36BE4241-149F-8274-6F82-E2D43E9E7312}"/>
              </a:ext>
            </a:extLst>
          </p:cNvPr>
          <p:cNvSpPr>
            <a:spLocks noGrp="1"/>
          </p:cNvSpPr>
          <p:nvPr>
            <p:ph type="body" sz="half" idx="2"/>
          </p:nvPr>
        </p:nvSpPr>
        <p:spPr>
          <a:xfrm>
            <a:off x="607086" y="1161854"/>
            <a:ext cx="10113264" cy="609600"/>
          </a:xfrm>
        </p:spPr>
        <p:txBody>
          <a:bodyPr>
            <a:normAutofit fontScale="92500" lnSpcReduction="20000"/>
          </a:bodyPr>
          <a:lstStyle/>
          <a:p>
            <a:r>
              <a:rPr kumimoji="0" lang="en-US" sz="4600" b="1" i="0" u="none" strike="noStrike" kern="1200" cap="none" spc="-50" normalizeH="0" baseline="0" noProof="0" dirty="0">
                <a:ln>
                  <a:noFill/>
                </a:ln>
                <a:solidFill>
                  <a:srgbClr val="000000">
                    <a:lumMod val="75000"/>
                    <a:lumOff val="25000"/>
                  </a:srgbClr>
                </a:solidFill>
                <a:effectLst/>
                <a:uLnTx/>
                <a:uFillTx/>
                <a:latin typeface="Georgia Pro Cond Light" panose="020F0302020204030204"/>
                <a:ea typeface="+mj-ea"/>
                <a:cs typeface="+mj-cs"/>
              </a:rPr>
              <a:t>- GOAL</a:t>
            </a:r>
            <a:endParaRPr lang="en-US" dirty="0"/>
          </a:p>
        </p:txBody>
      </p:sp>
    </p:spTree>
    <p:extLst>
      <p:ext uri="{BB962C8B-B14F-4D97-AF65-F5344CB8AC3E}">
        <p14:creationId xmlns:p14="http://schemas.microsoft.com/office/powerpoint/2010/main" val="673689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F68702-C8C2-47F3-0286-2E31F38A5E8C}"/>
              </a:ext>
            </a:extLst>
          </p:cNvPr>
          <p:cNvSpPr>
            <a:spLocks noGrp="1"/>
          </p:cNvSpPr>
          <p:nvPr>
            <p:ph type="title"/>
          </p:nvPr>
        </p:nvSpPr>
        <p:spPr/>
        <p:txBody>
          <a:bodyPr/>
          <a:lstStyle/>
          <a:p>
            <a:pPr algn="ctr"/>
            <a:r>
              <a:rPr lang="en-US" dirty="0"/>
              <a:t>PROBLEM STATEMENT</a:t>
            </a:r>
          </a:p>
        </p:txBody>
      </p:sp>
      <p:sp>
        <p:nvSpPr>
          <p:cNvPr id="6" name="Content Placeholder 5">
            <a:extLst>
              <a:ext uri="{FF2B5EF4-FFF2-40B4-BE49-F238E27FC236}">
                <a16:creationId xmlns:a16="http://schemas.microsoft.com/office/drawing/2014/main" id="{82849E1C-36BF-203A-51E2-B16E3EA9BE95}"/>
              </a:ext>
            </a:extLst>
          </p:cNvPr>
          <p:cNvSpPr>
            <a:spLocks noGrp="1"/>
          </p:cNvSpPr>
          <p:nvPr>
            <p:ph idx="1"/>
          </p:nvPr>
        </p:nvSpPr>
        <p:spPr/>
        <p:txBody>
          <a:bodyPr>
            <a:normAutofit/>
          </a:bodyPr>
          <a:lstStyle/>
          <a:p>
            <a:r>
              <a:rPr lang="en-US" sz="2400" dirty="0"/>
              <a:t>Understanding and designing deterministic finite automata (DFA) can be challenging due to their abstract nature and lack of visual feedback. Students and developers often struggle to visualize state transitions and debug DFA behavior when processing input strings. There is a need for an interactive tool that allows users to create and analyze DFAs in a visual and intuitive manner, helping bridge the gap between theoretical concepts and practical understanding.</a:t>
            </a:r>
          </a:p>
        </p:txBody>
      </p:sp>
    </p:spTree>
    <p:extLst>
      <p:ext uri="{BB962C8B-B14F-4D97-AF65-F5344CB8AC3E}">
        <p14:creationId xmlns:p14="http://schemas.microsoft.com/office/powerpoint/2010/main" val="3807986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C16EC-12D2-D918-9B35-65E5E842C017}"/>
              </a:ext>
            </a:extLst>
          </p:cNvPr>
          <p:cNvSpPr>
            <a:spLocks noGrp="1"/>
          </p:cNvSpPr>
          <p:nvPr>
            <p:ph type="title"/>
          </p:nvPr>
        </p:nvSpPr>
        <p:spPr/>
        <p:txBody>
          <a:bodyPr/>
          <a:lstStyle/>
          <a:p>
            <a:pPr algn="ctr"/>
            <a:r>
              <a:rPr lang="en-US" dirty="0"/>
              <a:t>TOOLS USED</a:t>
            </a:r>
          </a:p>
        </p:txBody>
      </p:sp>
      <p:sp>
        <p:nvSpPr>
          <p:cNvPr id="3" name="Content Placeholder 2">
            <a:extLst>
              <a:ext uri="{FF2B5EF4-FFF2-40B4-BE49-F238E27FC236}">
                <a16:creationId xmlns:a16="http://schemas.microsoft.com/office/drawing/2014/main" id="{6A7B8C38-7F8C-1CA0-A4DB-4A903D437FEC}"/>
              </a:ext>
            </a:extLst>
          </p:cNvPr>
          <p:cNvSpPr>
            <a:spLocks noGrp="1"/>
          </p:cNvSpPr>
          <p:nvPr>
            <p:ph idx="1"/>
          </p:nvPr>
        </p:nvSpPr>
        <p:spPr/>
        <p:txBody>
          <a:bodyPr>
            <a:normAutofit/>
          </a:bodyPr>
          <a:lstStyle/>
          <a:p>
            <a:endParaRPr lang="en-US" b="1" dirty="0"/>
          </a:p>
          <a:p>
            <a:r>
              <a:rPr lang="en-US" b="1" dirty="0"/>
              <a:t>Software/Code Editor Used:</a:t>
            </a:r>
          </a:p>
          <a:p>
            <a:r>
              <a:rPr lang="en-US" b="1" dirty="0"/>
              <a:t>     1) VS Code</a:t>
            </a:r>
          </a:p>
          <a:p>
            <a:r>
              <a:rPr lang="en-US" b="1" dirty="0"/>
              <a:t>Language Used:</a:t>
            </a:r>
          </a:p>
          <a:p>
            <a:r>
              <a:rPr lang="en-US" b="1" dirty="0"/>
              <a:t>    1) HTML    2) CSS     3) JavaScript</a:t>
            </a:r>
          </a:p>
          <a:p>
            <a:r>
              <a:rPr lang="en-US" b="1" dirty="0"/>
              <a:t>Libraries Used:</a:t>
            </a:r>
          </a:p>
          <a:p>
            <a:r>
              <a:rPr lang="en-US" b="1" dirty="0"/>
              <a:t>    1) React    2) </a:t>
            </a:r>
            <a:r>
              <a:rPr lang="en-US" b="1" dirty="0" err="1"/>
              <a:t>JointJS</a:t>
            </a:r>
            <a:r>
              <a:rPr lang="en-US" b="1" dirty="0"/>
              <a:t> </a:t>
            </a:r>
          </a:p>
          <a:p>
            <a:endParaRPr lang="en-US" dirty="0"/>
          </a:p>
        </p:txBody>
      </p:sp>
      <p:pic>
        <p:nvPicPr>
          <p:cNvPr id="4" name="Picture 3">
            <a:extLst>
              <a:ext uri="{FF2B5EF4-FFF2-40B4-BE49-F238E27FC236}">
                <a16:creationId xmlns:a16="http://schemas.microsoft.com/office/drawing/2014/main" id="{EF41796D-0D81-74C8-8479-C95E08CB51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2371" y="4543933"/>
            <a:ext cx="1449001" cy="1449001"/>
          </a:xfrm>
          <a:prstGeom prst="rect">
            <a:avLst/>
          </a:prstGeom>
        </p:spPr>
      </p:pic>
      <p:pic>
        <p:nvPicPr>
          <p:cNvPr id="6" name="Picture 5">
            <a:extLst>
              <a:ext uri="{FF2B5EF4-FFF2-40B4-BE49-F238E27FC236}">
                <a16:creationId xmlns:a16="http://schemas.microsoft.com/office/drawing/2014/main" id="{D6074785-5A3F-98EE-9255-33AC0A7EF4D8}"/>
              </a:ext>
            </a:extLst>
          </p:cNvPr>
          <p:cNvPicPr>
            <a:picLocks noChangeAspect="1"/>
          </p:cNvPicPr>
          <p:nvPr/>
        </p:nvPicPr>
        <p:blipFill>
          <a:blip r:embed="rId3"/>
          <a:stretch>
            <a:fillRect/>
          </a:stretch>
        </p:blipFill>
        <p:spPr>
          <a:xfrm>
            <a:off x="9166872" y="1737360"/>
            <a:ext cx="2665519" cy="2665519"/>
          </a:xfrm>
          <a:prstGeom prst="rect">
            <a:avLst/>
          </a:prstGeom>
        </p:spPr>
      </p:pic>
      <p:pic>
        <p:nvPicPr>
          <p:cNvPr id="8" name="Picture 7">
            <a:extLst>
              <a:ext uri="{FF2B5EF4-FFF2-40B4-BE49-F238E27FC236}">
                <a16:creationId xmlns:a16="http://schemas.microsoft.com/office/drawing/2014/main" id="{3EF69753-FC6A-40A8-2094-939855BC6827}"/>
              </a:ext>
            </a:extLst>
          </p:cNvPr>
          <p:cNvPicPr>
            <a:picLocks noChangeAspect="1"/>
          </p:cNvPicPr>
          <p:nvPr/>
        </p:nvPicPr>
        <p:blipFill>
          <a:blip r:embed="rId4"/>
          <a:stretch>
            <a:fillRect/>
          </a:stretch>
        </p:blipFill>
        <p:spPr>
          <a:xfrm>
            <a:off x="6683015" y="2245773"/>
            <a:ext cx="2029782" cy="2029782"/>
          </a:xfrm>
          <a:prstGeom prst="rect">
            <a:avLst/>
          </a:prstGeom>
        </p:spPr>
      </p:pic>
      <p:pic>
        <p:nvPicPr>
          <p:cNvPr id="10" name="Picture 9">
            <a:extLst>
              <a:ext uri="{FF2B5EF4-FFF2-40B4-BE49-F238E27FC236}">
                <a16:creationId xmlns:a16="http://schemas.microsoft.com/office/drawing/2014/main" id="{1537EA7B-2473-E5E0-2C02-0317949716AE}"/>
              </a:ext>
            </a:extLst>
          </p:cNvPr>
          <p:cNvPicPr>
            <a:picLocks noChangeAspect="1"/>
          </p:cNvPicPr>
          <p:nvPr/>
        </p:nvPicPr>
        <p:blipFill>
          <a:blip r:embed="rId5"/>
          <a:stretch>
            <a:fillRect/>
          </a:stretch>
        </p:blipFill>
        <p:spPr>
          <a:xfrm>
            <a:off x="5283152" y="4275555"/>
            <a:ext cx="1686655" cy="1686655"/>
          </a:xfrm>
          <a:prstGeom prst="rect">
            <a:avLst/>
          </a:prstGeom>
        </p:spPr>
      </p:pic>
    </p:spTree>
    <p:extLst>
      <p:ext uri="{BB962C8B-B14F-4D97-AF65-F5344CB8AC3E}">
        <p14:creationId xmlns:p14="http://schemas.microsoft.com/office/powerpoint/2010/main" val="703239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230FC-8A90-D490-B5AD-0C5B74696455}"/>
              </a:ext>
            </a:extLst>
          </p:cNvPr>
          <p:cNvSpPr>
            <a:spLocks noGrp="1"/>
          </p:cNvSpPr>
          <p:nvPr>
            <p:ph type="title"/>
          </p:nvPr>
        </p:nvSpPr>
        <p:spPr/>
        <p:txBody>
          <a:bodyPr/>
          <a:lstStyle/>
          <a:p>
            <a:pPr algn="ctr"/>
            <a:r>
              <a:rPr lang="en-US" dirty="0"/>
              <a:t>OBJECTIVES</a:t>
            </a:r>
          </a:p>
        </p:txBody>
      </p:sp>
      <p:sp>
        <p:nvSpPr>
          <p:cNvPr id="3" name="Content Placeholder 2">
            <a:extLst>
              <a:ext uri="{FF2B5EF4-FFF2-40B4-BE49-F238E27FC236}">
                <a16:creationId xmlns:a16="http://schemas.microsoft.com/office/drawing/2014/main" id="{496CA4F2-EC85-B1FD-37F7-971A96CAA152}"/>
              </a:ext>
            </a:extLst>
          </p:cNvPr>
          <p:cNvSpPr>
            <a:spLocks noGrp="1"/>
          </p:cNvSpPr>
          <p:nvPr>
            <p:ph idx="1"/>
          </p:nvPr>
        </p:nvSpPr>
        <p:spPr>
          <a:xfrm>
            <a:off x="1066800" y="2268456"/>
            <a:ext cx="10058400" cy="3760891"/>
          </a:xfrm>
        </p:spPr>
        <p:txBody>
          <a:bodyPr/>
          <a:lstStyle/>
          <a:p>
            <a:pPr>
              <a:buFont typeface="Wingdings" panose="05000000000000000000" pitchFamily="2" charset="2"/>
              <a:buChar char="Ø"/>
            </a:pPr>
            <a:r>
              <a:rPr lang="en-US" sz="2300" dirty="0"/>
              <a:t> </a:t>
            </a:r>
            <a:r>
              <a:rPr lang="en-US" sz="2300" kern="100" dirty="0">
                <a:effectLst/>
                <a:ea typeface="Calibri" panose="020F0502020204030204" pitchFamily="34" charset="0"/>
                <a:cs typeface="Times New Roman" panose="02020603050405020304" pitchFamily="18" charset="0"/>
              </a:rPr>
              <a:t>To promote active learning by allowing students to construct and test their own DFA examples interactively.</a:t>
            </a:r>
          </a:p>
          <a:p>
            <a:pPr>
              <a:buFont typeface="Wingdings" panose="05000000000000000000" pitchFamily="2" charset="2"/>
              <a:buChar char="Ø"/>
            </a:pPr>
            <a:r>
              <a:rPr lang="en-US" sz="2300" kern="100" dirty="0">
                <a:effectLst/>
                <a:ea typeface="Calibri" panose="020F0502020204030204" pitchFamily="34" charset="0"/>
                <a:cs typeface="Times New Roman" panose="02020603050405020304" pitchFamily="18" charset="0"/>
              </a:rPr>
              <a:t> To enhance conceptual understanding of DFA components such as states, transitions, start and accepting states.</a:t>
            </a:r>
          </a:p>
          <a:p>
            <a:pPr>
              <a:buFont typeface="Wingdings" panose="05000000000000000000" pitchFamily="2" charset="2"/>
              <a:buChar char="Ø"/>
            </a:pPr>
            <a:r>
              <a:rPr lang="en-US" sz="2300" kern="100" dirty="0">
                <a:effectLst/>
                <a:ea typeface="Calibri" panose="020F0502020204030204" pitchFamily="34" charset="0"/>
                <a:cs typeface="Times New Roman" panose="02020603050405020304" pitchFamily="18" charset="0"/>
              </a:rPr>
              <a:t> To validate input strings against the defined DFA and indicate whether they are accepted or rejected.</a:t>
            </a: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386997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A5637B-2E12-8DEF-C394-6BCBBB60A9E8}"/>
              </a:ext>
            </a:extLst>
          </p:cNvPr>
          <p:cNvSpPr txBox="1"/>
          <p:nvPr/>
        </p:nvSpPr>
        <p:spPr>
          <a:xfrm>
            <a:off x="2980441" y="1335622"/>
            <a:ext cx="8210746" cy="1169551"/>
          </a:xfrm>
          <a:prstGeom prst="rect">
            <a:avLst/>
          </a:prstGeom>
          <a:noFill/>
        </p:spPr>
        <p:txBody>
          <a:bodyPr wrap="square" rtlCol="0">
            <a:spAutoFit/>
          </a:bodyPr>
          <a:lstStyle/>
          <a:p>
            <a:r>
              <a:rPr lang="en-US" sz="7000" b="1" dirty="0"/>
              <a:t>PROJECT DEMO</a:t>
            </a:r>
          </a:p>
        </p:txBody>
      </p:sp>
      <p:pic>
        <p:nvPicPr>
          <p:cNvPr id="6" name="Picture 5">
            <a:extLst>
              <a:ext uri="{FF2B5EF4-FFF2-40B4-BE49-F238E27FC236}">
                <a16:creationId xmlns:a16="http://schemas.microsoft.com/office/drawing/2014/main" id="{D093DF0F-F897-B684-EFB8-579D0BE529F9}"/>
              </a:ext>
            </a:extLst>
          </p:cNvPr>
          <p:cNvPicPr>
            <a:picLocks noChangeAspect="1"/>
          </p:cNvPicPr>
          <p:nvPr/>
        </p:nvPicPr>
        <p:blipFill>
          <a:blip r:embed="rId2"/>
          <a:srcRect l="15619" t="14571" r="19974" b="24948"/>
          <a:stretch/>
        </p:blipFill>
        <p:spPr>
          <a:xfrm>
            <a:off x="706310" y="2929380"/>
            <a:ext cx="5389690" cy="2846896"/>
          </a:xfrm>
          <a:prstGeom prst="rect">
            <a:avLst/>
          </a:prstGeom>
        </p:spPr>
      </p:pic>
      <p:pic>
        <p:nvPicPr>
          <p:cNvPr id="8" name="Picture 7">
            <a:extLst>
              <a:ext uri="{FF2B5EF4-FFF2-40B4-BE49-F238E27FC236}">
                <a16:creationId xmlns:a16="http://schemas.microsoft.com/office/drawing/2014/main" id="{0E9A0ED8-C3AD-ACC0-4E25-1741EB1BE269}"/>
              </a:ext>
            </a:extLst>
          </p:cNvPr>
          <p:cNvPicPr>
            <a:picLocks noChangeAspect="1"/>
          </p:cNvPicPr>
          <p:nvPr/>
        </p:nvPicPr>
        <p:blipFill>
          <a:blip r:embed="rId3"/>
          <a:srcRect l="-97" t="13637" r="13334" b="3259"/>
          <a:stretch/>
        </p:blipFill>
        <p:spPr>
          <a:xfrm>
            <a:off x="6386204" y="2929380"/>
            <a:ext cx="5284179" cy="2846895"/>
          </a:xfrm>
          <a:prstGeom prst="rect">
            <a:avLst/>
          </a:prstGeom>
        </p:spPr>
      </p:pic>
      <p:cxnSp>
        <p:nvCxnSpPr>
          <p:cNvPr id="10" name="Straight Connector 9">
            <a:extLst>
              <a:ext uri="{FF2B5EF4-FFF2-40B4-BE49-F238E27FC236}">
                <a16:creationId xmlns:a16="http://schemas.microsoft.com/office/drawing/2014/main" id="{228FC27B-FF7E-EC54-8305-64CBE8F2130F}"/>
              </a:ext>
            </a:extLst>
          </p:cNvPr>
          <p:cNvCxnSpPr>
            <a:cxnSpLocks/>
          </p:cNvCxnSpPr>
          <p:nvPr/>
        </p:nvCxnSpPr>
        <p:spPr>
          <a:xfrm>
            <a:off x="1809946" y="2467466"/>
            <a:ext cx="8521831"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32944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1F3CE-97CD-0C50-63AC-B7F333A641D1}"/>
              </a:ext>
            </a:extLst>
          </p:cNvPr>
          <p:cNvSpPr>
            <a:spLocks noGrp="1"/>
          </p:cNvSpPr>
          <p:nvPr>
            <p:ph type="title"/>
          </p:nvPr>
        </p:nvSpPr>
        <p:spPr/>
        <p:txBody>
          <a:bodyPr/>
          <a:lstStyle/>
          <a:p>
            <a:pPr algn="ctr"/>
            <a:r>
              <a:rPr lang="en-US" dirty="0"/>
              <a:t>FUTURE GOALS</a:t>
            </a:r>
          </a:p>
        </p:txBody>
      </p:sp>
      <p:sp>
        <p:nvSpPr>
          <p:cNvPr id="3" name="TextBox 2">
            <a:extLst>
              <a:ext uri="{FF2B5EF4-FFF2-40B4-BE49-F238E27FC236}">
                <a16:creationId xmlns:a16="http://schemas.microsoft.com/office/drawing/2014/main" id="{74BE01E9-14D6-97DE-3E59-0DF11B206A4B}"/>
              </a:ext>
            </a:extLst>
          </p:cNvPr>
          <p:cNvSpPr txBox="1"/>
          <p:nvPr/>
        </p:nvSpPr>
        <p:spPr>
          <a:xfrm>
            <a:off x="1135615" y="2347274"/>
            <a:ext cx="9920769" cy="2400657"/>
          </a:xfrm>
          <a:prstGeom prst="rect">
            <a:avLst/>
          </a:prstGeom>
          <a:noFill/>
        </p:spPr>
        <p:txBody>
          <a:bodyPr wrap="square" rtlCol="0">
            <a:spAutoFit/>
          </a:bodyPr>
          <a:lstStyle/>
          <a:p>
            <a:r>
              <a:rPr lang="en-US" sz="3000" kern="100" dirty="0">
                <a:effectLst/>
                <a:ea typeface="Calibri" panose="020F0502020204030204" pitchFamily="34" charset="0"/>
                <a:cs typeface="Times New Roman" panose="02020603050405020304" pitchFamily="18" charset="0"/>
              </a:rPr>
              <a:t>We plan to extend the tool to support </a:t>
            </a:r>
            <a:r>
              <a:rPr lang="en-US" sz="3000" b="1" kern="100" dirty="0">
                <a:effectLst/>
                <a:ea typeface="Calibri" panose="020F0502020204030204" pitchFamily="34" charset="0"/>
                <a:cs typeface="Times New Roman" panose="02020603050405020304" pitchFamily="18" charset="0"/>
              </a:rPr>
              <a:t>NFA (Nondeterministic Finite Automata)</a:t>
            </a:r>
            <a:r>
              <a:rPr lang="en-US" sz="3000" kern="100" dirty="0">
                <a:effectLst/>
                <a:ea typeface="Calibri" panose="020F0502020204030204" pitchFamily="34" charset="0"/>
                <a:cs typeface="Times New Roman" panose="02020603050405020304" pitchFamily="18" charset="0"/>
              </a:rPr>
              <a:t> simulation, helping users explore more complex automata concepts. Additionally, features to </a:t>
            </a:r>
            <a:r>
              <a:rPr lang="en-US" sz="3000" b="1" kern="100" dirty="0">
                <a:effectLst/>
                <a:ea typeface="Calibri" panose="020F0502020204030204" pitchFamily="34" charset="0"/>
                <a:cs typeface="Times New Roman" panose="02020603050405020304" pitchFamily="18" charset="0"/>
              </a:rPr>
              <a:t>load and save machines</a:t>
            </a:r>
            <a:r>
              <a:rPr lang="en-US" sz="3000" kern="100" dirty="0">
                <a:effectLst/>
                <a:ea typeface="Calibri" panose="020F0502020204030204" pitchFamily="34" charset="0"/>
                <a:cs typeface="Times New Roman" panose="02020603050405020304" pitchFamily="18" charset="0"/>
              </a:rPr>
              <a:t> will be added, making it easier to reuse and share automata for learning and collaboration.</a:t>
            </a:r>
          </a:p>
        </p:txBody>
      </p:sp>
    </p:spTree>
    <p:extLst>
      <p:ext uri="{BB962C8B-B14F-4D97-AF65-F5344CB8AC3E}">
        <p14:creationId xmlns:p14="http://schemas.microsoft.com/office/powerpoint/2010/main" val="3589075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90DC8C-776D-9DE5-1A6F-F82E6073003E}"/>
              </a:ext>
            </a:extLst>
          </p:cNvPr>
          <p:cNvSpPr txBox="1"/>
          <p:nvPr/>
        </p:nvSpPr>
        <p:spPr>
          <a:xfrm>
            <a:off x="2400693" y="1866582"/>
            <a:ext cx="7390614" cy="1169551"/>
          </a:xfrm>
          <a:prstGeom prst="rect">
            <a:avLst/>
          </a:prstGeom>
          <a:noFill/>
        </p:spPr>
        <p:txBody>
          <a:bodyPr wrap="square" rtlCol="0">
            <a:spAutoFit/>
          </a:bodyPr>
          <a:lstStyle/>
          <a:p>
            <a:pPr algn="ctr"/>
            <a:r>
              <a:rPr lang="en-US" sz="7000" b="1" dirty="0"/>
              <a:t>THANK YOU</a:t>
            </a:r>
          </a:p>
        </p:txBody>
      </p:sp>
      <p:sp>
        <p:nvSpPr>
          <p:cNvPr id="4" name="TextBox 3">
            <a:extLst>
              <a:ext uri="{FF2B5EF4-FFF2-40B4-BE49-F238E27FC236}">
                <a16:creationId xmlns:a16="http://schemas.microsoft.com/office/drawing/2014/main" id="{288DACCB-43D3-6F81-5FF8-4DD18E40687B}"/>
              </a:ext>
            </a:extLst>
          </p:cNvPr>
          <p:cNvSpPr txBox="1"/>
          <p:nvPr/>
        </p:nvSpPr>
        <p:spPr>
          <a:xfrm>
            <a:off x="4223207" y="3036133"/>
            <a:ext cx="4477732" cy="707886"/>
          </a:xfrm>
          <a:prstGeom prst="rect">
            <a:avLst/>
          </a:prstGeom>
          <a:noFill/>
        </p:spPr>
        <p:txBody>
          <a:bodyPr wrap="square" rtlCol="0">
            <a:spAutoFit/>
          </a:bodyPr>
          <a:lstStyle/>
          <a:p>
            <a:r>
              <a:rPr lang="en-US" sz="2200" dirty="0"/>
              <a:t>Hope you like our presentation!</a:t>
            </a:r>
          </a:p>
          <a:p>
            <a:endParaRPr lang="en-US" dirty="0"/>
          </a:p>
        </p:txBody>
      </p:sp>
    </p:spTree>
    <p:extLst>
      <p:ext uri="{BB962C8B-B14F-4D97-AF65-F5344CB8AC3E}">
        <p14:creationId xmlns:p14="http://schemas.microsoft.com/office/powerpoint/2010/main" val="4008754345"/>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{CC75A092-6D93-482F-8A5E-99AC1F46CF8B}tf11437505_win32</Template>
  <TotalTime>52</TotalTime>
  <Words>290</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Georgia Pro Cond Light</vt:lpstr>
      <vt:lpstr>Speak Pro</vt:lpstr>
      <vt:lpstr>Wingdings</vt:lpstr>
      <vt:lpstr>RetrospectVTI</vt:lpstr>
      <vt:lpstr>DFA VISUALIZER</vt:lpstr>
      <vt:lpstr>DFA Visualizer provide a clear, interactive way to understand deterministic finite automata. It helps users visualize states, transitions, and the acceptance or rejection of input strings, making it easier to learn, debug, and explore DFA behavior effectively.</vt:lpstr>
      <vt:lpstr>PROBLEM STATEMENT</vt:lpstr>
      <vt:lpstr>TOOLS USED</vt:lpstr>
      <vt:lpstr>OBJECTIVES</vt:lpstr>
      <vt:lpstr>PowerPoint Presentation</vt:lpstr>
      <vt:lpstr>FUTURE GOALS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Malik Furqan</dc:creator>
  <cp:lastModifiedBy>Malik Furqan</cp:lastModifiedBy>
  <cp:revision>1</cp:revision>
  <dcterms:created xsi:type="dcterms:W3CDTF">2025-05-28T21:24:51Z</dcterms:created>
  <dcterms:modified xsi:type="dcterms:W3CDTF">2025-05-28T22:17:14Z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