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lear Sans" panose="020B0604020202020204" charset="0"/>
      <p:regular r:id="rId13"/>
    </p:embeddedFont>
    <p:embeddedFont>
      <p:font typeface="Clear Sans Medium" panose="020B0604020202020204" charset="0"/>
      <p:regular r:id="rId14"/>
    </p:embeddedFont>
    <p:embeddedFont>
      <p:font typeface="Tenor Sans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121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B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133204">
            <a:off x="-1567201" y="-3208716"/>
            <a:ext cx="13676622" cy="17292281"/>
          </a:xfrm>
          <a:custGeom>
            <a:avLst/>
            <a:gdLst/>
            <a:ahLst/>
            <a:cxnLst/>
            <a:rect l="l" t="t" r="r" b="b"/>
            <a:pathLst>
              <a:path w="13676622" h="17292281">
                <a:moveTo>
                  <a:pt x="0" y="0"/>
                </a:moveTo>
                <a:lnTo>
                  <a:pt x="13676622" y="0"/>
                </a:lnTo>
                <a:lnTo>
                  <a:pt x="13676622" y="17292281"/>
                </a:lnTo>
                <a:lnTo>
                  <a:pt x="0" y="17292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111384">
            <a:off x="14901114" y="-692676"/>
            <a:ext cx="12122938" cy="11672351"/>
          </a:xfrm>
          <a:custGeom>
            <a:avLst/>
            <a:gdLst/>
            <a:ahLst/>
            <a:cxnLst/>
            <a:rect l="l" t="t" r="r" b="b"/>
            <a:pathLst>
              <a:path w="12122938" h="11672351">
                <a:moveTo>
                  <a:pt x="0" y="0"/>
                </a:moveTo>
                <a:lnTo>
                  <a:pt x="12122938" y="0"/>
                </a:lnTo>
                <a:lnTo>
                  <a:pt x="12122938" y="11672352"/>
                </a:lnTo>
                <a:lnTo>
                  <a:pt x="0" y="11672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491620">
            <a:off x="-213391" y="-446545"/>
            <a:ext cx="13664723" cy="3403758"/>
          </a:xfrm>
          <a:custGeom>
            <a:avLst/>
            <a:gdLst/>
            <a:ahLst/>
            <a:cxnLst/>
            <a:rect l="l" t="t" r="r" b="b"/>
            <a:pathLst>
              <a:path w="13664723" h="3403758">
                <a:moveTo>
                  <a:pt x="0" y="0"/>
                </a:moveTo>
                <a:lnTo>
                  <a:pt x="13664723" y="0"/>
                </a:lnTo>
                <a:lnTo>
                  <a:pt x="13664723" y="3403758"/>
                </a:lnTo>
                <a:lnTo>
                  <a:pt x="0" y="34037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119339" y="-705410"/>
            <a:ext cx="6337322" cy="4136543"/>
          </a:xfrm>
          <a:custGeom>
            <a:avLst/>
            <a:gdLst/>
            <a:ahLst/>
            <a:cxnLst/>
            <a:rect l="l" t="t" r="r" b="b"/>
            <a:pathLst>
              <a:path w="6337322" h="4136543">
                <a:moveTo>
                  <a:pt x="0" y="0"/>
                </a:moveTo>
                <a:lnTo>
                  <a:pt x="6337322" y="0"/>
                </a:lnTo>
                <a:lnTo>
                  <a:pt x="6337322" y="4136544"/>
                </a:lnTo>
                <a:lnTo>
                  <a:pt x="0" y="41365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292806">
            <a:off x="8891850" y="8378163"/>
            <a:ext cx="4308252" cy="3524933"/>
          </a:xfrm>
          <a:custGeom>
            <a:avLst/>
            <a:gdLst/>
            <a:ahLst/>
            <a:cxnLst/>
            <a:rect l="l" t="t" r="r" b="b"/>
            <a:pathLst>
              <a:path w="4308252" h="3524933">
                <a:moveTo>
                  <a:pt x="0" y="0"/>
                </a:moveTo>
                <a:lnTo>
                  <a:pt x="4308252" y="0"/>
                </a:lnTo>
                <a:lnTo>
                  <a:pt x="4308252" y="3524933"/>
                </a:lnTo>
                <a:lnTo>
                  <a:pt x="0" y="35249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2274293"/>
            <a:ext cx="12033709" cy="5738413"/>
            <a:chOff x="0" y="0"/>
            <a:chExt cx="16044945" cy="7651217"/>
          </a:xfrm>
        </p:grpSpPr>
        <p:sp>
          <p:nvSpPr>
            <p:cNvPr id="8" name="TextBox 8"/>
            <p:cNvSpPr txBox="1"/>
            <p:nvPr/>
          </p:nvSpPr>
          <p:spPr>
            <a:xfrm>
              <a:off x="0" y="200025"/>
              <a:ext cx="16044945" cy="38908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1000"/>
                </a:lnSpc>
              </a:pPr>
              <a:r>
                <a:rPr lang="en-US" sz="11000" spc="-220">
                  <a:solidFill>
                    <a:srgbClr val="1A1D05"/>
                  </a:solidFill>
                  <a:latin typeface="Tenor Sans"/>
                  <a:ea typeface="Tenor Sans"/>
                  <a:cs typeface="Tenor Sans"/>
                  <a:sym typeface="Tenor Sans"/>
                </a:rPr>
                <a:t>Radix Sort with Digit Buckets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705241"/>
              <a:ext cx="16044945" cy="2945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1A1D05"/>
                  </a:solidFill>
                  <a:latin typeface="Clear Sans"/>
                  <a:ea typeface="Clear Sans"/>
                  <a:cs typeface="Clear Sans"/>
                  <a:sym typeface="Clear Sans"/>
                </a:rPr>
                <a:t>PRESENTED BY :</a:t>
              </a:r>
            </a:p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1A1D05"/>
                  </a:solidFill>
                  <a:latin typeface="Clear Sans"/>
                  <a:ea typeface="Clear Sans"/>
                  <a:cs typeface="Clear Sans"/>
                  <a:sym typeface="Clear Sans"/>
                </a:rPr>
                <a:t>MUHAMMAD YASIR </a:t>
              </a:r>
            </a:p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1A1D05"/>
                  </a:solidFill>
                  <a:latin typeface="Clear Sans"/>
                  <a:ea typeface="Clear Sans"/>
                  <a:cs typeface="Clear Sans"/>
                  <a:sym typeface="Clear Sans"/>
                </a:rPr>
                <a:t>Rehan Ali</a:t>
              </a:r>
            </a:p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1A1D05"/>
                  </a:solidFill>
                  <a:latin typeface="Clear Sans"/>
                  <a:ea typeface="Clear Sans"/>
                  <a:cs typeface="Clear Sans"/>
                  <a:sym typeface="Clear Sans"/>
                </a:rPr>
                <a:t>Ahmed Hassan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4638671" y="6877106"/>
            <a:ext cx="2890905" cy="2712195"/>
          </a:xfrm>
          <a:custGeom>
            <a:avLst/>
            <a:gdLst/>
            <a:ahLst/>
            <a:cxnLst/>
            <a:rect l="l" t="t" r="r" b="b"/>
            <a:pathLst>
              <a:path w="2890905" h="2712195">
                <a:moveTo>
                  <a:pt x="0" y="0"/>
                </a:moveTo>
                <a:lnTo>
                  <a:pt x="2890905" y="0"/>
                </a:lnTo>
                <a:lnTo>
                  <a:pt x="2890905" y="2712194"/>
                </a:lnTo>
                <a:lnTo>
                  <a:pt x="0" y="27121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1105221">
            <a:off x="14703686" y="3396247"/>
            <a:ext cx="2192187" cy="2655733"/>
          </a:xfrm>
          <a:custGeom>
            <a:avLst/>
            <a:gdLst/>
            <a:ahLst/>
            <a:cxnLst/>
            <a:rect l="l" t="t" r="r" b="b"/>
            <a:pathLst>
              <a:path w="2192187" h="2655733">
                <a:moveTo>
                  <a:pt x="0" y="0"/>
                </a:moveTo>
                <a:lnTo>
                  <a:pt x="2192186" y="0"/>
                </a:lnTo>
                <a:lnTo>
                  <a:pt x="2192186" y="2655733"/>
                </a:lnTo>
                <a:lnTo>
                  <a:pt x="0" y="26557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B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88122" y="-1543516"/>
            <a:ext cx="13231624" cy="10801816"/>
          </a:xfrm>
          <a:custGeom>
            <a:avLst/>
            <a:gdLst/>
            <a:ahLst/>
            <a:cxnLst/>
            <a:rect l="l" t="t" r="r" b="b"/>
            <a:pathLst>
              <a:path w="13231624" h="10801816">
                <a:moveTo>
                  <a:pt x="0" y="0"/>
                </a:moveTo>
                <a:lnTo>
                  <a:pt x="13231623" y="0"/>
                </a:lnTo>
                <a:lnTo>
                  <a:pt x="13231623" y="10801816"/>
                </a:lnTo>
                <a:lnTo>
                  <a:pt x="0" y="1080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994608">
            <a:off x="-2448828" y="-326604"/>
            <a:ext cx="4901306" cy="3199216"/>
          </a:xfrm>
          <a:custGeom>
            <a:avLst/>
            <a:gdLst/>
            <a:ahLst/>
            <a:cxnLst/>
            <a:rect l="l" t="t" r="r" b="b"/>
            <a:pathLst>
              <a:path w="4901306" h="3199216">
                <a:moveTo>
                  <a:pt x="0" y="0"/>
                </a:moveTo>
                <a:lnTo>
                  <a:pt x="4901306" y="0"/>
                </a:lnTo>
                <a:lnTo>
                  <a:pt x="4901306" y="3199215"/>
                </a:lnTo>
                <a:lnTo>
                  <a:pt x="0" y="3199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00577">
            <a:off x="6594842" y="8210756"/>
            <a:ext cx="3562696" cy="1619407"/>
          </a:xfrm>
          <a:custGeom>
            <a:avLst/>
            <a:gdLst/>
            <a:ahLst/>
            <a:cxnLst/>
            <a:rect l="l" t="t" r="r" b="b"/>
            <a:pathLst>
              <a:path w="3562696" h="1619407">
                <a:moveTo>
                  <a:pt x="0" y="0"/>
                </a:moveTo>
                <a:lnTo>
                  <a:pt x="3562696" y="0"/>
                </a:lnTo>
                <a:lnTo>
                  <a:pt x="3562696" y="1619408"/>
                </a:lnTo>
                <a:lnTo>
                  <a:pt x="0" y="16194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486197">
            <a:off x="3486381" y="6954523"/>
            <a:ext cx="2055025" cy="2207546"/>
          </a:xfrm>
          <a:custGeom>
            <a:avLst/>
            <a:gdLst/>
            <a:ahLst/>
            <a:cxnLst/>
            <a:rect l="l" t="t" r="r" b="b"/>
            <a:pathLst>
              <a:path w="2055025" h="2207546">
                <a:moveTo>
                  <a:pt x="0" y="0"/>
                </a:moveTo>
                <a:lnTo>
                  <a:pt x="2055025" y="0"/>
                </a:lnTo>
                <a:lnTo>
                  <a:pt x="2055025" y="2207547"/>
                </a:lnTo>
                <a:lnTo>
                  <a:pt x="0" y="22075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99331" y="4086225"/>
            <a:ext cx="6376859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</a:pPr>
            <a:r>
              <a:rPr lang="en-US" sz="6999" spc="-139">
                <a:solidFill>
                  <a:srgbClr val="1A1D05"/>
                </a:solidFill>
                <a:latin typeface="Tenor Sans"/>
                <a:ea typeface="Tenor Sans"/>
                <a:cs typeface="Tenor Sans"/>
                <a:sym typeface="Tenor Sans"/>
              </a:rPr>
              <a:t>Radix Sort Overview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900880" y="2601565"/>
            <a:ext cx="6358420" cy="1755347"/>
            <a:chOff x="0" y="0"/>
            <a:chExt cx="8477893" cy="2340463"/>
          </a:xfrm>
        </p:grpSpPr>
        <p:sp>
          <p:nvSpPr>
            <p:cNvPr id="8" name="TextBox 8"/>
            <p:cNvSpPr txBox="1"/>
            <p:nvPr/>
          </p:nvSpPr>
          <p:spPr>
            <a:xfrm>
              <a:off x="0" y="-47625"/>
              <a:ext cx="8477893" cy="530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1A1D05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NON-COMPARATIVE SORTING METHOD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78058"/>
              <a:ext cx="8477893" cy="1462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A1D05"/>
                  </a:solidFill>
                  <a:latin typeface="Clear Sans"/>
                  <a:ea typeface="Clear Sans"/>
                  <a:cs typeface="Clear Sans"/>
                  <a:sym typeface="Clear Sans"/>
                </a:rPr>
                <a:t>Radix Sort efficiently sorts numbers by processing individual digits, demonstrating a unique approach that eliminates the need for comparisons.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900880" y="5744351"/>
            <a:ext cx="6358420" cy="2126822"/>
            <a:chOff x="0" y="0"/>
            <a:chExt cx="8477893" cy="283576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8477893" cy="530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1A1D05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IMPLEMENTATION SCOPE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78058"/>
              <a:ext cx="8477893" cy="1957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A1D05"/>
                  </a:solidFill>
                  <a:latin typeface="Clear Sans"/>
                  <a:ea typeface="Clear Sans"/>
                  <a:cs typeface="Clear Sans"/>
                  <a:sym typeface="Clear Sans"/>
                </a:rPr>
                <a:t>We will implement Radix Sort in C++ and Python, complemented by visual animations to enhance understanding and performance analysis through educational simulations.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B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88122" y="-1543516"/>
            <a:ext cx="13231624" cy="10801816"/>
          </a:xfrm>
          <a:custGeom>
            <a:avLst/>
            <a:gdLst/>
            <a:ahLst/>
            <a:cxnLst/>
            <a:rect l="l" t="t" r="r" b="b"/>
            <a:pathLst>
              <a:path w="13231624" h="10801816">
                <a:moveTo>
                  <a:pt x="0" y="0"/>
                </a:moveTo>
                <a:lnTo>
                  <a:pt x="13231623" y="0"/>
                </a:lnTo>
                <a:lnTo>
                  <a:pt x="13231623" y="10801816"/>
                </a:lnTo>
                <a:lnTo>
                  <a:pt x="0" y="1080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994608">
            <a:off x="-2448828" y="-326604"/>
            <a:ext cx="4901306" cy="3199216"/>
          </a:xfrm>
          <a:custGeom>
            <a:avLst/>
            <a:gdLst/>
            <a:ahLst/>
            <a:cxnLst/>
            <a:rect l="l" t="t" r="r" b="b"/>
            <a:pathLst>
              <a:path w="4901306" h="3199216">
                <a:moveTo>
                  <a:pt x="0" y="0"/>
                </a:moveTo>
                <a:lnTo>
                  <a:pt x="4901306" y="0"/>
                </a:lnTo>
                <a:lnTo>
                  <a:pt x="4901306" y="3199215"/>
                </a:lnTo>
                <a:lnTo>
                  <a:pt x="0" y="3199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00577">
            <a:off x="6594842" y="8210756"/>
            <a:ext cx="3562696" cy="1619407"/>
          </a:xfrm>
          <a:custGeom>
            <a:avLst/>
            <a:gdLst/>
            <a:ahLst/>
            <a:cxnLst/>
            <a:rect l="l" t="t" r="r" b="b"/>
            <a:pathLst>
              <a:path w="3562696" h="1619407">
                <a:moveTo>
                  <a:pt x="0" y="0"/>
                </a:moveTo>
                <a:lnTo>
                  <a:pt x="3562696" y="0"/>
                </a:lnTo>
                <a:lnTo>
                  <a:pt x="3562696" y="1619408"/>
                </a:lnTo>
                <a:lnTo>
                  <a:pt x="0" y="16194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486197">
            <a:off x="3486381" y="6954523"/>
            <a:ext cx="2055025" cy="2207546"/>
          </a:xfrm>
          <a:custGeom>
            <a:avLst/>
            <a:gdLst/>
            <a:ahLst/>
            <a:cxnLst/>
            <a:rect l="l" t="t" r="r" b="b"/>
            <a:pathLst>
              <a:path w="2055025" h="2207546">
                <a:moveTo>
                  <a:pt x="0" y="0"/>
                </a:moveTo>
                <a:lnTo>
                  <a:pt x="2055025" y="0"/>
                </a:lnTo>
                <a:lnTo>
                  <a:pt x="2055025" y="2207547"/>
                </a:lnTo>
                <a:lnTo>
                  <a:pt x="0" y="22075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99331" y="4086225"/>
            <a:ext cx="6376859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</a:pPr>
            <a:r>
              <a:rPr lang="en-US" sz="6999" spc="-139">
                <a:solidFill>
                  <a:srgbClr val="1A1D05"/>
                </a:solidFill>
                <a:latin typeface="Tenor Sans"/>
                <a:ea typeface="Tenor Sans"/>
                <a:cs typeface="Tenor Sans"/>
                <a:sym typeface="Tenor Sans"/>
              </a:rPr>
              <a:t>Achievements in Radix Sort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900880" y="2415827"/>
            <a:ext cx="6358420" cy="2126822"/>
            <a:chOff x="0" y="0"/>
            <a:chExt cx="8477893" cy="2835763"/>
          </a:xfrm>
        </p:grpSpPr>
        <p:sp>
          <p:nvSpPr>
            <p:cNvPr id="8" name="TextBox 8"/>
            <p:cNvSpPr txBox="1"/>
            <p:nvPr/>
          </p:nvSpPr>
          <p:spPr>
            <a:xfrm>
              <a:off x="0" y="-47625"/>
              <a:ext cx="8477893" cy="530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1A1D05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CORE CONCEPT UNDERSTANDING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78058"/>
              <a:ext cx="8477893" cy="1957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A1D05"/>
                  </a:solidFill>
                  <a:latin typeface="Clear Sans"/>
                  <a:ea typeface="Clear Sans"/>
                  <a:cs typeface="Clear Sans"/>
                  <a:sym typeface="Clear Sans"/>
                </a:rPr>
                <a:t>We have successfully grasped the foundational principles of Radix Sort, differentiating between Least Significant Digit (LSD) and Most Significant Digit (MSD) methods.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900880" y="5744351"/>
            <a:ext cx="6358420" cy="2126822"/>
            <a:chOff x="0" y="0"/>
            <a:chExt cx="8477893" cy="283576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8477893" cy="530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1A1D05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HISTORICAL INSIGHTS COLLECTED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78058"/>
              <a:ext cx="8477893" cy="1957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A1D05"/>
                  </a:solidFill>
                  <a:latin typeface="Clear Sans"/>
                  <a:ea typeface="Clear Sans"/>
                  <a:cs typeface="Clear Sans"/>
                  <a:sym typeface="Clear Sans"/>
                </a:rPr>
                <a:t>Extensive research has allowed us to gather valuable historical insights, informing our implementation strategy and enhancing our understanding of previous Radix Sort applications and developments.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B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88122" y="-1543516"/>
            <a:ext cx="13231624" cy="10801816"/>
          </a:xfrm>
          <a:custGeom>
            <a:avLst/>
            <a:gdLst/>
            <a:ahLst/>
            <a:cxnLst/>
            <a:rect l="l" t="t" r="r" b="b"/>
            <a:pathLst>
              <a:path w="13231624" h="10801816">
                <a:moveTo>
                  <a:pt x="0" y="0"/>
                </a:moveTo>
                <a:lnTo>
                  <a:pt x="13231623" y="0"/>
                </a:lnTo>
                <a:lnTo>
                  <a:pt x="13231623" y="10801816"/>
                </a:lnTo>
                <a:lnTo>
                  <a:pt x="0" y="1080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994608">
            <a:off x="-2448828" y="-326604"/>
            <a:ext cx="4901306" cy="3199216"/>
          </a:xfrm>
          <a:custGeom>
            <a:avLst/>
            <a:gdLst/>
            <a:ahLst/>
            <a:cxnLst/>
            <a:rect l="l" t="t" r="r" b="b"/>
            <a:pathLst>
              <a:path w="4901306" h="3199216">
                <a:moveTo>
                  <a:pt x="0" y="0"/>
                </a:moveTo>
                <a:lnTo>
                  <a:pt x="4901306" y="0"/>
                </a:lnTo>
                <a:lnTo>
                  <a:pt x="4901306" y="3199215"/>
                </a:lnTo>
                <a:lnTo>
                  <a:pt x="0" y="3199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00577">
            <a:off x="6594842" y="8210756"/>
            <a:ext cx="3562696" cy="1619407"/>
          </a:xfrm>
          <a:custGeom>
            <a:avLst/>
            <a:gdLst/>
            <a:ahLst/>
            <a:cxnLst/>
            <a:rect l="l" t="t" r="r" b="b"/>
            <a:pathLst>
              <a:path w="3562696" h="1619407">
                <a:moveTo>
                  <a:pt x="0" y="0"/>
                </a:moveTo>
                <a:lnTo>
                  <a:pt x="3562696" y="0"/>
                </a:lnTo>
                <a:lnTo>
                  <a:pt x="3562696" y="1619408"/>
                </a:lnTo>
                <a:lnTo>
                  <a:pt x="0" y="16194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486197">
            <a:off x="3486381" y="6954523"/>
            <a:ext cx="2055025" cy="2207546"/>
          </a:xfrm>
          <a:custGeom>
            <a:avLst/>
            <a:gdLst/>
            <a:ahLst/>
            <a:cxnLst/>
            <a:rect l="l" t="t" r="r" b="b"/>
            <a:pathLst>
              <a:path w="2055025" h="2207546">
                <a:moveTo>
                  <a:pt x="0" y="0"/>
                </a:moveTo>
                <a:lnTo>
                  <a:pt x="2055025" y="0"/>
                </a:lnTo>
                <a:lnTo>
                  <a:pt x="2055025" y="2207547"/>
                </a:lnTo>
                <a:lnTo>
                  <a:pt x="0" y="22075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99331" y="3557588"/>
            <a:ext cx="6376859" cy="317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</a:pPr>
            <a:r>
              <a:rPr lang="en-US" sz="6999" spc="-139">
                <a:solidFill>
                  <a:srgbClr val="1A1D05"/>
                </a:solidFill>
                <a:latin typeface="Tenor Sans"/>
                <a:ea typeface="Tenor Sans"/>
                <a:cs typeface="Tenor Sans"/>
                <a:sym typeface="Tenor Sans"/>
              </a:rPr>
              <a:t>Current Progress Update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900880" y="2415827"/>
            <a:ext cx="6358420" cy="2126822"/>
            <a:chOff x="0" y="0"/>
            <a:chExt cx="8477893" cy="2835763"/>
          </a:xfrm>
        </p:grpSpPr>
        <p:sp>
          <p:nvSpPr>
            <p:cNvPr id="8" name="TextBox 8"/>
            <p:cNvSpPr txBox="1"/>
            <p:nvPr/>
          </p:nvSpPr>
          <p:spPr>
            <a:xfrm>
              <a:off x="0" y="-47625"/>
              <a:ext cx="8477893" cy="530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1A1D05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PSEUDOCODE AND COMPLEXITY ANALYSIS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78058"/>
              <a:ext cx="8477893" cy="1957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A1D05"/>
                  </a:solidFill>
                  <a:latin typeface="Clear Sans"/>
                  <a:ea typeface="Clear Sans"/>
                  <a:cs typeface="Clear Sans"/>
                  <a:sym typeface="Clear Sans"/>
                </a:rPr>
                <a:t>We have successfully completed the pseudocode explanation and analyzed time and space complexity, ensuring a solid foundation for our implementation.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900880" y="5930088"/>
            <a:ext cx="6358420" cy="1755347"/>
            <a:chOff x="0" y="0"/>
            <a:chExt cx="8477893" cy="234046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8477893" cy="530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1A1D05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C++ AND PYTHON DEVELOPMENT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78058"/>
              <a:ext cx="8477893" cy="1462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A1D05"/>
                  </a:solidFill>
                  <a:latin typeface="Clear Sans"/>
                  <a:ea typeface="Clear Sans"/>
                  <a:cs typeface="Clear Sans"/>
                  <a:sym typeface="Clear Sans"/>
                </a:rPr>
                <a:t>Currently, we are testing the C++ version while enhancing the Python version with Pygame, which will improve visual representation and interactivity.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B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33595" y="-1543516"/>
            <a:ext cx="13231624" cy="10801816"/>
          </a:xfrm>
          <a:custGeom>
            <a:avLst/>
            <a:gdLst/>
            <a:ahLst/>
            <a:cxnLst/>
            <a:rect l="l" t="t" r="r" b="b"/>
            <a:pathLst>
              <a:path w="13231624" h="10801816">
                <a:moveTo>
                  <a:pt x="0" y="0"/>
                </a:moveTo>
                <a:lnTo>
                  <a:pt x="13231623" y="0"/>
                </a:lnTo>
                <a:lnTo>
                  <a:pt x="13231623" y="10801816"/>
                </a:lnTo>
                <a:lnTo>
                  <a:pt x="0" y="1080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994608">
            <a:off x="-2448828" y="-326604"/>
            <a:ext cx="4901306" cy="3199216"/>
          </a:xfrm>
          <a:custGeom>
            <a:avLst/>
            <a:gdLst/>
            <a:ahLst/>
            <a:cxnLst/>
            <a:rect l="l" t="t" r="r" b="b"/>
            <a:pathLst>
              <a:path w="4901306" h="3199216">
                <a:moveTo>
                  <a:pt x="0" y="0"/>
                </a:moveTo>
                <a:lnTo>
                  <a:pt x="4901306" y="0"/>
                </a:lnTo>
                <a:lnTo>
                  <a:pt x="4901306" y="3199215"/>
                </a:lnTo>
                <a:lnTo>
                  <a:pt x="0" y="3199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00577">
            <a:off x="6594842" y="8210756"/>
            <a:ext cx="3562696" cy="1619407"/>
          </a:xfrm>
          <a:custGeom>
            <a:avLst/>
            <a:gdLst/>
            <a:ahLst/>
            <a:cxnLst/>
            <a:rect l="l" t="t" r="r" b="b"/>
            <a:pathLst>
              <a:path w="3562696" h="1619407">
                <a:moveTo>
                  <a:pt x="0" y="0"/>
                </a:moveTo>
                <a:lnTo>
                  <a:pt x="3562696" y="0"/>
                </a:lnTo>
                <a:lnTo>
                  <a:pt x="3562696" y="1619408"/>
                </a:lnTo>
                <a:lnTo>
                  <a:pt x="0" y="16194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486197">
            <a:off x="3486381" y="6954523"/>
            <a:ext cx="2055025" cy="2207546"/>
          </a:xfrm>
          <a:custGeom>
            <a:avLst/>
            <a:gdLst/>
            <a:ahLst/>
            <a:cxnLst/>
            <a:rect l="l" t="t" r="r" b="b"/>
            <a:pathLst>
              <a:path w="2055025" h="2207546">
                <a:moveTo>
                  <a:pt x="0" y="0"/>
                </a:moveTo>
                <a:lnTo>
                  <a:pt x="2055025" y="0"/>
                </a:lnTo>
                <a:lnTo>
                  <a:pt x="2055025" y="2207547"/>
                </a:lnTo>
                <a:lnTo>
                  <a:pt x="0" y="22075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99331" y="4086225"/>
            <a:ext cx="6376859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</a:pPr>
            <a:r>
              <a:rPr lang="en-US" sz="6999" spc="-139">
                <a:solidFill>
                  <a:srgbClr val="1A1D05"/>
                </a:solidFill>
                <a:latin typeface="Tenor Sans"/>
                <a:ea typeface="Tenor Sans"/>
                <a:cs typeface="Tenor Sans"/>
                <a:sym typeface="Tenor Sans"/>
              </a:rPr>
              <a:t>Challenges We Encountered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984433" y="4388270"/>
            <a:ext cx="6358420" cy="2162541"/>
            <a:chOff x="0" y="-47625"/>
            <a:chExt cx="8477893" cy="2883389"/>
          </a:xfrm>
        </p:grpSpPr>
        <p:sp>
          <p:nvSpPr>
            <p:cNvPr id="8" name="TextBox 8"/>
            <p:cNvSpPr txBox="1"/>
            <p:nvPr/>
          </p:nvSpPr>
          <p:spPr>
            <a:xfrm>
              <a:off x="0" y="-47625"/>
              <a:ext cx="8477893" cy="530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1A1D05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ANIMATION COMPLEXITY ISSUES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78058"/>
              <a:ext cx="8477893" cy="19577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 dirty="0">
                  <a:solidFill>
                    <a:srgbClr val="1A1D05"/>
                  </a:solidFill>
                  <a:latin typeface="Clear Sans"/>
                  <a:ea typeface="Clear Sans"/>
                  <a:cs typeface="Clear Sans"/>
                  <a:sym typeface="Clear Sans"/>
                </a:rPr>
                <a:t>Creating engaging animations for Radix Sort has proven to be technically challenging and time-consuming, requiring meticulous attention to detail and precision.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B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88122" y="-1543516"/>
            <a:ext cx="13231624" cy="10801816"/>
          </a:xfrm>
          <a:custGeom>
            <a:avLst/>
            <a:gdLst/>
            <a:ahLst/>
            <a:cxnLst/>
            <a:rect l="l" t="t" r="r" b="b"/>
            <a:pathLst>
              <a:path w="13231624" h="10801816">
                <a:moveTo>
                  <a:pt x="0" y="0"/>
                </a:moveTo>
                <a:lnTo>
                  <a:pt x="13231623" y="0"/>
                </a:lnTo>
                <a:lnTo>
                  <a:pt x="13231623" y="10801816"/>
                </a:lnTo>
                <a:lnTo>
                  <a:pt x="0" y="1080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994608">
            <a:off x="-2448828" y="-326604"/>
            <a:ext cx="4901306" cy="3199216"/>
          </a:xfrm>
          <a:custGeom>
            <a:avLst/>
            <a:gdLst/>
            <a:ahLst/>
            <a:cxnLst/>
            <a:rect l="l" t="t" r="r" b="b"/>
            <a:pathLst>
              <a:path w="4901306" h="3199216">
                <a:moveTo>
                  <a:pt x="0" y="0"/>
                </a:moveTo>
                <a:lnTo>
                  <a:pt x="4901306" y="0"/>
                </a:lnTo>
                <a:lnTo>
                  <a:pt x="4901306" y="3199215"/>
                </a:lnTo>
                <a:lnTo>
                  <a:pt x="0" y="3199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300577">
            <a:off x="6594842" y="8210756"/>
            <a:ext cx="3562696" cy="1619407"/>
          </a:xfrm>
          <a:custGeom>
            <a:avLst/>
            <a:gdLst/>
            <a:ahLst/>
            <a:cxnLst/>
            <a:rect l="l" t="t" r="r" b="b"/>
            <a:pathLst>
              <a:path w="3562696" h="1619407">
                <a:moveTo>
                  <a:pt x="0" y="0"/>
                </a:moveTo>
                <a:lnTo>
                  <a:pt x="3562696" y="0"/>
                </a:lnTo>
                <a:lnTo>
                  <a:pt x="3562696" y="1619408"/>
                </a:lnTo>
                <a:lnTo>
                  <a:pt x="0" y="16194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486197">
            <a:off x="3486381" y="6954523"/>
            <a:ext cx="2055025" cy="2207546"/>
          </a:xfrm>
          <a:custGeom>
            <a:avLst/>
            <a:gdLst/>
            <a:ahLst/>
            <a:cxnLst/>
            <a:rect l="l" t="t" r="r" b="b"/>
            <a:pathLst>
              <a:path w="2055025" h="2207546">
                <a:moveTo>
                  <a:pt x="0" y="0"/>
                </a:moveTo>
                <a:lnTo>
                  <a:pt x="2055025" y="0"/>
                </a:lnTo>
                <a:lnTo>
                  <a:pt x="2055025" y="2207547"/>
                </a:lnTo>
                <a:lnTo>
                  <a:pt x="0" y="22075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99331" y="4086225"/>
            <a:ext cx="6376859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</a:pPr>
            <a:r>
              <a:rPr lang="en-US" sz="6999" spc="-139">
                <a:solidFill>
                  <a:srgbClr val="1A1D05"/>
                </a:solidFill>
                <a:latin typeface="Tenor Sans"/>
                <a:ea typeface="Tenor Sans"/>
                <a:cs typeface="Tenor Sans"/>
                <a:sym typeface="Tenor Sans"/>
              </a:rPr>
              <a:t>Final Project Goals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900880" y="2601565"/>
            <a:ext cx="6358420" cy="1755347"/>
            <a:chOff x="0" y="0"/>
            <a:chExt cx="8477893" cy="2340463"/>
          </a:xfrm>
        </p:grpSpPr>
        <p:sp>
          <p:nvSpPr>
            <p:cNvPr id="8" name="TextBox 8"/>
            <p:cNvSpPr txBox="1"/>
            <p:nvPr/>
          </p:nvSpPr>
          <p:spPr>
            <a:xfrm>
              <a:off x="0" y="-47625"/>
              <a:ext cx="8477893" cy="530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1A1D05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COMPLETE PROGRAM DEVELOPMENT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78058"/>
              <a:ext cx="8477893" cy="1462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A1D05"/>
                  </a:solidFill>
                  <a:latin typeface="Clear Sans"/>
                  <a:ea typeface="Clear Sans"/>
                  <a:cs typeface="Clear Sans"/>
                  <a:sym typeface="Clear Sans"/>
                </a:rPr>
                <a:t>We aim to finalize both C++ and Python programs, ensuring functionality and performance through rigorous testing and validation processes.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900880" y="5744351"/>
            <a:ext cx="6358420" cy="2126822"/>
            <a:chOff x="0" y="0"/>
            <a:chExt cx="8477893" cy="283576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8477893" cy="5300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1A1D05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VISUAL ENHANCEMENTS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78058"/>
              <a:ext cx="8477893" cy="1957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A1D05"/>
                  </a:solidFill>
                  <a:latin typeface="Clear Sans"/>
                  <a:ea typeface="Clear Sans"/>
                  <a:cs typeface="Clear Sans"/>
                  <a:sym typeface="Clear Sans"/>
                </a:rPr>
                <a:t>We will develop flowcharts and finalize animations and GUI, enhancing user experience and educational value while maintaining clarity in our project presentation.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B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71818" y="-512930"/>
            <a:ext cx="14136818" cy="12003443"/>
          </a:xfrm>
          <a:custGeom>
            <a:avLst/>
            <a:gdLst/>
            <a:ahLst/>
            <a:cxnLst/>
            <a:rect l="l" t="t" r="r" b="b"/>
            <a:pathLst>
              <a:path w="14136818" h="12003443">
                <a:moveTo>
                  <a:pt x="0" y="0"/>
                </a:moveTo>
                <a:lnTo>
                  <a:pt x="14136818" y="0"/>
                </a:lnTo>
                <a:lnTo>
                  <a:pt x="14136818" y="12003444"/>
                </a:lnTo>
                <a:lnTo>
                  <a:pt x="0" y="12003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545463" y="6973347"/>
            <a:ext cx="5845012" cy="2444278"/>
          </a:xfrm>
          <a:custGeom>
            <a:avLst/>
            <a:gdLst/>
            <a:ahLst/>
            <a:cxnLst/>
            <a:rect l="l" t="t" r="r" b="b"/>
            <a:pathLst>
              <a:path w="5845012" h="2444278">
                <a:moveTo>
                  <a:pt x="5845012" y="0"/>
                </a:moveTo>
                <a:lnTo>
                  <a:pt x="0" y="0"/>
                </a:lnTo>
                <a:lnTo>
                  <a:pt x="0" y="2444278"/>
                </a:lnTo>
                <a:lnTo>
                  <a:pt x="5845012" y="2444278"/>
                </a:lnTo>
                <a:lnTo>
                  <a:pt x="584501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366702" y="1028700"/>
            <a:ext cx="7022745" cy="2911247"/>
          </a:xfrm>
          <a:custGeom>
            <a:avLst/>
            <a:gdLst/>
            <a:ahLst/>
            <a:cxnLst/>
            <a:rect l="l" t="t" r="r" b="b"/>
            <a:pathLst>
              <a:path w="7022745" h="2911247">
                <a:moveTo>
                  <a:pt x="0" y="0"/>
                </a:moveTo>
                <a:lnTo>
                  <a:pt x="7022745" y="0"/>
                </a:lnTo>
                <a:lnTo>
                  <a:pt x="7022745" y="2911247"/>
                </a:lnTo>
                <a:lnTo>
                  <a:pt x="0" y="2911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835260" y="3547700"/>
            <a:ext cx="2917176" cy="2402692"/>
          </a:xfrm>
          <a:custGeom>
            <a:avLst/>
            <a:gdLst/>
            <a:ahLst/>
            <a:cxnLst/>
            <a:rect l="l" t="t" r="r" b="b"/>
            <a:pathLst>
              <a:path w="2917176" h="2402692">
                <a:moveTo>
                  <a:pt x="0" y="0"/>
                </a:moveTo>
                <a:lnTo>
                  <a:pt x="2917176" y="0"/>
                </a:lnTo>
                <a:lnTo>
                  <a:pt x="2917176" y="2402692"/>
                </a:lnTo>
                <a:lnTo>
                  <a:pt x="0" y="24026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827704">
            <a:off x="4495286" y="5012146"/>
            <a:ext cx="1609126" cy="2911247"/>
          </a:xfrm>
          <a:custGeom>
            <a:avLst/>
            <a:gdLst/>
            <a:ahLst/>
            <a:cxnLst/>
            <a:rect l="l" t="t" r="r" b="b"/>
            <a:pathLst>
              <a:path w="1609126" h="2911247">
                <a:moveTo>
                  <a:pt x="0" y="0"/>
                </a:moveTo>
                <a:lnTo>
                  <a:pt x="1609126" y="0"/>
                </a:lnTo>
                <a:lnTo>
                  <a:pt x="1609126" y="2911247"/>
                </a:lnTo>
                <a:lnTo>
                  <a:pt x="0" y="29112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77043" y="3065676"/>
            <a:ext cx="8350266" cy="1055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</a:pPr>
            <a:r>
              <a:rPr lang="en-US" sz="6999" spc="-139">
                <a:solidFill>
                  <a:srgbClr val="1A1D05"/>
                </a:solidFill>
                <a:latin typeface="Tenor Sans"/>
                <a:ea typeface="Tenor Sans"/>
                <a:cs typeface="Tenor Sans"/>
                <a:sym typeface="Tenor Sans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Tenor Sans</vt:lpstr>
      <vt:lpstr>Clear Sans</vt:lpstr>
      <vt:lpstr>Arial</vt:lpstr>
      <vt:lpstr>Calibri</vt:lpstr>
      <vt:lpstr>Clear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Radix Sort with Digit Buckets</dc:title>
  <dc:description>Presentation - Radix Sort with Digit Buckets</dc:description>
  <cp:lastModifiedBy>Muhammad Yasir</cp:lastModifiedBy>
  <cp:revision>2</cp:revision>
  <dcterms:created xsi:type="dcterms:W3CDTF">2006-08-16T00:00:00Z</dcterms:created>
  <dcterms:modified xsi:type="dcterms:W3CDTF">2025-05-15T08:41:40Z</dcterms:modified>
  <dc:identifier>DAGncBGygy0</dc:identifier>
</cp:coreProperties>
</file>