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Economica"/>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7e61f3e3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7e61f3e3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7e61f3e3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7e61f3e3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7e61f3e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7e61f3e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9.jpg"/><Relationship Id="rId7"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Bahasa  Pemrograman </a:t>
            </a:r>
            <a:endParaRPr/>
          </a:p>
        </p:txBody>
      </p:sp>
      <p:pic>
        <p:nvPicPr>
          <p:cNvPr id="63" name="Google Shape;63;p13"/>
          <p:cNvPicPr preferRelativeResize="0"/>
          <p:nvPr/>
        </p:nvPicPr>
        <p:blipFill>
          <a:blip r:embed="rId3">
            <a:alphaModFix/>
          </a:blip>
          <a:stretch>
            <a:fillRect/>
          </a:stretch>
        </p:blipFill>
        <p:spPr>
          <a:xfrm>
            <a:off x="3481938" y="2981452"/>
            <a:ext cx="2180128" cy="122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Perkenalan Bahasa Pemrograman Java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 Bahasa pemrogramman java saat ini menjadi salah satu bahasa pemrograman yang sangat populer, java sangat banyak digunakan untuk membangun banyak aplikasi. java pertama kali dirilis pada tahun 1995 oleh  Sun microsystems dan penciptanya adalah james gosling.</a:t>
            </a:r>
            <a:endParaRPr/>
          </a:p>
          <a:p>
            <a:pPr indent="0" lvl="0" marL="0" rtl="0" algn="l">
              <a:spcBef>
                <a:spcPts val="1600"/>
              </a:spcBef>
              <a:spcAft>
                <a:spcPts val="1600"/>
              </a:spcAft>
              <a:buNone/>
            </a:pPr>
            <a:r>
              <a:rPr lang="id"/>
              <a:t>Java beriorentasi pada objek. suatu pendekatan yang memungkinkan suati kode yang digunakan untuk menyusun program menjadi lebih mudah untuk digunakan kembali, lebih handal dan lebih mudah dipahami.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Ekosistem Java</a:t>
            </a:r>
            <a:endParaRPr/>
          </a:p>
        </p:txBody>
      </p:sp>
      <p:pic>
        <p:nvPicPr>
          <p:cNvPr id="75" name="Google Shape;75;p15"/>
          <p:cNvPicPr preferRelativeResize="0"/>
          <p:nvPr/>
        </p:nvPicPr>
        <p:blipFill>
          <a:blip r:embed="rId3">
            <a:alphaModFix/>
          </a:blip>
          <a:stretch>
            <a:fillRect/>
          </a:stretch>
        </p:blipFill>
        <p:spPr>
          <a:xfrm>
            <a:off x="230750" y="1978475"/>
            <a:ext cx="2104427" cy="1441827"/>
          </a:xfrm>
          <a:prstGeom prst="rect">
            <a:avLst/>
          </a:prstGeom>
          <a:noFill/>
          <a:ln>
            <a:noFill/>
          </a:ln>
        </p:spPr>
      </p:pic>
      <p:pic>
        <p:nvPicPr>
          <p:cNvPr id="76" name="Google Shape;76;p15"/>
          <p:cNvPicPr preferRelativeResize="0"/>
          <p:nvPr/>
        </p:nvPicPr>
        <p:blipFill>
          <a:blip r:embed="rId4">
            <a:alphaModFix/>
          </a:blip>
          <a:stretch>
            <a:fillRect/>
          </a:stretch>
        </p:blipFill>
        <p:spPr>
          <a:xfrm>
            <a:off x="3545000" y="959375"/>
            <a:ext cx="1324349" cy="1324349"/>
          </a:xfrm>
          <a:prstGeom prst="rect">
            <a:avLst/>
          </a:prstGeom>
          <a:noFill/>
          <a:ln>
            <a:noFill/>
          </a:ln>
        </p:spPr>
      </p:pic>
      <p:pic>
        <p:nvPicPr>
          <p:cNvPr id="77" name="Google Shape;77;p15"/>
          <p:cNvPicPr preferRelativeResize="0"/>
          <p:nvPr/>
        </p:nvPicPr>
        <p:blipFill>
          <a:blip r:embed="rId5">
            <a:alphaModFix/>
          </a:blip>
          <a:stretch>
            <a:fillRect/>
          </a:stretch>
        </p:blipFill>
        <p:spPr>
          <a:xfrm>
            <a:off x="4425500" y="1978487"/>
            <a:ext cx="1346464" cy="831301"/>
          </a:xfrm>
          <a:prstGeom prst="rect">
            <a:avLst/>
          </a:prstGeom>
          <a:noFill/>
          <a:ln>
            <a:noFill/>
          </a:ln>
        </p:spPr>
      </p:pic>
      <p:pic>
        <p:nvPicPr>
          <p:cNvPr id="78" name="Google Shape;78;p15"/>
          <p:cNvPicPr preferRelativeResize="0"/>
          <p:nvPr/>
        </p:nvPicPr>
        <p:blipFill>
          <a:blip r:embed="rId6">
            <a:alphaModFix/>
          </a:blip>
          <a:stretch>
            <a:fillRect/>
          </a:stretch>
        </p:blipFill>
        <p:spPr>
          <a:xfrm>
            <a:off x="5597999" y="2666200"/>
            <a:ext cx="1216500" cy="1216500"/>
          </a:xfrm>
          <a:prstGeom prst="rect">
            <a:avLst/>
          </a:prstGeom>
          <a:noFill/>
          <a:ln>
            <a:noFill/>
          </a:ln>
        </p:spPr>
      </p:pic>
      <p:pic>
        <p:nvPicPr>
          <p:cNvPr id="79" name="Google Shape;79;p15"/>
          <p:cNvPicPr preferRelativeResize="0"/>
          <p:nvPr/>
        </p:nvPicPr>
        <p:blipFill>
          <a:blip r:embed="rId7">
            <a:alphaModFix/>
          </a:blip>
          <a:stretch>
            <a:fillRect/>
          </a:stretch>
        </p:blipFill>
        <p:spPr>
          <a:xfrm>
            <a:off x="6547551" y="3706295"/>
            <a:ext cx="1216500" cy="1216485"/>
          </a:xfrm>
          <a:prstGeom prst="rect">
            <a:avLst/>
          </a:prstGeom>
          <a:noFill/>
          <a:ln>
            <a:noFill/>
          </a:ln>
        </p:spPr>
      </p:pic>
      <p:cxnSp>
        <p:nvCxnSpPr>
          <p:cNvPr id="80" name="Google Shape;80;p15"/>
          <p:cNvCxnSpPr>
            <a:stCxn id="75" idx="3"/>
          </p:cNvCxnSpPr>
          <p:nvPr/>
        </p:nvCxnSpPr>
        <p:spPr>
          <a:xfrm flipH="1" rot="10800000">
            <a:off x="2335178" y="1736089"/>
            <a:ext cx="1515600" cy="9633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5"/>
          <p:cNvCxnSpPr>
            <a:stCxn id="75" idx="3"/>
            <a:endCxn id="77" idx="1"/>
          </p:cNvCxnSpPr>
          <p:nvPr/>
        </p:nvCxnSpPr>
        <p:spPr>
          <a:xfrm flipH="1" rot="10800000">
            <a:off x="2335178" y="2393989"/>
            <a:ext cx="2090400" cy="3054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5"/>
          <p:cNvCxnSpPr>
            <a:stCxn id="75" idx="3"/>
            <a:endCxn id="78" idx="1"/>
          </p:cNvCxnSpPr>
          <p:nvPr/>
        </p:nvCxnSpPr>
        <p:spPr>
          <a:xfrm>
            <a:off x="2335178" y="2699389"/>
            <a:ext cx="3262800" cy="5751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5"/>
          <p:cNvCxnSpPr>
            <a:stCxn id="75" idx="3"/>
            <a:endCxn id="79" idx="1"/>
          </p:cNvCxnSpPr>
          <p:nvPr/>
        </p:nvCxnSpPr>
        <p:spPr>
          <a:xfrm>
            <a:off x="2335178" y="2699389"/>
            <a:ext cx="4212300" cy="161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Kebutuhan</a:t>
            </a:r>
            <a:endParaRPr/>
          </a:p>
        </p:txBody>
      </p:sp>
      <p:sp>
        <p:nvSpPr>
          <p:cNvPr id="89" name="Google Shape;89;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d"/>
              <a:t>Text Editor/IDE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id"/>
              <a:t>JDK dan JRE</a:t>
            </a:r>
            <a:endParaRPr/>
          </a:p>
        </p:txBody>
      </p:sp>
      <p:pic>
        <p:nvPicPr>
          <p:cNvPr id="90" name="Google Shape;90;p16"/>
          <p:cNvPicPr preferRelativeResize="0"/>
          <p:nvPr/>
        </p:nvPicPr>
        <p:blipFill>
          <a:blip r:embed="rId3">
            <a:alphaModFix/>
          </a:blip>
          <a:stretch>
            <a:fillRect/>
          </a:stretch>
        </p:blipFill>
        <p:spPr>
          <a:xfrm>
            <a:off x="903675" y="1631850"/>
            <a:ext cx="469950" cy="469950"/>
          </a:xfrm>
          <a:prstGeom prst="rect">
            <a:avLst/>
          </a:prstGeom>
          <a:noFill/>
          <a:ln>
            <a:noFill/>
          </a:ln>
        </p:spPr>
      </p:pic>
      <p:pic>
        <p:nvPicPr>
          <p:cNvPr id="91" name="Google Shape;91;p16"/>
          <p:cNvPicPr preferRelativeResize="0"/>
          <p:nvPr/>
        </p:nvPicPr>
        <p:blipFill>
          <a:blip r:embed="rId4">
            <a:alphaModFix/>
          </a:blip>
          <a:stretch>
            <a:fillRect/>
          </a:stretch>
        </p:blipFill>
        <p:spPr>
          <a:xfrm>
            <a:off x="1441700" y="1536790"/>
            <a:ext cx="660076" cy="660076"/>
          </a:xfrm>
          <a:prstGeom prst="rect">
            <a:avLst/>
          </a:prstGeom>
          <a:noFill/>
          <a:ln>
            <a:noFill/>
          </a:ln>
        </p:spPr>
      </p:pic>
      <p:pic>
        <p:nvPicPr>
          <p:cNvPr id="92" name="Google Shape;92;p16"/>
          <p:cNvPicPr preferRelativeResize="0"/>
          <p:nvPr/>
        </p:nvPicPr>
        <p:blipFill>
          <a:blip r:embed="rId5">
            <a:alphaModFix/>
          </a:blip>
          <a:stretch>
            <a:fillRect/>
          </a:stretch>
        </p:blipFill>
        <p:spPr>
          <a:xfrm>
            <a:off x="797925" y="2694750"/>
            <a:ext cx="1379086" cy="660075"/>
          </a:xfrm>
          <a:prstGeom prst="rect">
            <a:avLst/>
          </a:prstGeom>
          <a:noFill/>
          <a:ln>
            <a:noFill/>
          </a:ln>
        </p:spPr>
      </p:pic>
      <p:pic>
        <p:nvPicPr>
          <p:cNvPr id="93" name="Google Shape;93;p16"/>
          <p:cNvPicPr preferRelativeResize="0"/>
          <p:nvPr/>
        </p:nvPicPr>
        <p:blipFill>
          <a:blip r:embed="rId6">
            <a:alphaModFix/>
          </a:blip>
          <a:stretch>
            <a:fillRect/>
          </a:stretch>
        </p:blipFill>
        <p:spPr>
          <a:xfrm>
            <a:off x="2287925" y="2485875"/>
            <a:ext cx="952500" cy="95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