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autoCompressPictures="0" saveSubsetFonts="1">
  <p:sldMasterIdLst>
    <p:sldMasterId id="2147483648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type="screen4x3" cy="6858000" cx="9144000"/>
  <p:notesSz cx="6858000" cy="9144000"/>
  <p:defaultTextStyle>
    <a:defPPr>
      <a:defRPr lang="en-US"/>
    </a:defPPr>
    <a:lvl1pPr algn="l" defTabSz="4572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 snapToGrid="0" snapToObjects="1">
      <p:cViewPr varScale="1">
        <p:scale>
          <a:sx n="65" d="100"/>
          <a:sy n="65" d="100"/>
        </p:scale>
        <p:origin x="1320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tableStyles" Target="tableStyles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5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56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657" name="Rectangle 4"/>
          <p:cNvSpPr>
            <a:spLocks noChangeAspect="1" noRot="1" noGrp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/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658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8659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6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fontAlgn="base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algn="l" fontAlgn="base" marL="4572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algn="l" fontAlgn="base" marL="9144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algn="l" fontAlgn="base" marL="13716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algn="l" fontAlgn="base" marL="18288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spTree>
      <p:nvGrpSpPr>
        <p:cNvPr id="2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p>
            <a:r>
              <a:rPr lang="en-US"/>
              <a:t>Click to edit Master title style</a:t>
            </a:r>
          </a:p>
        </p:txBody>
      </p:sp>
      <p:sp>
        <p:nvSpPr>
          <p:cNvPr id="1048582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algn="ctr" indent="0" mar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algn="ctr" indent="0" marL="457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algn="ctr" indent="0" marL="914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algn="ctr" indent="0" marL="1371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algn="ctr" indent="0" marL="182880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algn="ctr" indent="0" marL="228600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algn="ctr" indent="0" marL="2743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algn="ctr" indent="0" marL="3200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algn="ctr" indent="0" marL="3657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4858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104858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58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</a:p>
        </p:txBody>
      </p:sp>
      <p:sp>
        <p:nvSpPr>
          <p:cNvPr id="104862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2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104862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2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1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p>
            <a:r>
              <a:rPr lang="en-US"/>
              <a:t>Click to edit Master title style</a:t>
            </a:r>
          </a:p>
        </p:txBody>
      </p:sp>
      <p:sp>
        <p:nvSpPr>
          <p:cNvPr id="1048612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1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104861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1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2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</a:p>
        </p:txBody>
      </p:sp>
      <p:sp>
        <p:nvSpPr>
          <p:cNvPr id="1048589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59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104859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59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b="1" cap="all"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628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indent="0" marL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2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104863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3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</a:p>
        </p:txBody>
      </p:sp>
      <p:sp>
        <p:nvSpPr>
          <p:cNvPr id="104863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3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3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104863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3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</a:p>
        </p:txBody>
      </p:sp>
      <p:sp>
        <p:nvSpPr>
          <p:cNvPr id="1048639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40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41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42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43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1048644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45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7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</a:p>
        </p:txBody>
      </p:sp>
      <p:sp>
        <p:nvSpPr>
          <p:cNvPr id="1048608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1048609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1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6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1048647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48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9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b="1" sz="2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650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51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52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1048653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54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6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b="1" sz="2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617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endParaRPr lang="en-US"/>
          </a:p>
        </p:txBody>
      </p:sp>
      <p:sp>
        <p:nvSpPr>
          <p:cNvPr id="1048618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1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104862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21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/>
        </p:spPr>
        <p:txBody>
          <a:bodyPr anchor="ctr" bIns="45720" lIns="91440" rIns="91440" rtlCol="0" tIns="45720" vert="horz">
            <a:normAutofit/>
          </a:bodyPr>
          <a:p>
            <a:r>
              <a:rPr lang="en-US"/>
              <a:t>Click to edit Master title style</a:t>
            </a:r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/>
        </p:spPr>
        <p:txBody>
          <a:bodyPr bIns="45720" lIns="91440" rIns="91440" rtlCol="0" tIns="45720" vert="horz"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/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104857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/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04858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eaLnBrk="1" hangingPunct="1" latinLnBrk="0" rtl="0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457200" eaLnBrk="1" hangingPunct="1" indent="-342900" latinLnBrk="0" marL="342900" rtl="0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indent="-285750" latinLnBrk="0" marL="742950" rtl="0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indent="-228600" latinLnBrk="0" marL="1143000" rtl="0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indent="-228600" latinLnBrk="0" marL="1600200" rtl="0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indent="-228600" latinLnBrk="0" marL="2057400" rtl="0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indent="-228600" latinLnBrk="0" marL="2514600" rtl="0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indent="-228600" latinLnBrk="0" marL="2971800" rtl="0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indent="-228600" latinLnBrk="0" marL="3429000" rtl="0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indent="-228600" latinLnBrk="0" marL="3886200" rtl="0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4572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6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t>Fuzzy Inference System untuk Penentuan Produksi</a:t>
            </a:r>
          </a:p>
        </p:txBody>
      </p:sp>
      <p:sp>
        <p:nvSpPr>
          <p:cNvPr id="1048587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en-US"/>
              <a:t>M</a:t>
            </a:r>
            <a:r>
              <a:rPr lang="en-US"/>
              <a:t>u</a:t>
            </a:r>
            <a:r>
              <a:rPr lang="en-US"/>
              <a:t>h</a:t>
            </a:r>
            <a:r>
              <a:rPr lang="en-US"/>
              <a:t>a</a:t>
            </a:r>
            <a:r>
              <a:rPr lang="en-US"/>
              <a:t>m</a:t>
            </a:r>
            <a:r>
              <a:rPr lang="en-US"/>
              <a:t>m</a:t>
            </a:r>
            <a:r>
              <a:rPr lang="en-US"/>
              <a:t>a</a:t>
            </a:r>
            <a:r>
              <a:rPr lang="en-US"/>
              <a:t>d</a:t>
            </a:r>
            <a:r>
              <a:rPr lang="en-US"/>
              <a:t> </a:t>
            </a:r>
            <a:r>
              <a:rPr lang="en-US"/>
              <a:t>h</a:t>
            </a:r>
            <a:r>
              <a:rPr lang="en-US"/>
              <a:t>a</a:t>
            </a:r>
            <a:r>
              <a:rPr lang="en-US"/>
              <a:t>f</a:t>
            </a:r>
            <a:r>
              <a:rPr lang="en-US"/>
              <a:t>i</a:t>
            </a:r>
            <a:r>
              <a:rPr lang="en-US"/>
              <a:t>z</a:t>
            </a:r>
            <a:r>
              <a:rPr lang="en-US"/>
              <a:t>h</a:t>
            </a:r>
            <a:endParaRPr altLang="en-US" lang="zh-CN"/>
          </a:p>
          <a:p>
            <a:r>
              <a:rPr altLang="en-US" lang="en-US"/>
              <a:t>2</a:t>
            </a:r>
            <a:r>
              <a:rPr altLang="en-US" lang="en-US"/>
              <a:t>2</a:t>
            </a:r>
            <a:r>
              <a:rPr altLang="en-US" lang="en-US"/>
              <a:t>1</a:t>
            </a:r>
            <a:r>
              <a:rPr altLang="en-US" lang="en-US"/>
              <a:t>0</a:t>
            </a:r>
            <a:r>
              <a:rPr altLang="en-US" lang="en-US"/>
              <a:t>1</a:t>
            </a:r>
            <a:r>
              <a:rPr altLang="en-US" lang="en-US"/>
              <a:t>1</a:t>
            </a:r>
            <a:r>
              <a:rPr altLang="en-US" lang="en-US"/>
              <a:t>4</a:t>
            </a:r>
            <a:r>
              <a:rPr altLang="en-US" lang="en-US"/>
              <a:t>0</a:t>
            </a:r>
            <a:r>
              <a:rPr altLang="en-US" lang="en-US"/>
              <a:t>2</a:t>
            </a:r>
            <a:r>
              <a:rPr altLang="en-US" lang="en-US"/>
              <a:t>2</a:t>
            </a:r>
            <a:r>
              <a:rPr altLang="en-US" lang="en-US"/>
              <a:t>9</a:t>
            </a:r>
            <a:r>
              <a:rPr altLang="en-US" lang="en-US"/>
              <a:t>8</a:t>
            </a:r>
            <a:endParaRPr altLang="en-US" lang="zh-CN"/>
          </a:p>
          <a:p>
            <a:r>
              <a:rPr altLang="en-US" lang="en-US"/>
              <a:t>0</a:t>
            </a:r>
            <a:r>
              <a:rPr altLang="en-US" lang="en-US"/>
              <a:t>5</a:t>
            </a:r>
            <a:r>
              <a:rPr altLang="en-US" lang="en-US"/>
              <a:t> </a:t>
            </a:r>
            <a:r>
              <a:rPr altLang="en-US" lang="en-US"/>
              <a:t>T</a:t>
            </a:r>
            <a:r>
              <a:rPr altLang="en-US" lang="en-US"/>
              <a:t>P</a:t>
            </a:r>
            <a:r>
              <a:rPr altLang="en-US" lang="en-US"/>
              <a:t>L</a:t>
            </a:r>
            <a:r>
              <a:rPr altLang="en-US" lang="en-US"/>
              <a:t>M</a:t>
            </a:r>
            <a:r>
              <a:rPr altLang="en-US" lang="en-US"/>
              <a:t> </a:t>
            </a:r>
            <a:r>
              <a:rPr altLang="en-US" lang="en-US"/>
              <a:t>0</a:t>
            </a:r>
            <a:r>
              <a:rPr altLang="en-US" lang="en-US"/>
              <a:t>0</a:t>
            </a:r>
            <a:r>
              <a:rPr altLang="en-US" lang="en-US"/>
              <a:t>7</a:t>
            </a:r>
            <a:endParaRPr altLang="en-US" lang="zh-C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3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t>Fuzzy Variable</a:t>
            </a:r>
          </a:p>
        </p:txBody>
      </p:sp>
      <p:sp>
        <p:nvSpPr>
          <p:cNvPr id="1048594" name="Content Placeholder 2"/>
          <p:cNvSpPr>
            <a:spLocks noGrp="1"/>
          </p:cNvSpPr>
          <p:nvPr>
            <p:ph idx="1"/>
          </p:nvPr>
        </p:nvSpPr>
        <p:spPr>
          <a:xfrm>
            <a:off x="457200" y="1315064"/>
            <a:ext cx="8229600" cy="4525963"/>
          </a:xfrm>
        </p:spPr>
        <p:txBody>
          <a:bodyPr>
            <a:normAutofit fontScale="62500" lnSpcReduction="20000"/>
          </a:bodyPr>
          <a:p>
            <a:endParaRPr dirty="0"/>
          </a:p>
          <a:p>
            <a:r>
              <a:rPr dirty="0" err="1"/>
              <a:t>Variabel</a:t>
            </a:r>
            <a:r>
              <a:rPr dirty="0"/>
              <a:t> fuzzy </a:t>
            </a:r>
            <a:r>
              <a:rPr dirty="0" err="1"/>
              <a:t>memiliki</a:t>
            </a:r>
            <a:r>
              <a:rPr dirty="0"/>
              <a:t> membership function </a:t>
            </a:r>
            <a:r>
              <a:rPr dirty="0" err="1"/>
              <a:t>untuk</a:t>
            </a:r>
            <a:r>
              <a:rPr dirty="0"/>
              <a:t> </a:t>
            </a:r>
            <a:r>
              <a:rPr dirty="0" err="1"/>
              <a:t>menentukan</a:t>
            </a:r>
            <a:r>
              <a:rPr dirty="0"/>
              <a:t> </a:t>
            </a:r>
            <a:r>
              <a:rPr dirty="0" err="1"/>
              <a:t>tingkat</a:t>
            </a:r>
            <a:r>
              <a:rPr dirty="0"/>
              <a:t> </a:t>
            </a:r>
            <a:r>
              <a:rPr dirty="0" err="1"/>
              <a:t>keanggotaan</a:t>
            </a:r>
            <a:r>
              <a:rPr dirty="0"/>
              <a:t>.</a:t>
            </a:r>
          </a:p>
          <a:p>
            <a:r>
              <a:rPr dirty="0" err="1"/>
              <a:t>Contoh</a:t>
            </a:r>
            <a:r>
              <a:rPr dirty="0"/>
              <a:t> </a:t>
            </a:r>
            <a:r>
              <a:rPr dirty="0" err="1"/>
              <a:t>variabel</a:t>
            </a:r>
            <a:r>
              <a:rPr dirty="0"/>
              <a:t> </a:t>
            </a:r>
            <a:r>
              <a:rPr dirty="0" err="1"/>
              <a:t>dalam</a:t>
            </a:r>
            <a:r>
              <a:rPr dirty="0"/>
              <a:t> </a:t>
            </a:r>
            <a:r>
              <a:rPr dirty="0" err="1"/>
              <a:t>kasus</a:t>
            </a:r>
            <a:r>
              <a:rPr dirty="0"/>
              <a:t> </a:t>
            </a:r>
            <a:r>
              <a:rPr dirty="0" err="1"/>
              <a:t>ini</a:t>
            </a:r>
            <a:r>
              <a:rPr dirty="0"/>
              <a:t>:</a:t>
            </a:r>
          </a:p>
          <a:p>
            <a:r>
              <a:rPr dirty="0"/>
              <a:t>- </a:t>
            </a:r>
            <a:r>
              <a:rPr dirty="0" err="1"/>
              <a:t>Permintaan</a:t>
            </a:r>
            <a:r>
              <a:rPr dirty="0"/>
              <a:t>:</a:t>
            </a:r>
          </a:p>
          <a:p>
            <a:r>
              <a:rPr dirty="0"/>
              <a:t>  - Turun (0–5000)</a:t>
            </a:r>
          </a:p>
          <a:p>
            <a:r>
              <a:rPr dirty="0"/>
              <a:t>  - </a:t>
            </a:r>
            <a:r>
              <a:rPr dirty="0" err="1"/>
              <a:t>Tetap</a:t>
            </a:r>
            <a:r>
              <a:rPr dirty="0"/>
              <a:t> (3000–7000)</a:t>
            </a:r>
          </a:p>
          <a:p>
            <a:r>
              <a:rPr dirty="0"/>
              <a:t>  - Naik (5000–10.000)</a:t>
            </a:r>
          </a:p>
          <a:p>
            <a:r>
              <a:rPr dirty="0"/>
              <a:t>- </a:t>
            </a:r>
            <a:r>
              <a:rPr dirty="0" err="1"/>
              <a:t>Persediaan</a:t>
            </a:r>
            <a:r>
              <a:rPr dirty="0"/>
              <a:t>:</a:t>
            </a:r>
          </a:p>
          <a:p>
            <a:r>
              <a:rPr dirty="0"/>
              <a:t>  - </a:t>
            </a:r>
            <a:r>
              <a:rPr dirty="0" err="1"/>
              <a:t>Sedikit</a:t>
            </a:r>
            <a:r>
              <a:rPr dirty="0"/>
              <a:t> (0–1000)</a:t>
            </a:r>
          </a:p>
          <a:p>
            <a:r>
              <a:rPr dirty="0"/>
              <a:t>  - Sedang (500–1500)</a:t>
            </a:r>
          </a:p>
          <a:p>
            <a:r>
              <a:rPr dirty="0"/>
              <a:t>  - Banyak (1000–2000)</a:t>
            </a:r>
          </a:p>
          <a:p>
            <a:r>
              <a:rPr dirty="0"/>
              <a:t>- </a:t>
            </a:r>
            <a:r>
              <a:rPr dirty="0" err="1"/>
              <a:t>Produksi</a:t>
            </a:r>
            <a:r>
              <a:rPr dirty="0"/>
              <a:t>:</a:t>
            </a:r>
          </a:p>
          <a:p>
            <a:r>
              <a:rPr dirty="0"/>
              <a:t>  - </a:t>
            </a:r>
            <a:r>
              <a:rPr dirty="0" err="1"/>
              <a:t>Berkurang</a:t>
            </a:r>
            <a:r>
              <a:rPr dirty="0"/>
              <a:t> (0–10.000)</a:t>
            </a:r>
          </a:p>
          <a:p>
            <a:r>
              <a:rPr dirty="0"/>
              <a:t>  - </a:t>
            </a:r>
            <a:r>
              <a:rPr dirty="0" err="1"/>
              <a:t>Bertambah</a:t>
            </a:r>
            <a:r>
              <a:rPr dirty="0"/>
              <a:t> (5000–20.000)</a:t>
            </a:r>
          </a:p>
          <a:p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5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t>Fuzzifikasi</a:t>
            </a:r>
          </a:p>
        </p:txBody>
      </p:sp>
      <p:sp>
        <p:nvSpPr>
          <p:cNvPr id="1048596" name="Content Placeholder 2"/>
          <p:cNvSpPr>
            <a:spLocks noGrp="1"/>
          </p:cNvSpPr>
          <p:nvPr>
            <p:ph idx="1"/>
          </p:nvPr>
        </p:nvSpPr>
        <p:spPr>
          <a:xfrm>
            <a:off x="457200" y="1315064"/>
            <a:ext cx="8229600" cy="4525963"/>
          </a:xfrm>
        </p:spPr>
        <p:txBody>
          <a:bodyPr>
            <a:normAutofit fontScale="81250" lnSpcReduction="20000"/>
          </a:bodyPr>
          <a:p>
            <a:endParaRPr dirty="0"/>
          </a:p>
          <a:p>
            <a:r>
              <a:rPr dirty="0"/>
              <a:t>Proses </a:t>
            </a:r>
            <a:r>
              <a:rPr dirty="0" err="1"/>
              <a:t>mengubah</a:t>
            </a:r>
            <a:r>
              <a:rPr dirty="0"/>
              <a:t> </a:t>
            </a:r>
            <a:r>
              <a:rPr dirty="0" err="1"/>
              <a:t>nilai</a:t>
            </a:r>
            <a:r>
              <a:rPr dirty="0"/>
              <a:t> input </a:t>
            </a:r>
            <a:r>
              <a:rPr dirty="0" err="1"/>
              <a:t>menjadi</a:t>
            </a:r>
            <a:r>
              <a:rPr dirty="0"/>
              <a:t> </a:t>
            </a:r>
            <a:r>
              <a:rPr dirty="0" err="1"/>
              <a:t>derajat</a:t>
            </a:r>
            <a:r>
              <a:rPr dirty="0"/>
              <a:t> </a:t>
            </a:r>
            <a:r>
              <a:rPr dirty="0" err="1"/>
              <a:t>keanggotaan</a:t>
            </a:r>
            <a:r>
              <a:rPr dirty="0"/>
              <a:t> (membership degree).</a:t>
            </a:r>
          </a:p>
          <a:p>
            <a:r>
              <a:rPr dirty="0"/>
              <a:t>Formula </a:t>
            </a:r>
            <a:r>
              <a:rPr dirty="0" err="1"/>
              <a:t>fuzzifikasi</a:t>
            </a:r>
            <a:r>
              <a:rPr dirty="0"/>
              <a:t>:</a:t>
            </a:r>
          </a:p>
          <a:p>
            <a:r>
              <a:rPr dirty="0"/>
              <a:t>- Jika a &lt;= x &lt;= b: mu(x) = (x - a) / (b - a)</a:t>
            </a:r>
          </a:p>
          <a:p>
            <a:r>
              <a:rPr dirty="0"/>
              <a:t>- Jika b &lt;= x &lt;= c: mu(x) = 1</a:t>
            </a:r>
          </a:p>
          <a:p>
            <a:r>
              <a:rPr dirty="0"/>
              <a:t>- Jika c &lt;= x &lt;= d: mu(x) = (d - x) / (d - c)</a:t>
            </a:r>
          </a:p>
          <a:p>
            <a:endParaRPr dirty="0"/>
          </a:p>
          <a:p>
            <a:r>
              <a:rPr dirty="0" err="1"/>
              <a:t>Contoh</a:t>
            </a:r>
            <a:r>
              <a:rPr dirty="0"/>
              <a:t>: </a:t>
            </a:r>
            <a:r>
              <a:rPr dirty="0" err="1"/>
              <a:t>Permintaan</a:t>
            </a:r>
            <a:r>
              <a:rPr dirty="0"/>
              <a:t> = 4000</a:t>
            </a:r>
          </a:p>
          <a:p>
            <a:r>
              <a:rPr dirty="0"/>
              <a:t>- Turun: mu = (5000 - 4000) / (5000 - 3000) = 0.5</a:t>
            </a:r>
          </a:p>
          <a:p>
            <a:r>
              <a:rPr dirty="0"/>
              <a:t>- </a:t>
            </a:r>
            <a:r>
              <a:rPr dirty="0" err="1"/>
              <a:t>Tetap</a:t>
            </a:r>
            <a:r>
              <a:rPr dirty="0"/>
              <a:t>: mu = (4000 - 3000) / (5000 - 3000) = 0.5</a:t>
            </a:r>
          </a:p>
          <a:p>
            <a:r>
              <a:rPr dirty="0"/>
              <a:t>- Naik: mu = 0</a:t>
            </a:r>
          </a:p>
          <a:p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7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t>Fuzzy Rules</a:t>
            </a:r>
          </a:p>
        </p:txBody>
      </p:sp>
      <p:sp>
        <p:nvSpPr>
          <p:cNvPr id="1048598" name="Content Placeholder 2"/>
          <p:cNvSpPr>
            <a:spLocks noGrp="1"/>
          </p:cNvSpPr>
          <p:nvPr>
            <p:ph idx="1"/>
          </p:nvPr>
        </p:nvSpPr>
        <p:spPr>
          <a:xfrm>
            <a:off x="457200" y="1334729"/>
            <a:ext cx="8229600" cy="4525963"/>
          </a:xfrm>
        </p:spPr>
        <p:txBody>
          <a:bodyPr>
            <a:normAutofit fontScale="93750" lnSpcReduction="20000"/>
          </a:bodyPr>
          <a:p>
            <a:endParaRPr dirty="0"/>
          </a:p>
          <a:p>
            <a:r>
              <a:rPr dirty="0" err="1"/>
              <a:t>Setiap</a:t>
            </a:r>
            <a:r>
              <a:rPr dirty="0"/>
              <a:t> </a:t>
            </a:r>
            <a:r>
              <a:rPr dirty="0" err="1"/>
              <a:t>aturan</a:t>
            </a:r>
            <a:r>
              <a:rPr dirty="0"/>
              <a:t> </a:t>
            </a:r>
            <a:r>
              <a:rPr dirty="0" err="1"/>
              <a:t>memiliki</a:t>
            </a:r>
            <a:r>
              <a:rPr dirty="0"/>
              <a:t> </a:t>
            </a:r>
            <a:r>
              <a:rPr dirty="0" err="1"/>
              <a:t>bentuk</a:t>
            </a:r>
            <a:r>
              <a:rPr dirty="0"/>
              <a:t>: Jika (</a:t>
            </a:r>
            <a:r>
              <a:rPr dirty="0" err="1"/>
              <a:t>Permintaan</a:t>
            </a:r>
            <a:r>
              <a:rPr dirty="0"/>
              <a:t> = </a:t>
            </a:r>
            <a:r>
              <a:rPr dirty="0" err="1"/>
              <a:t>turun</a:t>
            </a:r>
            <a:r>
              <a:rPr dirty="0"/>
              <a:t>) DAN (</a:t>
            </a:r>
            <a:r>
              <a:rPr dirty="0" err="1"/>
              <a:t>Persediaan</a:t>
            </a:r>
            <a:r>
              <a:rPr dirty="0"/>
              <a:t> = </a:t>
            </a:r>
            <a:r>
              <a:rPr dirty="0" err="1"/>
              <a:t>sedikit</a:t>
            </a:r>
            <a:r>
              <a:rPr dirty="0"/>
              <a:t>), </a:t>
            </a:r>
            <a:r>
              <a:rPr dirty="0" err="1"/>
              <a:t>maka</a:t>
            </a:r>
            <a:r>
              <a:rPr dirty="0"/>
              <a:t> (</a:t>
            </a:r>
            <a:r>
              <a:rPr dirty="0" err="1"/>
              <a:t>Produksi</a:t>
            </a:r>
            <a:r>
              <a:rPr dirty="0"/>
              <a:t> = </a:t>
            </a:r>
            <a:r>
              <a:rPr dirty="0" err="1"/>
              <a:t>bertambah</a:t>
            </a:r>
            <a:r>
              <a:rPr dirty="0"/>
              <a:t>).</a:t>
            </a:r>
          </a:p>
          <a:p>
            <a:r>
              <a:rPr dirty="0" err="1"/>
              <a:t>Contoh</a:t>
            </a:r>
            <a:r>
              <a:rPr dirty="0"/>
              <a:t> </a:t>
            </a:r>
            <a:r>
              <a:rPr dirty="0" err="1"/>
              <a:t>aturan</a:t>
            </a:r>
            <a:r>
              <a:rPr dirty="0"/>
              <a:t> </a:t>
            </a:r>
            <a:r>
              <a:rPr dirty="0" err="1"/>
              <a:t>dalam</a:t>
            </a:r>
            <a:r>
              <a:rPr dirty="0"/>
              <a:t> </a:t>
            </a:r>
            <a:r>
              <a:rPr dirty="0" err="1"/>
              <a:t>kode</a:t>
            </a:r>
            <a:r>
              <a:rPr dirty="0"/>
              <a:t>:</a:t>
            </a:r>
          </a:p>
          <a:p>
            <a:r>
              <a:rPr dirty="0"/>
              <a:t>- Jika </a:t>
            </a:r>
            <a:r>
              <a:rPr dirty="0" err="1"/>
              <a:t>Permintaan</a:t>
            </a:r>
            <a:r>
              <a:rPr dirty="0"/>
              <a:t> </a:t>
            </a:r>
            <a:r>
              <a:rPr dirty="0" err="1"/>
              <a:t>turun</a:t>
            </a:r>
            <a:r>
              <a:rPr dirty="0"/>
              <a:t> dan </a:t>
            </a:r>
            <a:r>
              <a:rPr dirty="0" err="1"/>
              <a:t>Persediaan</a:t>
            </a:r>
            <a:r>
              <a:rPr dirty="0"/>
              <a:t> </a:t>
            </a:r>
            <a:r>
              <a:rPr dirty="0" err="1"/>
              <a:t>sedikit</a:t>
            </a:r>
            <a:r>
              <a:rPr dirty="0"/>
              <a:t>, </a:t>
            </a:r>
            <a:r>
              <a:rPr dirty="0" err="1"/>
              <a:t>maka</a:t>
            </a:r>
            <a:r>
              <a:rPr dirty="0"/>
              <a:t> </a:t>
            </a:r>
            <a:r>
              <a:rPr dirty="0" err="1"/>
              <a:t>Produksi</a:t>
            </a:r>
            <a:r>
              <a:rPr dirty="0"/>
              <a:t> </a:t>
            </a:r>
            <a:r>
              <a:rPr dirty="0" err="1"/>
              <a:t>bertambah</a:t>
            </a:r>
            <a:r>
              <a:rPr dirty="0"/>
              <a:t> (15.000–20.000).</a:t>
            </a:r>
          </a:p>
          <a:p>
            <a:r>
              <a:rPr dirty="0"/>
              <a:t>- Jika </a:t>
            </a:r>
            <a:r>
              <a:rPr dirty="0" err="1"/>
              <a:t>Permintaan</a:t>
            </a:r>
            <a:r>
              <a:rPr dirty="0"/>
              <a:t> naik dan </a:t>
            </a:r>
            <a:r>
              <a:rPr dirty="0" err="1"/>
              <a:t>Persediaan</a:t>
            </a:r>
            <a:r>
              <a:rPr dirty="0"/>
              <a:t> </a:t>
            </a:r>
            <a:r>
              <a:rPr dirty="0" err="1"/>
              <a:t>banyak</a:t>
            </a:r>
            <a:r>
              <a:rPr dirty="0"/>
              <a:t>, </a:t>
            </a:r>
            <a:r>
              <a:rPr dirty="0" err="1"/>
              <a:t>maka</a:t>
            </a:r>
            <a:r>
              <a:rPr dirty="0"/>
              <a:t> </a:t>
            </a:r>
            <a:r>
              <a:rPr dirty="0" err="1"/>
              <a:t>Produksi</a:t>
            </a:r>
            <a:r>
              <a:rPr dirty="0"/>
              <a:t> </a:t>
            </a:r>
            <a:r>
              <a:rPr dirty="0" err="1"/>
              <a:t>berkurang</a:t>
            </a:r>
            <a:r>
              <a:rPr dirty="0"/>
              <a:t> (5000–10.000).</a:t>
            </a:r>
          </a:p>
          <a:p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9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t>Evaluasi Rules</a:t>
            </a:r>
          </a:p>
        </p:txBody>
      </p:sp>
      <p:sp>
        <p:nvSpPr>
          <p:cNvPr id="1048600" name="Content Placeholder 2"/>
          <p:cNvSpPr>
            <a:spLocks noGrp="1"/>
          </p:cNvSpPr>
          <p:nvPr>
            <p:ph idx="1"/>
          </p:nvPr>
        </p:nvSpPr>
        <p:spPr>
          <a:xfrm>
            <a:off x="457200" y="1166018"/>
            <a:ext cx="8229600" cy="4525963"/>
          </a:xfrm>
        </p:spPr>
        <p:txBody>
          <a:bodyPr>
            <a:normAutofit fontScale="90625" lnSpcReduction="20000"/>
          </a:bodyPr>
          <a:p>
            <a:endParaRPr dirty="0"/>
          </a:p>
          <a:p>
            <a:r>
              <a:rPr dirty="0"/>
              <a:t>Firing strength </a:t>
            </a:r>
            <a:r>
              <a:rPr dirty="0" err="1"/>
              <a:t>adalah</a:t>
            </a:r>
            <a:r>
              <a:rPr dirty="0"/>
              <a:t> min </a:t>
            </a:r>
            <a:r>
              <a:rPr dirty="0" err="1"/>
              <a:t>dari</a:t>
            </a:r>
            <a:r>
              <a:rPr dirty="0"/>
              <a:t> </a:t>
            </a:r>
            <a:r>
              <a:rPr dirty="0" err="1"/>
              <a:t>derajat</a:t>
            </a:r>
            <a:r>
              <a:rPr dirty="0"/>
              <a:t> </a:t>
            </a:r>
            <a:r>
              <a:rPr dirty="0" err="1"/>
              <a:t>keanggotaan</a:t>
            </a:r>
            <a:r>
              <a:rPr dirty="0"/>
              <a:t>.</a:t>
            </a:r>
          </a:p>
          <a:p>
            <a:r>
              <a:rPr dirty="0" err="1"/>
              <a:t>Contoh</a:t>
            </a:r>
            <a:r>
              <a:rPr dirty="0"/>
              <a:t>:</a:t>
            </a:r>
          </a:p>
          <a:p>
            <a:r>
              <a:rPr dirty="0"/>
              <a:t>- </a:t>
            </a:r>
            <a:r>
              <a:rPr dirty="0" err="1"/>
              <a:t>Permintaan</a:t>
            </a:r>
            <a:r>
              <a:rPr dirty="0"/>
              <a:t> = 4000 (Turun = 0.5, </a:t>
            </a:r>
            <a:r>
              <a:rPr dirty="0" err="1"/>
              <a:t>Tetap</a:t>
            </a:r>
            <a:r>
              <a:rPr dirty="0"/>
              <a:t> = 0.5, Naik = 0)</a:t>
            </a:r>
          </a:p>
          <a:p>
            <a:r>
              <a:rPr dirty="0"/>
              <a:t>- </a:t>
            </a:r>
            <a:r>
              <a:rPr dirty="0" err="1"/>
              <a:t>Persediaan</a:t>
            </a:r>
            <a:r>
              <a:rPr dirty="0"/>
              <a:t> = 800 (</a:t>
            </a:r>
            <a:r>
              <a:rPr dirty="0" err="1"/>
              <a:t>Sedikit</a:t>
            </a:r>
            <a:r>
              <a:rPr dirty="0"/>
              <a:t> = 0.4, Sedang = 0.6, Banyak = 0)</a:t>
            </a:r>
          </a:p>
          <a:p>
            <a:r>
              <a:rPr dirty="0" err="1"/>
              <a:t>Aturan</a:t>
            </a:r>
            <a:r>
              <a:rPr dirty="0"/>
              <a:t>: Jika </a:t>
            </a:r>
            <a:r>
              <a:rPr dirty="0" err="1"/>
              <a:t>Permintaan</a:t>
            </a:r>
            <a:r>
              <a:rPr dirty="0"/>
              <a:t> </a:t>
            </a:r>
            <a:r>
              <a:rPr dirty="0" err="1"/>
              <a:t>turun</a:t>
            </a:r>
            <a:r>
              <a:rPr dirty="0"/>
              <a:t> dan </a:t>
            </a:r>
            <a:r>
              <a:rPr dirty="0" err="1"/>
              <a:t>Persediaan</a:t>
            </a:r>
            <a:r>
              <a:rPr dirty="0"/>
              <a:t> </a:t>
            </a:r>
            <a:r>
              <a:rPr dirty="0" err="1"/>
              <a:t>sedikit</a:t>
            </a:r>
            <a:r>
              <a:rPr dirty="0"/>
              <a:t>, </a:t>
            </a:r>
            <a:r>
              <a:rPr dirty="0" err="1"/>
              <a:t>maka</a:t>
            </a:r>
            <a:r>
              <a:rPr dirty="0"/>
              <a:t>:</a:t>
            </a:r>
          </a:p>
          <a:p>
            <a:r>
              <a:rPr dirty="0"/>
              <a:t>- Firing strength = min(0.5, 0.4) = 0.4</a:t>
            </a:r>
          </a:p>
          <a:p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1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t>Agregasi Output</a:t>
            </a:r>
          </a:p>
        </p:txBody>
      </p:sp>
      <p:sp>
        <p:nvSpPr>
          <p:cNvPr id="1048602" name="Content Placeholder 2"/>
          <p:cNvSpPr>
            <a:spLocks noGrp="1"/>
          </p:cNvSpPr>
          <p:nvPr>
            <p:ph idx="1"/>
          </p:nvPr>
        </p:nvSpPr>
        <p:spPr>
          <a:xfrm>
            <a:off x="457200" y="1315064"/>
            <a:ext cx="8229600" cy="4525963"/>
          </a:xfrm>
        </p:spPr>
        <p:txBody>
          <a:bodyPr>
            <a:normAutofit fontScale="90625" lnSpcReduction="20000"/>
          </a:bodyPr>
          <a:p>
            <a:endParaRPr dirty="0"/>
          </a:p>
          <a:p>
            <a:r>
              <a:rPr dirty="0" err="1"/>
              <a:t>Menggabungkan</a:t>
            </a:r>
            <a:r>
              <a:rPr dirty="0"/>
              <a:t> </a:t>
            </a:r>
            <a:r>
              <a:rPr dirty="0" err="1"/>
              <a:t>hasil</a:t>
            </a:r>
            <a:r>
              <a:rPr dirty="0"/>
              <a:t> </a:t>
            </a:r>
            <a:r>
              <a:rPr dirty="0" err="1"/>
              <a:t>dari</a:t>
            </a:r>
            <a:r>
              <a:rPr dirty="0"/>
              <a:t> </a:t>
            </a:r>
            <a:r>
              <a:rPr dirty="0" err="1"/>
              <a:t>semua</a:t>
            </a:r>
            <a:r>
              <a:rPr dirty="0"/>
              <a:t> </a:t>
            </a:r>
            <a:r>
              <a:rPr dirty="0" err="1"/>
              <a:t>aturan</a:t>
            </a:r>
            <a:r>
              <a:rPr dirty="0"/>
              <a:t> </a:t>
            </a:r>
            <a:r>
              <a:rPr dirty="0" err="1"/>
              <a:t>berdasarkan</a:t>
            </a:r>
            <a:r>
              <a:rPr dirty="0"/>
              <a:t> firing strength.</a:t>
            </a:r>
          </a:p>
          <a:p>
            <a:r>
              <a:rPr dirty="0" err="1"/>
              <a:t>Rumus</a:t>
            </a:r>
            <a:r>
              <a:rPr dirty="0"/>
              <a:t> </a:t>
            </a:r>
            <a:r>
              <a:rPr dirty="0" err="1"/>
              <a:t>agregasi</a:t>
            </a:r>
            <a:r>
              <a:rPr dirty="0"/>
              <a:t> output:</a:t>
            </a:r>
          </a:p>
          <a:p>
            <a:r>
              <a:rPr dirty="0"/>
              <a:t>Output Akhir = (Σ (Firing strength × Centroid Output)) / (Σ Firing strength)</a:t>
            </a:r>
          </a:p>
          <a:p>
            <a:endParaRPr dirty="0"/>
          </a:p>
          <a:p>
            <a:r>
              <a:rPr dirty="0" err="1"/>
              <a:t>Contoh</a:t>
            </a:r>
            <a:r>
              <a:rPr dirty="0"/>
              <a:t>:</a:t>
            </a:r>
          </a:p>
          <a:p>
            <a:r>
              <a:rPr dirty="0"/>
              <a:t>- Output </a:t>
            </a:r>
            <a:r>
              <a:rPr dirty="0" err="1"/>
              <a:t>bertambah</a:t>
            </a:r>
            <a:r>
              <a:rPr dirty="0"/>
              <a:t> (15.000–20.000): Rata-rata = 17.500</a:t>
            </a:r>
          </a:p>
          <a:p>
            <a:r>
              <a:rPr dirty="0"/>
              <a:t>- </a:t>
            </a:r>
            <a:r>
              <a:rPr dirty="0" err="1"/>
              <a:t>Kontribusi</a:t>
            </a:r>
            <a:r>
              <a:rPr dirty="0"/>
              <a:t>: 0.4 × 17.500 = 7000</a:t>
            </a:r>
          </a:p>
          <a:p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t>Contoh Perhitungan Manual</a:t>
            </a:r>
          </a:p>
        </p:txBody>
      </p:sp>
      <p:sp>
        <p:nvSpPr>
          <p:cNvPr id="1048604" name="Content Placeholder 2"/>
          <p:cNvSpPr>
            <a:spLocks noGrp="1"/>
          </p:cNvSpPr>
          <p:nvPr>
            <p:ph idx="1"/>
          </p:nvPr>
        </p:nvSpPr>
        <p:spPr>
          <a:xfrm>
            <a:off x="319548" y="990600"/>
            <a:ext cx="8229600" cy="4525963"/>
          </a:xfrm>
        </p:spPr>
        <p:txBody>
          <a:bodyPr>
            <a:normAutofit fontScale="93750" lnSpcReduction="20000"/>
          </a:bodyPr>
          <a:p>
            <a:endParaRPr dirty="0"/>
          </a:p>
          <a:p>
            <a:r>
              <a:rPr dirty="0"/>
              <a:t>Input: </a:t>
            </a:r>
            <a:r>
              <a:rPr dirty="0" err="1"/>
              <a:t>Permintaan</a:t>
            </a:r>
            <a:r>
              <a:rPr dirty="0"/>
              <a:t> = 4000, </a:t>
            </a:r>
            <a:r>
              <a:rPr dirty="0" err="1"/>
              <a:t>Persediaan</a:t>
            </a:r>
            <a:r>
              <a:rPr dirty="0"/>
              <a:t> = 800</a:t>
            </a:r>
          </a:p>
          <a:p>
            <a:r>
              <a:rPr dirty="0"/>
              <a:t>Langkah-</a:t>
            </a:r>
            <a:r>
              <a:rPr dirty="0" err="1"/>
              <a:t>langkah</a:t>
            </a:r>
            <a:r>
              <a:rPr dirty="0"/>
              <a:t>:</a:t>
            </a:r>
          </a:p>
          <a:p>
            <a:r>
              <a:rPr dirty="0"/>
              <a:t>1. </a:t>
            </a:r>
            <a:r>
              <a:rPr dirty="0" err="1"/>
              <a:t>Fuzzifikasi</a:t>
            </a:r>
            <a:endParaRPr dirty="0"/>
          </a:p>
          <a:p>
            <a:r>
              <a:rPr dirty="0"/>
              <a:t>2. </a:t>
            </a:r>
            <a:r>
              <a:rPr dirty="0" err="1"/>
              <a:t>Evaluasi</a:t>
            </a:r>
            <a:r>
              <a:rPr dirty="0"/>
              <a:t> </a:t>
            </a:r>
            <a:r>
              <a:rPr dirty="0" err="1"/>
              <a:t>aturan</a:t>
            </a:r>
            <a:endParaRPr dirty="0"/>
          </a:p>
          <a:p>
            <a:r>
              <a:rPr dirty="0"/>
              <a:t>3. </a:t>
            </a:r>
            <a:r>
              <a:rPr dirty="0" err="1"/>
              <a:t>Agregasi</a:t>
            </a:r>
            <a:r>
              <a:rPr dirty="0"/>
              <a:t> output</a:t>
            </a:r>
          </a:p>
          <a:p>
            <a:endParaRPr dirty="0"/>
          </a:p>
          <a:p>
            <a:r>
              <a:rPr dirty="0"/>
              <a:t>Hasil:</a:t>
            </a:r>
          </a:p>
          <a:p>
            <a:r>
              <a:rPr dirty="0"/>
              <a:t>- </a:t>
            </a:r>
            <a:r>
              <a:rPr dirty="0" err="1"/>
              <a:t>Bertambah</a:t>
            </a:r>
            <a:r>
              <a:rPr dirty="0"/>
              <a:t>: 14.038,46</a:t>
            </a:r>
          </a:p>
          <a:p>
            <a:r>
              <a:rPr dirty="0"/>
              <a:t>- </a:t>
            </a:r>
            <a:r>
              <a:rPr dirty="0" err="1"/>
              <a:t>Berkurang</a:t>
            </a:r>
            <a:r>
              <a:rPr dirty="0"/>
              <a:t>: 5000</a:t>
            </a:r>
          </a:p>
          <a:p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5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t>Kesimpulan</a:t>
            </a:r>
          </a:p>
        </p:txBody>
      </p:sp>
      <p:sp>
        <p:nvSpPr>
          <p:cNvPr id="1048606" name="Content Placeholder 2"/>
          <p:cNvSpPr>
            <a:spLocks noGrp="1"/>
          </p:cNvSpPr>
          <p:nvPr>
            <p:ph idx="1"/>
          </p:nvPr>
        </p:nvSpPr>
        <p:spPr>
          <a:xfrm>
            <a:off x="457200" y="1474173"/>
            <a:ext cx="8229600" cy="4525963"/>
          </a:xfrm>
        </p:spPr>
        <p:txBody>
          <a:bodyPr/>
          <a:p>
            <a:endParaRPr dirty="0"/>
          </a:p>
          <a:p>
            <a:r>
              <a:rPr dirty="0"/>
              <a:t>Fuzzy Logic </a:t>
            </a:r>
            <a:r>
              <a:rPr dirty="0" err="1"/>
              <a:t>membantu</a:t>
            </a:r>
            <a:r>
              <a:rPr dirty="0"/>
              <a:t> </a:t>
            </a:r>
            <a:r>
              <a:rPr dirty="0" err="1"/>
              <a:t>menyelesaikan</a:t>
            </a:r>
            <a:r>
              <a:rPr dirty="0"/>
              <a:t> </a:t>
            </a:r>
            <a:r>
              <a:rPr dirty="0" err="1"/>
              <a:t>masalah</a:t>
            </a:r>
            <a:r>
              <a:rPr dirty="0"/>
              <a:t> </a:t>
            </a:r>
            <a:r>
              <a:rPr dirty="0" err="1"/>
              <a:t>keputusan</a:t>
            </a:r>
            <a:r>
              <a:rPr dirty="0"/>
              <a:t> </a:t>
            </a:r>
            <a:r>
              <a:rPr dirty="0" err="1"/>
              <a:t>dengan</a:t>
            </a:r>
            <a:r>
              <a:rPr dirty="0"/>
              <a:t> data yang </a:t>
            </a:r>
            <a:r>
              <a:rPr dirty="0" err="1"/>
              <a:t>tidak</a:t>
            </a:r>
            <a:r>
              <a:rPr dirty="0"/>
              <a:t> </a:t>
            </a:r>
            <a:r>
              <a:rPr dirty="0" err="1"/>
              <a:t>pasti</a:t>
            </a:r>
            <a:r>
              <a:rPr dirty="0"/>
              <a:t>.</a:t>
            </a:r>
          </a:p>
          <a:p>
            <a:r>
              <a:rPr dirty="0" err="1"/>
              <a:t>Sistem</a:t>
            </a:r>
            <a:r>
              <a:rPr dirty="0"/>
              <a:t> inference fuzzy </a:t>
            </a:r>
            <a:r>
              <a:rPr dirty="0" err="1"/>
              <a:t>menggunakan</a:t>
            </a:r>
            <a:r>
              <a:rPr dirty="0"/>
              <a:t> </a:t>
            </a:r>
            <a:r>
              <a:rPr dirty="0" err="1"/>
              <a:t>fuzzifikasi</a:t>
            </a:r>
            <a:r>
              <a:rPr dirty="0"/>
              <a:t>, </a:t>
            </a:r>
            <a:r>
              <a:rPr dirty="0" err="1"/>
              <a:t>evaluasi</a:t>
            </a:r>
            <a:r>
              <a:rPr dirty="0"/>
              <a:t> </a:t>
            </a:r>
            <a:r>
              <a:rPr dirty="0" err="1"/>
              <a:t>aturan</a:t>
            </a:r>
            <a:r>
              <a:rPr dirty="0"/>
              <a:t>, dan </a:t>
            </a:r>
            <a:r>
              <a:rPr dirty="0" err="1"/>
              <a:t>defuzzifikasi</a:t>
            </a:r>
            <a:r>
              <a:rPr dirty="0"/>
              <a:t>.</a:t>
            </a:r>
          </a:p>
          <a:p>
            <a:r>
              <a:rPr dirty="0" err="1"/>
              <a:t>Dengan</a:t>
            </a:r>
            <a:r>
              <a:rPr dirty="0"/>
              <a:t> </a:t>
            </a:r>
            <a:r>
              <a:rPr dirty="0" err="1"/>
              <a:t>contoh</a:t>
            </a:r>
            <a:r>
              <a:rPr dirty="0"/>
              <a:t> </a:t>
            </a:r>
            <a:r>
              <a:rPr dirty="0" err="1"/>
              <a:t>ini</a:t>
            </a:r>
            <a:r>
              <a:rPr dirty="0"/>
              <a:t>, </a:t>
            </a:r>
            <a:r>
              <a:rPr dirty="0" err="1"/>
              <a:t>nilai</a:t>
            </a:r>
            <a:r>
              <a:rPr dirty="0"/>
              <a:t> </a:t>
            </a:r>
            <a:r>
              <a:rPr dirty="0" err="1"/>
              <a:t>produksi</a:t>
            </a:r>
            <a:r>
              <a:rPr dirty="0"/>
              <a:t> </a:t>
            </a:r>
            <a:r>
              <a:rPr dirty="0" err="1"/>
              <a:t>dihitung</a:t>
            </a:r>
            <a:r>
              <a:rPr dirty="0"/>
              <a:t> </a:t>
            </a:r>
            <a:r>
              <a:rPr dirty="0" err="1"/>
              <a:t>berdasarkan</a:t>
            </a:r>
            <a:r>
              <a:rPr dirty="0"/>
              <a:t> data </a:t>
            </a:r>
            <a:r>
              <a:rPr dirty="0" err="1"/>
              <a:t>permintaan</a:t>
            </a:r>
            <a:r>
              <a:rPr dirty="0"/>
              <a:t> dan </a:t>
            </a:r>
            <a:r>
              <a:rPr dirty="0" err="1"/>
              <a:t>persediaan</a:t>
            </a:r>
            <a:r>
              <a:rPr dirty="0"/>
              <a:t>.</a:t>
            </a:r>
          </a:p>
          <a:p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

<file path=ppt/theme/theme2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creator>PD2147DF_EX</dc:creator>
  <cp:lastModifiedBy>Mahesa Munfarid</cp:lastModifiedBy>
  <dcterms:created xsi:type="dcterms:W3CDTF">2013-01-26T19:14:16Z</dcterms:created>
  <dcterms:modified xsi:type="dcterms:W3CDTF">2024-12-17T12:59:35Z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c67809e57111493d9823fae832871c7c</vt:lpwstr>
  </property>
</Properties>
</file>