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67" r:id="rId14"/>
    <p:sldId id="266" r:id="rId15"/>
    <p:sldId id="272" r:id="rId16"/>
    <p:sldId id="270" r:id="rId17"/>
    <p:sldId id="271" r:id="rId18"/>
    <p:sldId id="273" r:id="rId19"/>
    <p:sldId id="275" r:id="rId20"/>
    <p:sldId id="276" r:id="rId21"/>
    <p:sldId id="274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8" r:id="rId37"/>
    <p:sldId id="291" r:id="rId38"/>
    <p:sldId id="292" r:id="rId39"/>
    <p:sldId id="293" r:id="rId40"/>
    <p:sldId id="300" r:id="rId41"/>
    <p:sldId id="294" r:id="rId42"/>
    <p:sldId id="299" r:id="rId43"/>
    <p:sldId id="295" r:id="rId44"/>
    <p:sldId id="296" r:id="rId45"/>
    <p:sldId id="297" r:id="rId46"/>
    <p:sldId id="322" r:id="rId47"/>
    <p:sldId id="301" r:id="rId48"/>
    <p:sldId id="302" r:id="rId49"/>
    <p:sldId id="303" r:id="rId50"/>
    <p:sldId id="305" r:id="rId51"/>
    <p:sldId id="304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6" r:id="rId60"/>
    <p:sldId id="317" r:id="rId61"/>
    <p:sldId id="306" r:id="rId62"/>
    <p:sldId id="318" r:id="rId63"/>
    <p:sldId id="319" r:id="rId64"/>
    <p:sldId id="320" r:id="rId65"/>
    <p:sldId id="321" r:id="rId66"/>
    <p:sldId id="312" r:id="rId67"/>
    <p:sldId id="307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C051-ADEC-48BA-A7F6-D7C58D40B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7C2B-F8A3-49ED-9D8E-33DBD0621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097AC-E444-4437-BE73-D7902653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30C9E-33EE-466F-9751-2EA1F1B9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6E84-60D3-450C-8E80-1C4F72D2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28D9-59B8-43FC-BCC6-EE40682A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5309E-A89C-4280-9548-0ABA0C1BE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F536-5090-4A45-B4D1-CFB02242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CE4D-55DE-430C-B0B6-4A991BD0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8515-C295-43E1-88E8-689AA01F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C2AAA-8E20-4F83-A9D0-A6E5C66A8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4714A-67DE-400C-9757-AE6421ED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2F1F-63CE-4E88-88B4-434CB0D7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2958A-2703-4255-B2B7-01AEA207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5496-30E4-4883-B423-737E77A2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288A-544A-4077-B333-F89BF1E6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7702-6E16-4358-B4A6-06219E01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2259A-CF6D-4B9F-87E3-F9B343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86E7-A397-4B40-A160-F9512166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D537-CA83-477B-B3FF-3E264681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81B8-0C31-4E40-9204-318B58B3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0C15-3CA8-4CD8-A902-FB7C86B0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5FB5-0775-43CA-BF5B-206F10D9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853B6-6A00-4D70-A1D9-B2C30BF1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AD6E6-07F8-4C70-B2B8-2E471BCA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E03B-8051-4F75-8272-3A542119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4718-6738-4522-A94F-BDB6419F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4C33F-5E0B-4B12-9702-03346728D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E313D-1B44-49B7-B359-FB17758E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A1D50-B045-4006-8AF8-7B26CDC0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A8135-AED3-4444-AEFA-8B84367A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FCC5-A4B6-4BFC-B0A8-11EABDDD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97EE-B59C-4618-B81A-E69BECF9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03A3-E641-4628-9E6C-B6632AF42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1E12D-7F8D-4117-A624-66FD84EE2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292AD-CCE7-4DE8-A235-DF5F2CD96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3BE51-C77C-4E19-ABBC-67B04837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230A1-B7D1-4DB8-B6DC-D25BFF48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7708E-A205-4CFB-AD0F-308B449C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4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BCC8-46F2-4ED2-AD02-FBB4C13A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05A22-8A1F-4F5F-BD07-3DF8B189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36B1B-2C40-4804-BD43-B75D383E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29126-5C54-4E6A-8416-C7E3D270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9C45D-5475-45DD-ACC4-AB75140C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689C0-3C89-4FE6-A174-E9D3D29F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6638-6F66-4E1E-89E3-3A224CCF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B114-60C2-40EA-975B-52A78BDD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58C6-7500-43DD-8752-AEC7217C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9FA02-D2C8-48E9-B5BC-D58255B8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9DF09-25E8-4BD4-B430-72F188B6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74A6-0FBC-4FC8-98AC-EBBB5675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1C266-23F3-45AD-9797-AD44E854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9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C053-8220-4E30-ABA6-65697745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0E249-8211-449B-8407-EC3E40AB5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B6E3A-6744-44ED-AF52-830875C48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7288-09D2-4C5F-A683-6D421B4E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C3B7-FBDF-4A58-BE82-8AF64AEB017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BE17E-29DE-44FA-8000-A122C219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38D6-EC2B-4340-A24E-6BE33C4E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770FF-8A7D-445C-A964-DF57EA66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3A662-A4A1-4863-A7FC-B512744D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B111B-F330-4EAE-9403-5CD754C63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C3B7-FBDF-4A58-BE82-8AF64AEB017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904B-F6D5-4702-9E75-B39B5CEF6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74C3-2BD7-431E-9770-122F345D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38BF-C4F7-45E8-BFDE-E703BD02B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0B5A-7663-43B1-98DC-6429C6890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Basics</a:t>
            </a:r>
          </a:p>
        </p:txBody>
      </p:sp>
    </p:spTree>
    <p:extLst>
      <p:ext uri="{BB962C8B-B14F-4D97-AF65-F5344CB8AC3E}">
        <p14:creationId xmlns:p14="http://schemas.microsoft.com/office/powerpoint/2010/main" val="343453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with OR and LIMIT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SELECT * FROM Customers where </a:t>
            </a:r>
            <a:r>
              <a:rPr lang="en-US" sz="1100" dirty="0" err="1"/>
              <a:t>first_name</a:t>
            </a:r>
            <a:r>
              <a:rPr lang="en-US" sz="1100" dirty="0"/>
              <a:t>="John" OR </a:t>
            </a:r>
            <a:r>
              <a:rPr lang="en-US" sz="1100" dirty="0" err="1"/>
              <a:t>first_name</a:t>
            </a:r>
            <a:r>
              <a:rPr lang="en-US" sz="1100" dirty="0"/>
              <a:t>="David“ LIMIT 2;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A33BE2-AB26-4FB5-B32A-AF51A46BE5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5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another table Orders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* FROM Orders;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F48AF1-D599-4D03-A081-FA928FEEDB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4"/>
            <a:ext cx="5157787" cy="341030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4CDB20-53B7-49AF-AE04-7BE5B48D01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3981" y="2505074"/>
            <a:ext cx="4619625" cy="34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7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in table Orders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Orders where item ="Keyboard" and </a:t>
            </a:r>
            <a:r>
              <a:rPr lang="en-US" sz="1400" dirty="0" err="1"/>
              <a:t>order_id</a:t>
            </a:r>
            <a:r>
              <a:rPr lang="en-US" sz="1400" dirty="0"/>
              <a:t> &gt; 3;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4CDB20-53B7-49AF-AE04-7BE5B48D01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3981" y="2505074"/>
            <a:ext cx="4619625" cy="341030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FEBE7-7EEC-4756-8B2E-981E71275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4"/>
            <a:ext cx="5157787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7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function COUNT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COUNT(*)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9591E8-3B69-4963-B735-F6A87362D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1"/>
            <a:ext cx="5157787" cy="21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9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COUNT function with where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count(*) FROM Customers where </a:t>
            </a:r>
            <a:r>
              <a:rPr lang="en-US" sz="1400" dirty="0" err="1"/>
              <a:t>first_name</a:t>
            </a:r>
            <a:r>
              <a:rPr lang="en-US" sz="1400" dirty="0"/>
              <a:t>="John";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80C99A-B47A-4D23-9AE7-8FFD1D88F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1"/>
            <a:ext cx="5157787" cy="21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1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data duplication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SELECT country FROM Customers ;</a:t>
            </a:r>
          </a:p>
          <a:p>
            <a:r>
              <a:rPr lang="en-US" dirty="0"/>
              <a:t>SELECT count(country)FROM Customers 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1EB1A77-FB7B-4C07-8464-27DABF2231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89"/>
            <a:ext cx="5157787" cy="32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2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get unique data from column using DISTINCT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SELECT distinct country FROM Customers ;</a:t>
            </a:r>
          </a:p>
          <a:p>
            <a:r>
              <a:rPr lang="en-US" dirty="0"/>
              <a:t>SELECT count(distinct country)FROM Customers 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7B7E87B-10B0-471F-BF6B-B38AB51F6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2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new data to Table customers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INSERT INTO Customers values(6,"Sherif","Said",39,"EGY");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FC8FC34-3A69-43E7-BE32-4E3C26EDB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6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two rows to Table customers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INSERT INTO Customers values(6,"Sherif","Said",39,"EGY") , ("7","Ahmed","Hossam",25,"EGY");</a:t>
            </a:r>
          </a:p>
          <a:p>
            <a:r>
              <a:rPr lang="en-US" sz="1400" dirty="0"/>
              <a:t>SELECT  * 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DC7CC0-DDCD-4CCF-B635-173043986A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89"/>
            <a:ext cx="5157787" cy="32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7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 data to Table customers in specific columns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INSERT INTO Customers values(6,"Sherif") , ("7","Ahmed");</a:t>
            </a:r>
          </a:p>
          <a:p>
            <a:r>
              <a:rPr lang="en-US" sz="1400" dirty="0"/>
              <a:t>SELECT  * 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A61EDE-306E-44A4-A742-EB8FE2E6E8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1"/>
            <a:ext cx="5157787" cy="21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1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46488-74CF-438E-8AF7-28F5895E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Base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31D3DDA-5E3E-445A-B749-C43AC997F6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7" b="177"/>
          <a:stretch>
            <a:fillRect/>
          </a:stretch>
        </p:blipFill>
        <p:spPr>
          <a:xfrm>
            <a:off x="5183188" y="0"/>
            <a:ext cx="5122862" cy="667226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D5BFEA-F226-4CA4-BDD9-9B0E83FCD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/>
              <a:t>Our database consists of 3 tables: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Shipping_id</a:t>
            </a:r>
            <a:endParaRPr lang="en-US" sz="2000" dirty="0"/>
          </a:p>
          <a:p>
            <a:r>
              <a:rPr lang="en-US" sz="2000" dirty="0"/>
              <a:t>Link:</a:t>
            </a:r>
          </a:p>
          <a:p>
            <a:r>
              <a:rPr lang="en-US" sz="2000" dirty="0"/>
              <a:t>https://www.programiz.com/sql/online-compiler/</a:t>
            </a:r>
          </a:p>
        </p:txBody>
      </p:sp>
    </p:spTree>
    <p:extLst>
      <p:ext uri="{BB962C8B-B14F-4D97-AF65-F5344CB8AC3E}">
        <p14:creationId xmlns:p14="http://schemas.microsoft.com/office/powerpoint/2010/main" val="396429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INSERT data to Table customers in specific columns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INSERT INTO Customers values(6,"Sherif",NULL,NULL,NULL) , ("7","Ahmed",NULL,NULL,NULL);  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690FD7-8D60-4835-9B79-326A038A1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3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Solution 2: INSERT data to Table customers in specific columns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INSERT INTO Customers (</a:t>
            </a:r>
            <a:r>
              <a:rPr lang="en-US" sz="1400" dirty="0" err="1"/>
              <a:t>customer_id</a:t>
            </a:r>
            <a:r>
              <a:rPr lang="en-US" sz="1400" dirty="0"/>
              <a:t> , </a:t>
            </a:r>
            <a:r>
              <a:rPr lang="en-US" sz="1400" dirty="0" err="1"/>
              <a:t>first_name</a:t>
            </a:r>
            <a:r>
              <a:rPr lang="en-US" sz="1400" dirty="0"/>
              <a:t>)  values (8,"wael") , (9,"kamal");</a:t>
            </a:r>
          </a:p>
          <a:p>
            <a:r>
              <a:rPr lang="en-US" sz="1400" dirty="0"/>
              <a:t>SELECT  * 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2BA4C00-6DC1-442C-B139-0CE405470C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5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new Table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Create TABLE student (id INTEGER ,</a:t>
            </a:r>
            <a:r>
              <a:rPr lang="en-US" sz="1600" dirty="0" err="1"/>
              <a:t>fn</a:t>
            </a:r>
            <a:r>
              <a:rPr lang="en-US" sz="1600" dirty="0"/>
              <a:t> TEXT ,ln TEXT ,term INTEGER ,</a:t>
            </a:r>
            <a:r>
              <a:rPr lang="en-US" sz="1600" dirty="0" err="1"/>
              <a:t>gpa</a:t>
            </a:r>
            <a:r>
              <a:rPr lang="en-US" sz="1600" dirty="0"/>
              <a:t> REAL);</a:t>
            </a:r>
          </a:p>
          <a:p>
            <a:r>
              <a:rPr lang="en-US" sz="1600" dirty="0"/>
              <a:t>SELECT  *  FROM student;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D134FF-C21F-42D8-AE3B-6E6C6E7D36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6"/>
            <a:ext cx="5157787" cy="225025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: Try to Create same table again by mistake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Create TABLE student (id INTEGER ,</a:t>
            </a:r>
            <a:r>
              <a:rPr lang="en-US" sz="1600" dirty="0" err="1"/>
              <a:t>fn</a:t>
            </a:r>
            <a:r>
              <a:rPr lang="en-US" sz="1600" dirty="0"/>
              <a:t> TEXT ,ln TEXT ,term INTEGER ,</a:t>
            </a:r>
            <a:r>
              <a:rPr lang="en-US" sz="1600" dirty="0" err="1"/>
              <a:t>gpa</a:t>
            </a:r>
            <a:r>
              <a:rPr lang="en-US" sz="1600" dirty="0"/>
              <a:t> REAL);</a:t>
            </a:r>
          </a:p>
          <a:p>
            <a:r>
              <a:rPr lang="en-US" sz="1600" dirty="0"/>
              <a:t>SELECT  *  FROM student;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32EBD4-455D-445F-8D8C-07607F87AE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190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08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Try to Create same table again by mistake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Create TABLE IF NOT EXISTS student (id INTEGER ,</a:t>
            </a:r>
            <a:r>
              <a:rPr lang="en-US" sz="1600" dirty="0" err="1"/>
              <a:t>fn</a:t>
            </a:r>
            <a:r>
              <a:rPr lang="en-US" sz="1600" dirty="0"/>
              <a:t> TEXT ,ln TEXT ,term INTEGER ,</a:t>
            </a:r>
            <a:r>
              <a:rPr lang="en-US" sz="1600" dirty="0" err="1"/>
              <a:t>gpa</a:t>
            </a:r>
            <a:r>
              <a:rPr lang="en-US" sz="1600" dirty="0"/>
              <a:t> REAL);</a:t>
            </a:r>
          </a:p>
          <a:p>
            <a:r>
              <a:rPr lang="en-US" sz="1600" dirty="0"/>
              <a:t>SELECT  *  FROM student;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A6C6AB-3C31-4EA4-BB6E-D7237DC3C4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7132" y="2835430"/>
            <a:ext cx="4743099" cy="25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25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 into new TABLE 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INSERT INTO student VALUES (1,"Sherif","SAID",7,3.4);</a:t>
            </a:r>
          </a:p>
          <a:p>
            <a:r>
              <a:rPr lang="en-US" sz="1600" dirty="0"/>
              <a:t>SELECT  *  FROM student;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F7F438-00B4-4C04-B925-3314A6A042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81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:ID duplication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INSERT INTO student VALUES (1,"Sherif","SAID",7,3.4);</a:t>
            </a:r>
          </a:p>
          <a:p>
            <a:r>
              <a:rPr lang="en-US" sz="1200" dirty="0"/>
              <a:t>INSERT INTO student VALUES (1,"AHMED","HOSSAM",2,3.1);</a:t>
            </a:r>
          </a:p>
          <a:p>
            <a:r>
              <a:rPr lang="en-US" sz="1200" dirty="0"/>
              <a:t>SELECT  *  FROM student;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A5B64B-C240-4039-8DF4-2DEB5132CC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87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 : Prevent ID duplication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Create TABLE IF NOT EXISTS student (id INTEGER PRIMARY KEY ,</a:t>
            </a:r>
            <a:r>
              <a:rPr lang="en-US" sz="1400" dirty="0" err="1"/>
              <a:t>fn</a:t>
            </a:r>
            <a:r>
              <a:rPr lang="en-US" sz="1400" dirty="0"/>
              <a:t> TEXT ,ln TEXT ,term INTEGER ,</a:t>
            </a:r>
            <a:r>
              <a:rPr lang="en-US" sz="1400" dirty="0" err="1"/>
              <a:t>gpa</a:t>
            </a:r>
            <a:r>
              <a:rPr lang="en-US" sz="1400" dirty="0"/>
              <a:t> REAL);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3B4E4D-5E7B-48DA-8D9A-BFBBD6D45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7132" y="2835430"/>
            <a:ext cx="4743099" cy="249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79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 : Prevent ID duplication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INSERT INTO student VALUES (1,"Sherif","SAID",7,3.4);</a:t>
            </a:r>
          </a:p>
          <a:p>
            <a:r>
              <a:rPr lang="en-US" sz="1200" dirty="0"/>
              <a:t>INSERT INTO student VALUES (1,"AHMED","HOSSAM",2,3.1);</a:t>
            </a:r>
          </a:p>
          <a:p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95BCBB-5FEE-40BB-ACEB-8BA323B23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19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36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 : Prevent ID duplication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INSERT INTO student VALUES (NULL,"Sherif","SAID",7,3.4);</a:t>
            </a:r>
          </a:p>
          <a:p>
            <a:r>
              <a:rPr lang="en-US" sz="1200" dirty="0"/>
              <a:t>INSERT INTO student VALUES (NULL,"AHMED","HOSSAM",2,3.1);</a:t>
            </a:r>
          </a:p>
          <a:p>
            <a:r>
              <a:rPr lang="en-US" sz="1200" dirty="0"/>
              <a:t>SELECT  *  FROM student;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314E8E-70E3-473B-A87C-B1F0830A2A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22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8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the data in table Customers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* FROM Customers</a:t>
            </a:r>
          </a:p>
          <a:p>
            <a:r>
              <a:rPr lang="en-US" dirty="0"/>
              <a:t>Output: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27D1EA-BD17-4226-91C7-87F0B9128B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194" y="2777068"/>
            <a:ext cx="4752975" cy="311573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21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: constraints on NULL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INSERT INTO student VALUES (NULL,NULL,"SAID",7,3.4);</a:t>
            </a:r>
          </a:p>
          <a:p>
            <a:r>
              <a:rPr lang="en-US" sz="1200" dirty="0"/>
              <a:t>INSERT INTO student VALUES (NULL,NULL,"HOSSAM",2,3.1);</a:t>
            </a:r>
          </a:p>
          <a:p>
            <a:r>
              <a:rPr lang="en-US" sz="1200" dirty="0"/>
              <a:t>SELECT  *  FROM student;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BDC343-59D7-4A34-8B60-2D77BBEED3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24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7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constraints on NULL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Create TABLE IF NOT EXISTS student (id INTEGER PRIMARY KEY ,</a:t>
            </a:r>
            <a:r>
              <a:rPr lang="en-US" sz="1400" dirty="0" err="1"/>
              <a:t>fn</a:t>
            </a:r>
            <a:r>
              <a:rPr lang="en-US" sz="1400" dirty="0"/>
              <a:t> TEXT NOT NULL , ln TEXT NOT NULL  ,term INTEGER ,</a:t>
            </a:r>
            <a:r>
              <a:rPr lang="en-US" sz="1400" dirty="0" err="1"/>
              <a:t>gpa</a:t>
            </a:r>
            <a:r>
              <a:rPr lang="en-US" sz="1400" dirty="0"/>
              <a:t> REAL);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726A85-BA6D-4679-AE9C-569670B34E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47132" y="2835430"/>
            <a:ext cx="4743099" cy="26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31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701-B11F-48D1-A9F4-21A38668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constraints on NULL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CBC-3681-41A8-A34A-8B88335B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INSERT INTO student VALUES (NULL,NULL,"SAID",7,3.4);</a:t>
            </a:r>
          </a:p>
          <a:p>
            <a:r>
              <a:rPr lang="en-US" sz="1400" dirty="0"/>
              <a:t>INSERT INTO student VALUES (NULL,NULL,"HOSSAM",2,3.1);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91F22-DB71-4E45-9C12-63687D0C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24853-E2B2-4719-B56A-0EFAE4D585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92069" y="2505075"/>
            <a:ext cx="4743450" cy="302648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E4492F-7867-40DC-9ABF-2758256773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19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12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Update row in TABLE Customers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UPDATE Customers set </a:t>
            </a:r>
            <a:r>
              <a:rPr lang="en-US" sz="1400" dirty="0" err="1"/>
              <a:t>first_name</a:t>
            </a:r>
            <a:r>
              <a:rPr lang="en-US" sz="1400" dirty="0"/>
              <a:t>="</a:t>
            </a:r>
            <a:r>
              <a:rPr lang="en-US" sz="1400" dirty="0" err="1"/>
              <a:t>Sherif</a:t>
            </a:r>
            <a:r>
              <a:rPr lang="en-US" sz="1400" dirty="0"/>
              <a:t>" , </a:t>
            </a:r>
            <a:r>
              <a:rPr lang="en-US" sz="1400" dirty="0" err="1"/>
              <a:t>last_name</a:t>
            </a:r>
            <a:r>
              <a:rPr lang="en-US" sz="1400" dirty="0"/>
              <a:t>="Said" where </a:t>
            </a:r>
            <a:r>
              <a:rPr lang="en-US" sz="1400" dirty="0" err="1"/>
              <a:t>customer_id</a:t>
            </a:r>
            <a:r>
              <a:rPr lang="en-US" sz="1400" dirty="0"/>
              <a:t> =1;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831F07-41F2-4221-A80D-9226C12B3E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01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DELETE row in TABLE Customers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DELETE FROM Customers where </a:t>
            </a:r>
            <a:r>
              <a:rPr lang="en-US" sz="1400" dirty="0" err="1"/>
              <a:t>customer_id</a:t>
            </a:r>
            <a:r>
              <a:rPr lang="en-US" sz="1400" dirty="0"/>
              <a:t> =1;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0D995F-0814-465F-85DD-549A49F300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3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DELETE many rows in TABLE Customers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DELETE FROM Customers where </a:t>
            </a:r>
            <a:r>
              <a:rPr lang="en-US" sz="1400" dirty="0" err="1"/>
              <a:t>customer_id</a:t>
            </a:r>
            <a:r>
              <a:rPr lang="en-US" sz="1400" dirty="0"/>
              <a:t> IN (1,2);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94C8FC-AB9A-4013-AC4F-1F7F957647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60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7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0B5A-7663-43B1-98DC-6429C6890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Basics 2</a:t>
            </a:r>
          </a:p>
        </p:txBody>
      </p:sp>
    </p:spTree>
    <p:extLst>
      <p:ext uri="{BB962C8B-B14F-4D97-AF65-F5344CB8AC3E}">
        <p14:creationId xmlns:p14="http://schemas.microsoft.com/office/powerpoint/2010/main" val="3329618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 new Column to TABLE Customers using ALTER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ALTER TABLE Customers ADD COLUMN price INTEGER;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2C5AA6-5450-103B-681B-0B7D7E61F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043717"/>
          </a:xfrm>
        </p:spPr>
      </p:pic>
    </p:spTree>
    <p:extLst>
      <p:ext uri="{BB962C8B-B14F-4D97-AF65-F5344CB8AC3E}">
        <p14:creationId xmlns:p14="http://schemas.microsoft.com/office/powerpoint/2010/main" val="3694190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Change data type of column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ALTER TABLE Customers ALTER COLUMN age VARCHAR(2);  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5E855B-8FDB-F8D0-10B3-9AE7EF3795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30169" y="2505075"/>
            <a:ext cx="4667250" cy="2994819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F597B69-8874-53D8-3228-298F05AA9E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850" y="2826285"/>
            <a:ext cx="5157663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3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DROP COLUMN from 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ALTER TABLE Customers DROP COLUMN age;  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8C97F8-6BF4-A30C-7324-E7045711A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1"/>
            <a:ext cx="5157787" cy="2557752"/>
          </a:xfrm>
        </p:spPr>
      </p:pic>
    </p:spTree>
    <p:extLst>
      <p:ext uri="{BB962C8B-B14F-4D97-AF65-F5344CB8AC3E}">
        <p14:creationId xmlns:p14="http://schemas.microsoft.com/office/powerpoint/2010/main" val="221671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selected columns from table customer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customer_id,first_name</a:t>
            </a:r>
            <a:r>
              <a:rPr lang="en-US" dirty="0"/>
              <a:t> FROM Customers;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3EB16F-181E-415B-9066-17E5F0D6D1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31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Change column name in a 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ALTER TABLE Customers RENAME COLUMN </a:t>
            </a:r>
            <a:r>
              <a:rPr lang="en-US" sz="1400" dirty="0" err="1"/>
              <a:t>first_name</a:t>
            </a:r>
            <a:r>
              <a:rPr lang="en-US" sz="1400" dirty="0"/>
              <a:t> TO FN; 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D5794B-3C78-2C06-8CD9-2E77ED43C0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854531"/>
          </a:xfrm>
        </p:spPr>
      </p:pic>
    </p:spTree>
    <p:extLst>
      <p:ext uri="{BB962C8B-B14F-4D97-AF65-F5344CB8AC3E}">
        <p14:creationId xmlns:p14="http://schemas.microsoft.com/office/powerpoint/2010/main" val="1231503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DROP 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DROP TABLE Customers;  </a:t>
            </a:r>
          </a:p>
          <a:p>
            <a:r>
              <a:rPr lang="en-US" sz="1400" dirty="0"/>
              <a:t>SELECT *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8C97F8-6BF4-A30C-7324-E7045711A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88" y="2652891"/>
            <a:ext cx="5157787" cy="1700942"/>
          </a:xfrm>
        </p:spPr>
      </p:pic>
    </p:spTree>
    <p:extLst>
      <p:ext uri="{BB962C8B-B14F-4D97-AF65-F5344CB8AC3E}">
        <p14:creationId xmlns:p14="http://schemas.microsoft.com/office/powerpoint/2010/main" val="3328958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 TABLE information ,columns names and data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PRAGMA </a:t>
            </a:r>
            <a:r>
              <a:rPr lang="en-US" sz="1400" dirty="0" err="1"/>
              <a:t>table_info</a:t>
            </a:r>
            <a:r>
              <a:rPr lang="en-US" sz="1400" dirty="0"/>
              <a:t>('Customers');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243F41-6955-02DF-4F27-742D4DA9C3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91019"/>
          </a:xfrm>
        </p:spPr>
      </p:pic>
    </p:spTree>
    <p:extLst>
      <p:ext uri="{BB962C8B-B14F-4D97-AF65-F5344CB8AC3E}">
        <p14:creationId xmlns:p14="http://schemas.microsoft.com/office/powerpoint/2010/main" val="137259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EMPTY the TABLE using TRUNCATE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TRUNCATE TABLE Customers IMMEDIATE 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8C97F8-6BF4-A30C-7324-E7045711A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88" y="2652891"/>
            <a:ext cx="5157787" cy="1858120"/>
          </a:xfrm>
        </p:spPr>
      </p:pic>
    </p:spTree>
    <p:extLst>
      <p:ext uri="{BB962C8B-B14F-4D97-AF65-F5344CB8AC3E}">
        <p14:creationId xmlns:p14="http://schemas.microsoft.com/office/powerpoint/2010/main" val="131041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column B_DATE and update the TABLE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38C4-FC61-3D03-1EFB-D45032BB7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7779"/>
            <a:ext cx="5157787" cy="43818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ALTER TABLE Customers ADD COLUMN B_DATE DATE;</a:t>
            </a:r>
          </a:p>
          <a:p>
            <a:pPr marL="0" indent="0">
              <a:buNone/>
            </a:pPr>
            <a:r>
              <a:rPr lang="en-US" dirty="0"/>
              <a:t>update Customers set B_DATE="1/10/2020" where </a:t>
            </a:r>
            <a:r>
              <a:rPr lang="en-US" dirty="0" err="1"/>
              <a:t>customer_id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update Customers set B_DATE="1/10/2010" where </a:t>
            </a:r>
            <a:r>
              <a:rPr lang="en-US" dirty="0" err="1"/>
              <a:t>customer_id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dirty="0"/>
              <a:t>update Customers set B_DATE="1/10/2008" where </a:t>
            </a:r>
            <a:r>
              <a:rPr lang="en-US" dirty="0" err="1"/>
              <a:t>customer_id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/>
              <a:t>update Customers set B_DATE="1/10/2021" where </a:t>
            </a:r>
            <a:r>
              <a:rPr lang="en-US" dirty="0" err="1"/>
              <a:t>customer_id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update Customers set B_DATE="1/10/2015" where </a:t>
            </a:r>
            <a:r>
              <a:rPr lang="en-US" dirty="0" err="1"/>
              <a:t>customer_id</a:t>
            </a:r>
            <a:r>
              <a:rPr lang="en-US" dirty="0"/>
              <a:t> = 5;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AFAE70-02D1-71D4-4637-450DAE342D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05074"/>
            <a:ext cx="5183188" cy="2928773"/>
          </a:xfrm>
        </p:spPr>
      </p:pic>
    </p:spTree>
    <p:extLst>
      <p:ext uri="{BB962C8B-B14F-4D97-AF65-F5344CB8AC3E}">
        <p14:creationId xmlns:p14="http://schemas.microsoft.com/office/powerpoint/2010/main" val="3945563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String Patterns LIKE to get all data in 201X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where  B_DATE LIKE '%201%' 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3F0900-6FED-18C4-EBD5-64CF6A9CE6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05074"/>
            <a:ext cx="5183188" cy="3149491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B8E7159-40FA-3AEE-265A-4C6FB53045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4"/>
            <a:ext cx="5157787" cy="2412176"/>
          </a:xfrm>
        </p:spPr>
      </p:pic>
    </p:spTree>
    <p:extLst>
      <p:ext uri="{BB962C8B-B14F-4D97-AF65-F5344CB8AC3E}">
        <p14:creationId xmlns:p14="http://schemas.microsoft.com/office/powerpoint/2010/main" val="2402342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0B5A-7663-43B1-98DC-6429C6890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Advanced</a:t>
            </a:r>
          </a:p>
        </p:txBody>
      </p:sp>
    </p:spTree>
    <p:extLst>
      <p:ext uri="{BB962C8B-B14F-4D97-AF65-F5344CB8AC3E}">
        <p14:creationId xmlns:p14="http://schemas.microsoft.com/office/powerpoint/2010/main" val="1218084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between ….and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where </a:t>
            </a:r>
            <a:r>
              <a:rPr lang="en-US" sz="1400" dirty="0" err="1"/>
              <a:t>customer_id</a:t>
            </a:r>
            <a:r>
              <a:rPr lang="en-US" sz="1400" dirty="0"/>
              <a:t> &gt;=2 AND </a:t>
            </a:r>
            <a:r>
              <a:rPr lang="en-US" sz="1400" dirty="0" err="1"/>
              <a:t>customer_id</a:t>
            </a:r>
            <a:r>
              <a:rPr lang="en-US" sz="1400" dirty="0"/>
              <a:t> &lt;=4;</a:t>
            </a:r>
          </a:p>
          <a:p>
            <a:r>
              <a:rPr lang="en-US" sz="1400" dirty="0"/>
              <a:t>SELECT * FROM Customers where </a:t>
            </a:r>
            <a:r>
              <a:rPr lang="en-US" sz="1400" dirty="0" err="1"/>
              <a:t>customer_id</a:t>
            </a:r>
            <a:r>
              <a:rPr lang="en-US" sz="1400" dirty="0"/>
              <a:t>  BETWEEN 2 AND 4;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1C1329C-BA33-6247-956A-3A185BCF6B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09"/>
          </a:xfrm>
        </p:spPr>
      </p:pic>
    </p:spTree>
    <p:extLst>
      <p:ext uri="{BB962C8B-B14F-4D97-AF65-F5344CB8AC3E}">
        <p14:creationId xmlns:p14="http://schemas.microsoft.com/office/powerpoint/2010/main" val="1102662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ORDER … BY to sort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ORDER BY </a:t>
            </a:r>
            <a:r>
              <a:rPr lang="en-US" sz="1400" dirty="0" err="1"/>
              <a:t>first_name</a:t>
            </a:r>
            <a:r>
              <a:rPr lang="en-US" sz="1400" dirty="0"/>
              <a:t>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7B27C-236B-8CC0-DEFC-700BC9D1A7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</p:spPr>
      </p:pic>
    </p:spTree>
    <p:extLst>
      <p:ext uri="{BB962C8B-B14F-4D97-AF65-F5344CB8AC3E}">
        <p14:creationId xmlns:p14="http://schemas.microsoft.com/office/powerpoint/2010/main" val="1267104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ORDER … BY …DESC   to sort data  in descending 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ORDER BY </a:t>
            </a:r>
            <a:r>
              <a:rPr lang="en-US" sz="1400" dirty="0" err="1"/>
              <a:t>first_name</a:t>
            </a:r>
            <a:r>
              <a:rPr lang="en-US" sz="1400" dirty="0"/>
              <a:t> DESC;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EE725B-B34E-3A0E-F470-8B1AC5295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001676"/>
          </a:xfrm>
        </p:spPr>
      </p:pic>
    </p:spTree>
    <p:extLst>
      <p:ext uri="{BB962C8B-B14F-4D97-AF65-F5344CB8AC3E}">
        <p14:creationId xmlns:p14="http://schemas.microsoft.com/office/powerpoint/2010/main" val="155438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first two rows from selected columns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698853"/>
          </a:xfrm>
        </p:spPr>
        <p:txBody>
          <a:bodyPr>
            <a:normAutofit/>
          </a:bodyPr>
          <a:lstStyle/>
          <a:p>
            <a:r>
              <a:rPr lang="en-US" sz="1600" dirty="0"/>
              <a:t>SELECT </a:t>
            </a:r>
            <a:r>
              <a:rPr lang="en-US" sz="1600" dirty="0" err="1"/>
              <a:t>customer_id,first_name</a:t>
            </a:r>
            <a:r>
              <a:rPr lang="en-US" sz="1600" dirty="0"/>
              <a:t> FROM Customers LIMIT 2;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42704E7-2C8D-4C36-9E4C-0204084B23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91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ORDER … BY to sort data by using column number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ORDER BY </a:t>
            </a:r>
            <a:r>
              <a:rPr lang="en-US" sz="1400" dirty="0" err="1"/>
              <a:t>first_name</a:t>
            </a:r>
            <a:r>
              <a:rPr lang="en-US" sz="1400" dirty="0"/>
              <a:t>;</a:t>
            </a:r>
          </a:p>
          <a:p>
            <a:r>
              <a:rPr lang="en-US" sz="1400" dirty="0"/>
              <a:t>SELECT * FROM Customers ORDER BY 2;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7B27C-236B-8CC0-DEFC-700BC9D1A7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</p:spPr>
      </p:pic>
    </p:spTree>
    <p:extLst>
      <p:ext uri="{BB962C8B-B14F-4D97-AF65-F5344CB8AC3E}">
        <p14:creationId xmlns:p14="http://schemas.microsoft.com/office/powerpoint/2010/main" val="722097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first_name,count</a:t>
            </a:r>
            <a:r>
              <a:rPr lang="en-US" sz="1400" dirty="0"/>
              <a:t>(</a:t>
            </a:r>
            <a:r>
              <a:rPr lang="en-US" sz="1400" dirty="0" err="1"/>
              <a:t>first_name</a:t>
            </a:r>
            <a:r>
              <a:rPr lang="en-US" sz="1400" dirty="0"/>
              <a:t>) FROM Customers group by </a:t>
            </a:r>
            <a:r>
              <a:rPr lang="en-US" sz="1400" dirty="0" err="1"/>
              <a:t>first_name</a:t>
            </a:r>
            <a:r>
              <a:rPr lang="en-US" sz="1400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DBA4E5-F257-FE00-A4EC-BC77BFB18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</p:spPr>
      </p:pic>
    </p:spTree>
    <p:extLst>
      <p:ext uri="{BB962C8B-B14F-4D97-AF65-F5344CB8AC3E}">
        <p14:creationId xmlns:p14="http://schemas.microsoft.com/office/powerpoint/2010/main" val="3840690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item , count(item) FROM Orders group by item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3EA3D8-F83E-D915-74F1-0A894EE6D9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5"/>
            <a:ext cx="5157787" cy="331765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</p:spTree>
    <p:extLst>
      <p:ext uri="{BB962C8B-B14F-4D97-AF65-F5344CB8AC3E}">
        <p14:creationId xmlns:p14="http://schemas.microsoft.com/office/powerpoint/2010/main" val="2680496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customer_id,count</a:t>
            </a:r>
            <a:r>
              <a:rPr lang="en-US" sz="1400" dirty="0"/>
              <a:t>(</a:t>
            </a:r>
            <a:r>
              <a:rPr lang="en-US" sz="1400" dirty="0" err="1"/>
              <a:t>customer_id</a:t>
            </a:r>
            <a:r>
              <a:rPr lang="en-US" sz="1400" dirty="0"/>
              <a:t>) FROM Orders group by </a:t>
            </a:r>
            <a:r>
              <a:rPr lang="en-US" sz="1400" dirty="0" err="1"/>
              <a:t>customer_id</a:t>
            </a:r>
            <a:r>
              <a:rPr lang="en-US" sz="1400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A6E51B-9AE5-6D05-2B6B-B2B93831DA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760608"/>
          </a:xfrm>
        </p:spPr>
      </p:pic>
    </p:spTree>
    <p:extLst>
      <p:ext uri="{BB962C8B-B14F-4D97-AF65-F5344CB8AC3E}">
        <p14:creationId xmlns:p14="http://schemas.microsoft.com/office/powerpoint/2010/main" val="18823242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customer_id,count</a:t>
            </a:r>
            <a:r>
              <a:rPr lang="en-US" sz="1400" dirty="0"/>
              <a:t>(</a:t>
            </a:r>
            <a:r>
              <a:rPr lang="en-US" sz="1400" dirty="0" err="1"/>
              <a:t>customer_id</a:t>
            </a:r>
            <a:r>
              <a:rPr lang="en-US" sz="1400" dirty="0"/>
              <a:t>) as </a:t>
            </a:r>
            <a:r>
              <a:rPr lang="en-US" sz="1400" dirty="0" err="1"/>
              <a:t>order_count</a:t>
            </a:r>
            <a:r>
              <a:rPr lang="en-US" sz="1400" dirty="0"/>
              <a:t> FROM Orders group by </a:t>
            </a:r>
            <a:r>
              <a:rPr lang="en-US" sz="1400" dirty="0" err="1"/>
              <a:t>customer_id</a:t>
            </a:r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3C5842-5FFD-F16D-BE21-F490A0F4BF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918263"/>
          </a:xfrm>
        </p:spPr>
      </p:pic>
    </p:spTree>
    <p:extLst>
      <p:ext uri="{BB962C8B-B14F-4D97-AF65-F5344CB8AC3E}">
        <p14:creationId xmlns:p14="http://schemas.microsoft.com/office/powerpoint/2010/main" val="3861006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…. having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customer_id,count</a:t>
            </a:r>
            <a:r>
              <a:rPr lang="en-US" sz="1400" dirty="0"/>
              <a:t>(</a:t>
            </a:r>
            <a:r>
              <a:rPr lang="en-US" sz="1400" dirty="0" err="1"/>
              <a:t>customer_id</a:t>
            </a:r>
            <a:r>
              <a:rPr lang="en-US" sz="1400" dirty="0"/>
              <a:t>) as </a:t>
            </a:r>
            <a:r>
              <a:rPr lang="en-US" sz="1400" dirty="0" err="1"/>
              <a:t>order_count</a:t>
            </a:r>
            <a:r>
              <a:rPr lang="en-US" sz="1400" dirty="0"/>
              <a:t> FROM Orders group by </a:t>
            </a:r>
            <a:r>
              <a:rPr lang="en-US" sz="1400" dirty="0" err="1"/>
              <a:t>customer_id</a:t>
            </a:r>
            <a:r>
              <a:rPr lang="en-US" sz="1400" dirty="0"/>
              <a:t> having count(</a:t>
            </a:r>
            <a:r>
              <a:rPr lang="en-US" sz="1400" dirty="0" err="1"/>
              <a:t>customer_id</a:t>
            </a:r>
            <a:r>
              <a:rPr lang="en-US" sz="1400" dirty="0"/>
              <a:t>) &gt;=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2CA4BE-68B6-4406-6334-F980985787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315452"/>
          </a:xfrm>
        </p:spPr>
      </p:pic>
    </p:spTree>
    <p:extLst>
      <p:ext uri="{BB962C8B-B14F-4D97-AF65-F5344CB8AC3E}">
        <p14:creationId xmlns:p14="http://schemas.microsoft.com/office/powerpoint/2010/main" val="983929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with avg function sorted with average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item,count</a:t>
            </a:r>
            <a:r>
              <a:rPr lang="en-US" sz="1400" dirty="0"/>
              <a:t>(item) as </a:t>
            </a:r>
            <a:r>
              <a:rPr lang="en-US" sz="1400" dirty="0" err="1"/>
              <a:t>item_count</a:t>
            </a:r>
            <a:r>
              <a:rPr lang="en-US" sz="1400" dirty="0"/>
              <a:t> , avg (amount) as average FROM Orders group by item order by average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B6EBC2-37B4-1DE4-B7FB-5445635E7A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670578"/>
          </a:xfrm>
        </p:spPr>
      </p:pic>
    </p:spTree>
    <p:extLst>
      <p:ext uri="{BB962C8B-B14F-4D97-AF65-F5344CB8AC3E}">
        <p14:creationId xmlns:p14="http://schemas.microsoft.com/office/powerpoint/2010/main" val="232433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with avg function sorted with average having average more than 300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item,count</a:t>
            </a:r>
            <a:r>
              <a:rPr lang="en-US" sz="1400" dirty="0"/>
              <a:t>(item) as </a:t>
            </a:r>
            <a:r>
              <a:rPr lang="en-US" sz="1400" dirty="0" err="1"/>
              <a:t>item_count</a:t>
            </a:r>
            <a:r>
              <a:rPr lang="en-US" sz="1400" dirty="0"/>
              <a:t> , avg (amount) as average FROM Orders group by item  having average &gt; 300 order by average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13C07C-95DA-5C67-B3C4-E2CF1B1F63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445711"/>
          </a:xfrm>
        </p:spPr>
      </p:pic>
    </p:spTree>
    <p:extLst>
      <p:ext uri="{BB962C8B-B14F-4D97-AF65-F5344CB8AC3E}">
        <p14:creationId xmlns:p14="http://schemas.microsoft.com/office/powerpoint/2010/main" val="34436696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sum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sum(amount) as </a:t>
            </a:r>
            <a:r>
              <a:rPr lang="en-US" sz="1400" dirty="0" err="1"/>
              <a:t>amount_sum</a:t>
            </a:r>
            <a:r>
              <a:rPr lang="en-US" sz="1400" dirty="0"/>
              <a:t> from orders;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D556F3-938C-64B5-EA9F-BCF69B4F4A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014373"/>
          </a:xfrm>
        </p:spPr>
      </p:pic>
    </p:spTree>
    <p:extLst>
      <p:ext uri="{BB962C8B-B14F-4D97-AF65-F5344CB8AC3E}">
        <p14:creationId xmlns:p14="http://schemas.microsoft.com/office/powerpoint/2010/main" val="4180780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sum function with group by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item , sum(amount) as </a:t>
            </a:r>
            <a:r>
              <a:rPr lang="en-US" sz="1400" dirty="0" err="1"/>
              <a:t>amount_sum</a:t>
            </a:r>
            <a:r>
              <a:rPr lang="en-US" sz="1400" dirty="0"/>
              <a:t> from orders group by item;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C06F2B-96DD-7DD5-2D99-0E64CE2F02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637183"/>
          </a:xfrm>
        </p:spPr>
      </p:pic>
    </p:spTree>
    <p:extLst>
      <p:ext uri="{BB962C8B-B14F-4D97-AF65-F5344CB8AC3E}">
        <p14:creationId xmlns:p14="http://schemas.microsoft.com/office/powerpoint/2010/main" val="236195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first two rows after row number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customer_id,first_name</a:t>
            </a:r>
            <a:r>
              <a:rPr lang="en-US" sz="1400" dirty="0"/>
              <a:t> FROM Customers LIMIT 2 OFFSET 2;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0781E9F-6D74-4685-9FCB-A503C431E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206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047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Create new column </a:t>
            </a:r>
            <a:r>
              <a:rPr lang="en-US" sz="3600" dirty="0" err="1"/>
              <a:t>item_price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54584"/>
            <a:ext cx="5157787" cy="1830964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ALTER TABLE orders ADD COLUMN </a:t>
            </a:r>
            <a:r>
              <a:rPr lang="en-US" sz="1400" dirty="0" err="1"/>
              <a:t>item_price</a:t>
            </a:r>
            <a:r>
              <a:rPr lang="en-US" sz="1400" dirty="0"/>
              <a:t> REAL;</a:t>
            </a:r>
          </a:p>
          <a:p>
            <a:r>
              <a:rPr lang="en-US" sz="1400" dirty="0"/>
              <a:t>update orders set </a:t>
            </a:r>
            <a:r>
              <a:rPr lang="en-US" sz="1400" dirty="0" err="1"/>
              <a:t>item_price</a:t>
            </a:r>
            <a:r>
              <a:rPr lang="en-US" sz="1400" dirty="0"/>
              <a:t> = 10 where </a:t>
            </a:r>
            <a:r>
              <a:rPr lang="en-US" sz="1400" dirty="0" err="1"/>
              <a:t>order_id</a:t>
            </a:r>
            <a:r>
              <a:rPr lang="en-US" sz="1400" dirty="0"/>
              <a:t> =1;</a:t>
            </a:r>
          </a:p>
          <a:p>
            <a:r>
              <a:rPr lang="en-US" sz="1400" dirty="0"/>
              <a:t>update orders set </a:t>
            </a:r>
            <a:r>
              <a:rPr lang="en-US" sz="1400" dirty="0" err="1"/>
              <a:t>item_price</a:t>
            </a:r>
            <a:r>
              <a:rPr lang="en-US" sz="1400" dirty="0"/>
              <a:t> = 5 where </a:t>
            </a:r>
            <a:r>
              <a:rPr lang="en-US" sz="1400" dirty="0" err="1"/>
              <a:t>order_id</a:t>
            </a:r>
            <a:r>
              <a:rPr lang="en-US" sz="1400" dirty="0"/>
              <a:t> =2;</a:t>
            </a:r>
          </a:p>
          <a:p>
            <a:r>
              <a:rPr lang="en-US" sz="1400" dirty="0"/>
              <a:t>update orders set </a:t>
            </a:r>
            <a:r>
              <a:rPr lang="en-US" sz="1400" dirty="0" err="1"/>
              <a:t>item_price</a:t>
            </a:r>
            <a:r>
              <a:rPr lang="en-US" sz="1400" dirty="0"/>
              <a:t> = 50 where </a:t>
            </a:r>
            <a:r>
              <a:rPr lang="en-US" sz="1400" dirty="0" err="1"/>
              <a:t>order_id</a:t>
            </a:r>
            <a:r>
              <a:rPr lang="en-US" sz="1400" dirty="0"/>
              <a:t> =3;</a:t>
            </a:r>
          </a:p>
          <a:p>
            <a:r>
              <a:rPr lang="en-US" sz="1400" dirty="0"/>
              <a:t>update orders set </a:t>
            </a:r>
            <a:r>
              <a:rPr lang="en-US" sz="1400" dirty="0" err="1"/>
              <a:t>item_price</a:t>
            </a:r>
            <a:r>
              <a:rPr lang="en-US" sz="1400" dirty="0"/>
              <a:t> = 10 where </a:t>
            </a:r>
            <a:r>
              <a:rPr lang="en-US" sz="1400" dirty="0" err="1"/>
              <a:t>order_id</a:t>
            </a:r>
            <a:r>
              <a:rPr lang="en-US" sz="1400" dirty="0"/>
              <a:t> =4;</a:t>
            </a:r>
          </a:p>
          <a:p>
            <a:r>
              <a:rPr lang="en-US" sz="1400" dirty="0"/>
              <a:t>update orders set </a:t>
            </a:r>
            <a:r>
              <a:rPr lang="en-US" sz="1400" dirty="0" err="1"/>
              <a:t>item_price</a:t>
            </a:r>
            <a:r>
              <a:rPr lang="en-US" sz="1400" dirty="0"/>
              <a:t> = 2 where </a:t>
            </a:r>
            <a:r>
              <a:rPr lang="en-US" sz="1400" dirty="0" err="1"/>
              <a:t>order_id</a:t>
            </a:r>
            <a:r>
              <a:rPr lang="en-US" sz="1400" dirty="0"/>
              <a:t> =5;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20224-F270-3D81-FCEC-856973518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3185548"/>
            <a:ext cx="5157787" cy="2498279"/>
          </a:xfrm>
        </p:spPr>
      </p:pic>
    </p:spTree>
    <p:extLst>
      <p:ext uri="{BB962C8B-B14F-4D97-AF65-F5344CB8AC3E}">
        <p14:creationId xmlns:p14="http://schemas.microsoft.com/office/powerpoint/2010/main" val="26015852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 total price for every item using multiplication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amount * </a:t>
            </a:r>
            <a:r>
              <a:rPr lang="en-US" sz="1400" dirty="0" err="1"/>
              <a:t>item_price</a:t>
            </a:r>
            <a:r>
              <a:rPr lang="en-US" sz="1400" dirty="0"/>
              <a:t> as </a:t>
            </a:r>
            <a:r>
              <a:rPr lang="en-US" sz="1400" dirty="0" err="1"/>
              <a:t>total_price</a:t>
            </a:r>
            <a:r>
              <a:rPr lang="en-US" sz="1400" dirty="0"/>
              <a:t> FROM Orders;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306" y="2505075"/>
            <a:ext cx="5271294" cy="291668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53D775-2267-787F-6589-68EBF3F235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2751012"/>
          </a:xfrm>
        </p:spPr>
      </p:pic>
    </p:spTree>
    <p:extLst>
      <p:ext uri="{BB962C8B-B14F-4D97-AF65-F5344CB8AC3E}">
        <p14:creationId xmlns:p14="http://schemas.microsoft.com/office/powerpoint/2010/main" val="10081367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 total price for every item using multiplication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item,amount</a:t>
            </a:r>
            <a:r>
              <a:rPr lang="en-US" sz="1400" dirty="0"/>
              <a:t> * </a:t>
            </a:r>
            <a:r>
              <a:rPr lang="en-US" sz="1400" dirty="0" err="1"/>
              <a:t>item_price</a:t>
            </a:r>
            <a:r>
              <a:rPr lang="en-US" sz="1400" dirty="0"/>
              <a:t> as </a:t>
            </a:r>
            <a:r>
              <a:rPr lang="en-US" sz="1400" dirty="0" err="1"/>
              <a:t>total_price</a:t>
            </a:r>
            <a:r>
              <a:rPr lang="en-US" sz="1400" dirty="0"/>
              <a:t> FROM Orders;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306" y="2505075"/>
            <a:ext cx="5271294" cy="291668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89425F-8ECE-A60F-75C5-824FC0951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2757152"/>
          </a:xfrm>
        </p:spPr>
      </p:pic>
    </p:spTree>
    <p:extLst>
      <p:ext uri="{BB962C8B-B14F-4D97-AF65-F5344CB8AC3E}">
        <p14:creationId xmlns:p14="http://schemas.microsoft.com/office/powerpoint/2010/main" val="343329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 sum of prices for all items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sum(amount * </a:t>
            </a:r>
            <a:r>
              <a:rPr lang="en-US" sz="1400" dirty="0" err="1"/>
              <a:t>item_price</a:t>
            </a:r>
            <a:r>
              <a:rPr lang="en-US" sz="1400" dirty="0"/>
              <a:t>) as </a:t>
            </a:r>
            <a:r>
              <a:rPr lang="en-US" sz="1400" dirty="0" err="1"/>
              <a:t>total_price</a:t>
            </a:r>
            <a:r>
              <a:rPr lang="en-US" sz="1400" dirty="0"/>
              <a:t> FROM Orders;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306" y="2505075"/>
            <a:ext cx="5271294" cy="291668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96CA2B-1B00-1F66-76C5-DAF5C6DA1B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333511"/>
          </a:xfrm>
        </p:spPr>
      </p:pic>
    </p:spTree>
    <p:extLst>
      <p:ext uri="{BB962C8B-B14F-4D97-AF65-F5344CB8AC3E}">
        <p14:creationId xmlns:p14="http://schemas.microsoft.com/office/powerpoint/2010/main" val="2778721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 sum of prices  with group by for every item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item,sum</a:t>
            </a:r>
            <a:r>
              <a:rPr lang="en-US" sz="1400" dirty="0"/>
              <a:t>(amount * </a:t>
            </a:r>
            <a:r>
              <a:rPr lang="en-US" sz="1400" dirty="0" err="1"/>
              <a:t>item_price</a:t>
            </a:r>
            <a:r>
              <a:rPr lang="en-US" sz="1400" dirty="0"/>
              <a:t>) as </a:t>
            </a:r>
            <a:r>
              <a:rPr lang="en-US" sz="1400" dirty="0" err="1"/>
              <a:t>total_price</a:t>
            </a:r>
            <a:r>
              <a:rPr lang="en-US" sz="1400" dirty="0"/>
              <a:t> FROM Orders group by item;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306" y="2505075"/>
            <a:ext cx="5271294" cy="291668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2A7682-BD62-154C-87FC-AA183216F1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662194"/>
          </a:xfrm>
        </p:spPr>
      </p:pic>
    </p:spTree>
    <p:extLst>
      <p:ext uri="{BB962C8B-B14F-4D97-AF65-F5344CB8AC3E}">
        <p14:creationId xmlns:p14="http://schemas.microsoft.com/office/powerpoint/2010/main" val="2773979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Get max price for all items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item,max</a:t>
            </a:r>
            <a:r>
              <a:rPr lang="en-US" sz="1400" dirty="0"/>
              <a:t>(amount * </a:t>
            </a:r>
            <a:r>
              <a:rPr lang="en-US" sz="1400" dirty="0" err="1"/>
              <a:t>item_price</a:t>
            </a:r>
            <a:r>
              <a:rPr lang="en-US" sz="1400" dirty="0"/>
              <a:t>) as </a:t>
            </a:r>
            <a:r>
              <a:rPr lang="en-US" sz="1400" dirty="0" err="1"/>
              <a:t>total_price</a:t>
            </a:r>
            <a:r>
              <a:rPr lang="en-US" sz="1400" dirty="0"/>
              <a:t> FROM Orders 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306" y="2505075"/>
            <a:ext cx="5271294" cy="291668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FC8125E-AA12-B168-1060-EC3B342D69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337269"/>
          </a:xfrm>
        </p:spPr>
      </p:pic>
    </p:spTree>
    <p:extLst>
      <p:ext uri="{BB962C8B-B14F-4D97-AF65-F5344CB8AC3E}">
        <p14:creationId xmlns:p14="http://schemas.microsoft.com/office/powerpoint/2010/main" val="31397543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group by with avg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 </a:t>
            </a:r>
            <a:r>
              <a:rPr lang="en-US" sz="1400" dirty="0" err="1"/>
              <a:t>item,count</a:t>
            </a:r>
            <a:r>
              <a:rPr lang="en-US" sz="1400" dirty="0"/>
              <a:t>(item) as </a:t>
            </a:r>
            <a:r>
              <a:rPr lang="en-US" sz="1400" dirty="0" err="1"/>
              <a:t>item_count</a:t>
            </a:r>
            <a:r>
              <a:rPr lang="en-US" sz="1400" dirty="0"/>
              <a:t> , avg (amount) as average FROM Orders group by item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AEB0DC-E28B-5576-7F93-024809B85F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5881" y="2505075"/>
            <a:ext cx="4695825" cy="331765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9B9369-5B41-ED45-E88D-D208C58ABA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6"/>
            <a:ext cx="5157787" cy="2750096"/>
          </a:xfrm>
        </p:spPr>
      </p:pic>
    </p:spTree>
    <p:extLst>
      <p:ext uri="{BB962C8B-B14F-4D97-AF65-F5344CB8AC3E}">
        <p14:creationId xmlns:p14="http://schemas.microsoft.com/office/powerpoint/2010/main" val="31106390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function LENGTH with strings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length(</a:t>
            </a:r>
            <a:r>
              <a:rPr lang="en-US" sz="1400" dirty="0" err="1"/>
              <a:t>first_name</a:t>
            </a:r>
            <a:r>
              <a:rPr lang="en-US" sz="1400" dirty="0"/>
              <a:t>)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D1EEA9-4EF3-884E-DA05-E47DC5324B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</p:spPr>
      </p:pic>
    </p:spTree>
    <p:extLst>
      <p:ext uri="{BB962C8B-B14F-4D97-AF65-F5344CB8AC3E}">
        <p14:creationId xmlns:p14="http://schemas.microsoft.com/office/powerpoint/2010/main" val="8198896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function LENGTH with where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where length(</a:t>
            </a:r>
            <a:r>
              <a:rPr lang="en-US" sz="1400" dirty="0" err="1"/>
              <a:t>first_name</a:t>
            </a:r>
            <a:r>
              <a:rPr lang="en-US" sz="1400" dirty="0"/>
              <a:t>) &lt;=4;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43CE3-EE07-AA00-4AC5-B873B43204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1"/>
            <a:ext cx="5157787" cy="2099784"/>
          </a:xfrm>
        </p:spPr>
      </p:pic>
    </p:spTree>
    <p:extLst>
      <p:ext uri="{BB962C8B-B14F-4D97-AF65-F5344CB8AC3E}">
        <p14:creationId xmlns:p14="http://schemas.microsoft.com/office/powerpoint/2010/main" val="40900562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UPPER with strings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UPPER(</a:t>
            </a:r>
            <a:r>
              <a:rPr lang="en-US" sz="1400" dirty="0" err="1"/>
              <a:t>first_name</a:t>
            </a:r>
            <a:r>
              <a:rPr lang="en-US" sz="1400" dirty="0"/>
              <a:t>)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C58B3A-3393-06F0-9145-AD45CCE138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99989"/>
          </a:xfrm>
        </p:spPr>
      </p:pic>
    </p:spTree>
    <p:extLst>
      <p:ext uri="{BB962C8B-B14F-4D97-AF65-F5344CB8AC3E}">
        <p14:creationId xmlns:p14="http://schemas.microsoft.com/office/powerpoint/2010/main" val="227962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to filter or search for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SELECT * FROM Customers where country ="USA" ;</a:t>
            </a:r>
          </a:p>
          <a:p>
            <a:r>
              <a:rPr lang="en-US" dirty="0"/>
              <a:t>SELECT * FROM Customers where </a:t>
            </a:r>
            <a:r>
              <a:rPr lang="en-US" dirty="0" err="1"/>
              <a:t>customer_id</a:t>
            </a:r>
            <a:r>
              <a:rPr lang="en-US" dirty="0"/>
              <a:t> &gt; 3;</a:t>
            </a:r>
          </a:p>
          <a:p>
            <a:r>
              <a:rPr lang="en-US" dirty="0"/>
              <a:t>SELECT * FROM Customers where </a:t>
            </a:r>
            <a:r>
              <a:rPr lang="en-US" dirty="0" err="1"/>
              <a:t>customer_id</a:t>
            </a:r>
            <a:r>
              <a:rPr lang="en-US" dirty="0"/>
              <a:t> &gt; 3 and age &gt; 26;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E122CBB-634D-4F28-B822-29D75DEE7A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4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19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LOWER with strings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LOWER(</a:t>
            </a:r>
            <a:r>
              <a:rPr lang="en-US" sz="1400" dirty="0" err="1"/>
              <a:t>first_name</a:t>
            </a:r>
            <a:r>
              <a:rPr lang="en-US" sz="1400" dirty="0"/>
              <a:t>) from customers;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ADE07C8-AEB9-E2FA-CE54-8C3CA86864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586481"/>
          </a:xfrm>
        </p:spPr>
      </p:pic>
    </p:spTree>
    <p:extLst>
      <p:ext uri="{BB962C8B-B14F-4D97-AF65-F5344CB8AC3E}">
        <p14:creationId xmlns:p14="http://schemas.microsoft.com/office/powerpoint/2010/main" val="28899476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lower to search for a string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* from customers where LOWER(</a:t>
            </a:r>
            <a:r>
              <a:rPr lang="en-US" sz="1400" dirty="0" err="1"/>
              <a:t>first_name</a:t>
            </a:r>
            <a:r>
              <a:rPr lang="en-US" sz="1400" dirty="0"/>
              <a:t>) =='john';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498A0B-46C5-763F-B609-5C892D9E60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294305"/>
          </a:xfrm>
        </p:spPr>
      </p:pic>
    </p:spTree>
    <p:extLst>
      <p:ext uri="{BB962C8B-B14F-4D97-AF65-F5344CB8AC3E}">
        <p14:creationId xmlns:p14="http://schemas.microsoft.com/office/powerpoint/2010/main" val="27608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with LIMIT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SELECT * FROM Customers where </a:t>
            </a:r>
            <a:r>
              <a:rPr lang="en-US" sz="1200" dirty="0" err="1"/>
              <a:t>customer_id</a:t>
            </a:r>
            <a:r>
              <a:rPr lang="en-US" sz="1200" dirty="0"/>
              <a:t> &gt;=2 and age &gt;=22 LIMIT 2;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C0C7A-87E7-4A8E-8F25-431B242950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261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9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00220-74F7-4CBD-9BD8-E276A9F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with 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B558C-93EB-4AE9-BDDD-8BE45896B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SELECT * FROM Customers where </a:t>
            </a:r>
            <a:r>
              <a:rPr lang="en-US" sz="1200" dirty="0" err="1"/>
              <a:t>first_name</a:t>
            </a:r>
            <a:r>
              <a:rPr lang="en-US" sz="1200" dirty="0"/>
              <a:t>="John" OR </a:t>
            </a:r>
            <a:r>
              <a:rPr lang="en-US" sz="1200" dirty="0" err="1"/>
              <a:t>first_name</a:t>
            </a:r>
            <a:r>
              <a:rPr lang="en-US" sz="1200" dirty="0"/>
              <a:t>="David";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534CA-11ED-46CA-B96E-CEE4579C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FC70F6-1562-43F1-B93D-162AE2303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7306" y="2652890"/>
            <a:ext cx="4752975" cy="323991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6671C59-0C90-4963-B027-FF5522771F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52890"/>
            <a:ext cx="5157787" cy="3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4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1968</Words>
  <Application>Microsoft Office PowerPoint</Application>
  <PresentationFormat>Widescreen</PresentationFormat>
  <Paragraphs>254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Calibri Light</vt:lpstr>
      <vt:lpstr>Office Theme</vt:lpstr>
      <vt:lpstr>SQL Basics</vt:lpstr>
      <vt:lpstr>Data Base</vt:lpstr>
      <vt:lpstr>get all the data in table Customers</vt:lpstr>
      <vt:lpstr>Get selected columns from table customer </vt:lpstr>
      <vt:lpstr>Get the first two rows from selected columns</vt:lpstr>
      <vt:lpstr>Get the first two rows after row number 2</vt:lpstr>
      <vt:lpstr>Using where to filter or search for data</vt:lpstr>
      <vt:lpstr>Using where with LIMIT</vt:lpstr>
      <vt:lpstr>Using where with OR</vt:lpstr>
      <vt:lpstr>Using where with OR and LIMIT</vt:lpstr>
      <vt:lpstr>Using another table Orders</vt:lpstr>
      <vt:lpstr>Using where in table Orders </vt:lpstr>
      <vt:lpstr>Using function COUNT</vt:lpstr>
      <vt:lpstr>Using COUNT function with where</vt:lpstr>
      <vt:lpstr>Problem: data duplication</vt:lpstr>
      <vt:lpstr>How to get unique data from column using DISTINCT ?</vt:lpstr>
      <vt:lpstr>INSERT new data to Table customers</vt:lpstr>
      <vt:lpstr>INSERT two rows to Table customers</vt:lpstr>
      <vt:lpstr>Problem: INSERT data to Table customers in specific columns</vt:lpstr>
      <vt:lpstr>Solution 1: INSERT data to Table customers in specific columns</vt:lpstr>
      <vt:lpstr>Solution 2: INSERT data to Table customers in specific columns</vt:lpstr>
      <vt:lpstr>How to create new Table ?</vt:lpstr>
      <vt:lpstr>Problem : Try to Create same table again by mistake  </vt:lpstr>
      <vt:lpstr>Solution : Try to Create same table again by mistake  </vt:lpstr>
      <vt:lpstr>INSERT data into new TABLE student</vt:lpstr>
      <vt:lpstr>Problem :ID duplication </vt:lpstr>
      <vt:lpstr>Solution  : Prevent ID duplication </vt:lpstr>
      <vt:lpstr>Solution  : Prevent ID duplication </vt:lpstr>
      <vt:lpstr>Solution  : Prevent ID duplication </vt:lpstr>
      <vt:lpstr>Problem  : constraints on NULL </vt:lpstr>
      <vt:lpstr>Solution : constraints on NULL </vt:lpstr>
      <vt:lpstr>Solution : constraints on NULL </vt:lpstr>
      <vt:lpstr>Update row in TABLE Customers</vt:lpstr>
      <vt:lpstr>DELETE row in TABLE Customers</vt:lpstr>
      <vt:lpstr>DELETE many rows in TABLE Customers</vt:lpstr>
      <vt:lpstr>SQL Basics 2</vt:lpstr>
      <vt:lpstr>ADD new Column to TABLE Customers using ALTER</vt:lpstr>
      <vt:lpstr>Change data type of column</vt:lpstr>
      <vt:lpstr>DROP COLUMN from TABLE</vt:lpstr>
      <vt:lpstr>Change column name in a TABLE</vt:lpstr>
      <vt:lpstr>DROP TABLE</vt:lpstr>
      <vt:lpstr>Get TABLE information ,columns names and data types</vt:lpstr>
      <vt:lpstr>EMPTY the TABLE using TRUNCATE</vt:lpstr>
      <vt:lpstr>Create new column B_DATE and update the TABLE</vt:lpstr>
      <vt:lpstr>Using String Patterns LIKE to get all data in 201X </vt:lpstr>
      <vt:lpstr>SQL Advanced</vt:lpstr>
      <vt:lpstr>Using between ….and</vt:lpstr>
      <vt:lpstr>Using ORDER … BY to sort data</vt:lpstr>
      <vt:lpstr>Using ORDER … BY …DESC   to sort data  in descending </vt:lpstr>
      <vt:lpstr>Using ORDER … BY to sort data by using column number</vt:lpstr>
      <vt:lpstr>Using group by 1</vt:lpstr>
      <vt:lpstr>Using group by 2</vt:lpstr>
      <vt:lpstr>Using group by 3</vt:lpstr>
      <vt:lpstr>Using group by 4</vt:lpstr>
      <vt:lpstr>Using group by …. having</vt:lpstr>
      <vt:lpstr>Using group by with avg function sorted with average</vt:lpstr>
      <vt:lpstr>Using group by with avg function sorted with average having average more than 300</vt:lpstr>
      <vt:lpstr>Using sum function</vt:lpstr>
      <vt:lpstr>Using sum function with group by</vt:lpstr>
      <vt:lpstr>Create new column item_price</vt:lpstr>
      <vt:lpstr>Get total price for every item using multiplication </vt:lpstr>
      <vt:lpstr>Get total price for every item using multiplication </vt:lpstr>
      <vt:lpstr>Get sum of prices for all items</vt:lpstr>
      <vt:lpstr>Get sum of prices  with group by for every item</vt:lpstr>
      <vt:lpstr>Get max price for all items</vt:lpstr>
      <vt:lpstr>Using group by with avg function</vt:lpstr>
      <vt:lpstr>Using function LENGTH with strings</vt:lpstr>
      <vt:lpstr>Using function LENGTH with where</vt:lpstr>
      <vt:lpstr>Using UPPER with strings</vt:lpstr>
      <vt:lpstr>Using LOWER with strings</vt:lpstr>
      <vt:lpstr>Using lower to search for a string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dc:creator>NH</dc:creator>
  <cp:lastModifiedBy>NH</cp:lastModifiedBy>
  <cp:revision>85</cp:revision>
  <dcterms:created xsi:type="dcterms:W3CDTF">2022-12-29T19:39:54Z</dcterms:created>
  <dcterms:modified xsi:type="dcterms:W3CDTF">2023-10-13T10:20:41Z</dcterms:modified>
</cp:coreProperties>
</file>