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314" r:id="rId3"/>
    <p:sldId id="315" r:id="rId4"/>
    <p:sldId id="316" r:id="rId5"/>
    <p:sldId id="317" r:id="rId6"/>
    <p:sldId id="327" r:id="rId7"/>
    <p:sldId id="328" r:id="rId8"/>
    <p:sldId id="318" r:id="rId9"/>
    <p:sldId id="331" r:id="rId10"/>
    <p:sldId id="332" r:id="rId11"/>
    <p:sldId id="333" r:id="rId12"/>
    <p:sldId id="334" r:id="rId13"/>
    <p:sldId id="319" r:id="rId14"/>
    <p:sldId id="329" r:id="rId15"/>
    <p:sldId id="330" r:id="rId16"/>
    <p:sldId id="326" r:id="rId17"/>
    <p:sldId id="325" r:id="rId18"/>
    <p:sldId id="324" r:id="rId19"/>
    <p:sldId id="323" r:id="rId20"/>
  </p:sldIdLst>
  <p:sldSz cx="9144000" cy="5143500" type="screen16x9"/>
  <p:notesSz cx="6858000" cy="9144000"/>
  <p:embeddedFontLst>
    <p:embeddedFont>
      <p:font typeface="Zen Dots" charset="0"/>
      <p:regular r:id="rId22"/>
    </p:embeddedFont>
    <p:embeddedFont>
      <p:font typeface="Roboto Condensed Light" charset="0"/>
      <p:regular r:id="rId23"/>
      <p:italic r:id="rId24"/>
    </p:embeddedFont>
    <p:embeddedFont>
      <p:font typeface="PT Sans" charset="0"/>
      <p:regular r:id="rId25"/>
      <p:bold r:id="rId26"/>
      <p:italic r:id="rId27"/>
      <p:boldItalic r:id="rId28"/>
    </p:embeddedFont>
    <p:embeddedFont>
      <p:font typeface="Ex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13D4148-AB10-46D7-A7B8-42A00D3B20AA}">
  <a:tblStyle styleId="{413D4148-AB10-46D7-A7B8-42A00D3B20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5" autoAdjust="0"/>
    <p:restoredTop sz="94660"/>
  </p:normalViewPr>
  <p:slideViewPr>
    <p:cSldViewPr>
      <p:cViewPr>
        <p:scale>
          <a:sx n="89" d="100"/>
          <a:sy n="89" d="100"/>
        </p:scale>
        <p:origin x="-641" y="-1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83956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8"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udocu.com/id/document/universitas-sriwijaya/basis-data-1/sejarah-perkembangan-basis-data/20827859" TargetMode="External"/><Relationship Id="rId2" Type="http://schemas.openxmlformats.org/officeDocument/2006/relationships/hyperlink" Target="https://www.niagahoster.co.id/blog/database-adalah/" TargetMode="External"/><Relationship Id="rId1" Type="http://schemas.openxmlformats.org/officeDocument/2006/relationships/slideLayout" Target="../slideLayouts/slideLayout2.xml"/><Relationship Id="rId4" Type="http://schemas.openxmlformats.org/officeDocument/2006/relationships/hyperlink" Target="https://www.sisteminformasi.org/2021/03/contoh-implementasi-basis-data-databas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iagahoster.co.id/blog/dbms-adala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14978" y="2757771"/>
            <a:ext cx="4882500" cy="110938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352449" y="3409950"/>
            <a:ext cx="4547700" cy="306300"/>
          </a:xfrm>
          <a:prstGeom prst="rect">
            <a:avLst/>
          </a:prstGeom>
        </p:spPr>
        <p:txBody>
          <a:bodyPr spcFirstLastPara="1" wrap="square" lIns="91425" tIns="91425" rIns="91425" bIns="91425" anchor="ctr" anchorCtr="0">
            <a:noAutofit/>
          </a:bodyPr>
          <a:lstStyle/>
          <a:p>
            <a:pPr marL="0" lvl="0" indent="0"/>
            <a:r>
              <a:rPr lang="id-ID" dirty="0"/>
              <a:t>Muhammad Yusron (22103001005)</a:t>
            </a:r>
          </a:p>
          <a:p>
            <a:pPr marL="0" lvl="0" indent="0"/>
            <a:r>
              <a:rPr lang="id-ID" dirty="0"/>
              <a:t>Muhammad Iqbal (22103001007)</a:t>
            </a:r>
          </a:p>
          <a:p>
            <a:pPr marL="0" lvl="0" indent="0"/>
            <a:r>
              <a:rPr lang="id-ID" dirty="0"/>
              <a:t>Muhammad Arlianto (22103001009)</a:t>
            </a:r>
          </a:p>
          <a:p>
            <a:pPr marL="0" lvl="0" indent="0"/>
            <a:endParaRPr lang="id-ID" dirty="0"/>
          </a:p>
          <a:p>
            <a:pPr marL="0" lvl="0" indent="0" algn="ctr" rtl="0">
              <a:spcBef>
                <a:spcPts val="0"/>
              </a:spcBef>
              <a:spcAft>
                <a:spcPts val="0"/>
              </a:spcAft>
              <a:buNone/>
            </a:pP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276297" y="514350"/>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5800" dirty="0">
                <a:solidFill>
                  <a:schemeClr val="accent2"/>
                </a:solidFill>
              </a:rPr>
              <a:t>DATABASE</a:t>
            </a:r>
            <a:endParaRPr sz="5000" dirty="0"/>
          </a:p>
        </p:txBody>
      </p:sp>
      <p:sp>
        <p:nvSpPr>
          <p:cNvPr id="3" name="TextBox 2"/>
          <p:cNvSpPr txBox="1"/>
          <p:nvPr/>
        </p:nvSpPr>
        <p:spPr>
          <a:xfrm>
            <a:off x="2498664" y="2038350"/>
            <a:ext cx="4359335" cy="307777"/>
          </a:xfrm>
          <a:prstGeom prst="rect">
            <a:avLst/>
          </a:prstGeom>
          <a:noFill/>
        </p:spPr>
        <p:txBody>
          <a:bodyPr wrap="square" rtlCol="0">
            <a:spAutoFit/>
          </a:bodyPr>
          <a:lstStyle/>
          <a:p>
            <a:r>
              <a:rPr lang="id-ID" dirty="0">
                <a:solidFill>
                  <a:schemeClr val="accent2">
                    <a:lumMod val="75000"/>
                  </a:schemeClr>
                </a:solidFill>
                <a:latin typeface="Zen Dots"/>
                <a:ea typeface="Zen Dots"/>
                <a:cs typeface="Zen Dots"/>
                <a:sym typeface="Zen Dots"/>
              </a:rPr>
              <a:t>Dosen Pengampu : Achmad Arif Munaji S,T., M,Kom</a:t>
            </a:r>
            <a:endParaRPr lang="en-US"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19150"/>
            <a:ext cx="6705600" cy="3108543"/>
          </a:xfrm>
          <a:prstGeom prst="rect">
            <a:avLst/>
          </a:prstGeom>
          <a:noFill/>
        </p:spPr>
        <p:txBody>
          <a:bodyPr wrap="square" rtlCol="0">
            <a:spAutoFit/>
          </a:bodyPr>
          <a:lstStyle/>
          <a:p>
            <a:r>
              <a:rPr lang="en-US" dirty="0">
                <a:solidFill>
                  <a:schemeClr val="accent5"/>
                </a:solidFill>
                <a:latin typeface="Times New Roman" pitchFamily="18" charset="0"/>
                <a:cs typeface="Times New Roman" pitchFamily="18" charset="0"/>
              </a:rPr>
              <a:t>Salah </a:t>
            </a:r>
            <a:r>
              <a:rPr lang="en-US" dirty="0" err="1">
                <a:solidFill>
                  <a:schemeClr val="accent5"/>
                </a:solidFill>
                <a:latin typeface="Times New Roman" pitchFamily="18" charset="0"/>
                <a:cs typeface="Times New Roman" pitchFamily="18" charset="0"/>
              </a:rPr>
              <a:t>satu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contok</a:t>
            </a:r>
            <a:r>
              <a:rPr lang="en-US" dirty="0">
                <a:solidFill>
                  <a:schemeClr val="accent5"/>
                </a:solidFill>
                <a:latin typeface="Times New Roman" pitchFamily="18" charset="0"/>
                <a:cs typeface="Times New Roman" pitchFamily="18" charset="0"/>
              </a:rPr>
              <a:t> integrity constraint </a:t>
            </a:r>
            <a:r>
              <a:rPr lang="en-US" dirty="0" err="1">
                <a:solidFill>
                  <a:schemeClr val="accent5"/>
                </a:solidFill>
                <a:latin typeface="Times New Roman" pitchFamily="18" charset="0"/>
                <a:cs typeface="Times New Roman" pitchFamily="18" charset="0"/>
              </a:rPr>
              <a:t>seperti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adanya</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tertentu</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harus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memenuhi</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nilai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unik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data yang </a:t>
            </a:r>
            <a:r>
              <a:rPr lang="en-US" dirty="0" err="1">
                <a:solidFill>
                  <a:schemeClr val="accent5"/>
                </a:solidFill>
                <a:latin typeface="Times New Roman" pitchFamily="18" charset="0"/>
                <a:cs typeface="Times New Roman" pitchFamily="18" charset="0"/>
              </a:rPr>
              <a:t>hh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fungsi</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secara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efisien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dapat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dilakukan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basis </a:t>
            </a:r>
          </a:p>
          <a:p>
            <a:r>
              <a:rPr lang="en-US" dirty="0">
                <a:solidFill>
                  <a:schemeClr val="accent5"/>
                </a:solidFill>
                <a:latin typeface="Times New Roman" pitchFamily="18" charset="0"/>
                <a:cs typeface="Times New Roman" pitchFamily="18" charset="0"/>
              </a:rPr>
              <a:t>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tetapi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harus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diprogram</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adalah</a:t>
            </a:r>
            <a:r>
              <a:rPr lang="en-US" dirty="0">
                <a:solidFill>
                  <a:schemeClr val="accent5"/>
                </a:solidFill>
                <a:latin typeface="Times New Roman" pitchFamily="18" charset="0"/>
                <a:cs typeface="Times New Roman" pitchFamily="18" charset="0"/>
              </a:rPr>
              <a:t> </a:t>
            </a:r>
          </a:p>
          <a:p>
            <a:r>
              <a:rPr lang="en-US" dirty="0">
                <a:solidFill>
                  <a:schemeClr val="accent5"/>
                </a:solidFill>
                <a:latin typeface="Times New Roman" pitchFamily="18" charset="0"/>
                <a:cs typeface="Times New Roman" pitchFamily="18" charset="0"/>
              </a:rPr>
              <a:t>integrity constraint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triggers.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memiliki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keterbatasan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mengontrol</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bentuk-bentuarus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berisi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keterhubungan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data lain. </a:t>
            </a:r>
            <a:r>
              <a:rPr lang="en-US" dirty="0" err="1">
                <a:solidFill>
                  <a:schemeClr val="accent5"/>
                </a:solidFill>
                <a:latin typeface="Times New Roman" pitchFamily="18" charset="0"/>
                <a:cs typeface="Times New Roman" pitchFamily="18" charset="0"/>
              </a:rPr>
              <a:t>Selain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penggunaan</a:t>
            </a:r>
            <a:r>
              <a:rPr lang="en-US" dirty="0">
                <a:solidFill>
                  <a:schemeClr val="accent5"/>
                </a:solidFill>
                <a:latin typeface="Times New Roman" pitchFamily="18" charset="0"/>
                <a:cs typeface="Times New Roman" pitchFamily="18" charset="0"/>
              </a:rPr>
              <a:t> triggers </a:t>
            </a:r>
            <a:r>
              <a:rPr lang="en-US" dirty="0" err="1" smtClean="0">
                <a:solidFill>
                  <a:schemeClr val="accent5"/>
                </a:solidFill>
                <a:latin typeface="Times New Roman" pitchFamily="18" charset="0"/>
                <a:cs typeface="Times New Roman" pitchFamily="18" charset="0"/>
              </a:rPr>
              <a:t>pada</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terjadi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perubahan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konstrain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triggers </a:t>
            </a:r>
            <a:r>
              <a:rPr lang="en-US" dirty="0" err="1">
                <a:solidFill>
                  <a:schemeClr val="accent5"/>
                </a:solidFill>
                <a:latin typeface="Times New Roman" pitchFamily="18" charset="0"/>
                <a:cs typeface="Times New Roman" pitchFamily="18" charset="0"/>
              </a:rPr>
              <a:t>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sendiri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maka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harus</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menemukan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memodifikasi</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kode</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relevan</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setiap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Sedangkan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memiliki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mengontrol</a:t>
            </a:r>
            <a:r>
              <a:rPr lang="en-US" dirty="0">
                <a:solidFill>
                  <a:schemeClr val="accent5"/>
                </a:solidFill>
                <a:latin typeface="Times New Roman" pitchFamily="18" charset="0"/>
                <a:cs typeface="Times New Roman" pitchFamily="18" charset="0"/>
              </a:rPr>
              <a:t> integrity </a:t>
            </a:r>
          </a:p>
          <a:p>
            <a:r>
              <a:rPr lang="en-US" dirty="0">
                <a:solidFill>
                  <a:schemeClr val="accent5"/>
                </a:solidFill>
                <a:latin typeface="Times New Roman" pitchFamily="18" charset="0"/>
                <a:cs typeface="Times New Roman" pitchFamily="18" charset="0"/>
              </a:rPr>
              <a:t>constraint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keseluruhan</a:t>
            </a:r>
            <a:r>
              <a:rPr lang="en-US" dirty="0">
                <a:solidFill>
                  <a:schemeClr val="accent5"/>
                </a:solidFill>
                <a:latin typeface="Times New Roman" pitchFamily="18" charset="0"/>
                <a:cs typeface="Times New Roman" pitchFamily="18" charset="0"/>
              </a:rPr>
              <a:t> database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penggunaan</a:t>
            </a:r>
            <a:r>
              <a:rPr lang="en-US" dirty="0">
                <a:solidFill>
                  <a:schemeClr val="accent5"/>
                </a:solidFill>
                <a:latin typeface="Times New Roman" pitchFamily="18" charset="0"/>
                <a:cs typeface="Times New Roman" pitchFamily="18" charset="0"/>
              </a:rPr>
              <a:t> triggers yang </a:t>
            </a:r>
            <a:r>
              <a:rPr lang="en-US" dirty="0" err="1">
                <a:solidFill>
                  <a:schemeClr val="accent5"/>
                </a:solidFill>
                <a:latin typeface="Times New Roman" pitchFamily="18" charset="0"/>
                <a:cs typeface="Times New Roman" pitchFamily="18" charset="0"/>
              </a:rPr>
              <a:t>mampu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menjalankan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mendeteksi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kejadian</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tertentu</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tanpa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mencari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kode-kode</a:t>
            </a:r>
            <a:r>
              <a:rPr lang="en-US" dirty="0">
                <a:solidFill>
                  <a:schemeClr val="accent5"/>
                </a:solidFill>
                <a:latin typeface="Times New Roman" pitchFamily="18" charset="0"/>
                <a:cs typeface="Times New Roman" pitchFamily="18" charset="0"/>
              </a:rPr>
              <a:t> yang </a:t>
            </a:r>
            <a:r>
              <a:rPr lang="en-US" dirty="0" err="1" smtClean="0">
                <a:solidFill>
                  <a:schemeClr val="accent5"/>
                </a:solidFill>
                <a:latin typeface="Times New Roman" pitchFamily="18" charset="0"/>
                <a:cs typeface="Times New Roman" pitchFamily="18" charset="0"/>
              </a:rPr>
              <a:t>relevan</a:t>
            </a:r>
            <a:r>
              <a:rPr lang="id-ID"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pada</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program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ikut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diubah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Arsitektur</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Basis Data </a:t>
            </a:r>
            <a:r>
              <a:rPr lang="en-US" dirty="0" err="1">
                <a:solidFill>
                  <a:schemeClr val="accent5"/>
                </a:solidFill>
                <a:latin typeface="Times New Roman" pitchFamily="18" charset="0"/>
                <a:cs typeface="Times New Roman" pitchFamily="18" charset="0"/>
              </a:rPr>
              <a:t>Arsitektur</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sering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termasuk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sistem</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arsitektur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berlapis</a:t>
            </a:r>
            <a:r>
              <a:rPr lang="en-US" dirty="0">
                <a:solidFill>
                  <a:schemeClr val="accent5"/>
                </a:solidFill>
                <a:latin typeface="Times New Roman" pitchFamily="18" charset="0"/>
                <a:cs typeface="Times New Roman" pitchFamily="18" charset="0"/>
              </a:rPr>
              <a:t> ( layered architecture ) </a:t>
            </a:r>
            <a:r>
              <a:rPr lang="en-US" dirty="0" err="1">
                <a:solidFill>
                  <a:schemeClr val="accent5"/>
                </a:solidFill>
                <a:latin typeface="Times New Roman" pitchFamily="18" charset="0"/>
                <a:cs typeface="Times New Roman" pitchFamily="18" charset="0"/>
              </a:rPr>
              <a:t>dimana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semua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komponen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terletak</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“di </a:t>
            </a:r>
            <a:r>
              <a:rPr lang="en-US" dirty="0" err="1">
                <a:solidFill>
                  <a:schemeClr val="accent5"/>
                </a:solidFill>
                <a:latin typeface="Times New Roman" pitchFamily="18" charset="0"/>
                <a:cs typeface="Times New Roman" pitchFamily="18" charset="0"/>
              </a:rPr>
              <a:t>atas</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konvensional</a:t>
            </a:r>
            <a:r>
              <a:rPr lang="en-US" dirty="0">
                <a:solidFill>
                  <a:schemeClr val="accent5"/>
                </a:solidFill>
                <a:latin typeface="Times New Roman" pitchFamily="18" charset="0"/>
                <a:cs typeface="Times New Roman" pitchFamily="18" charset="0"/>
              </a:rPr>
              <a:t>.</a:t>
            </a: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339363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696200" cy="5693866"/>
          </a:xfrm>
          <a:prstGeom prst="rect">
            <a:avLst/>
          </a:prstGeom>
          <a:noFill/>
        </p:spPr>
        <p:txBody>
          <a:bodyPr wrap="square" rtlCol="0">
            <a:spAutoFit/>
          </a:bodyPr>
          <a:lstStyle/>
          <a:p>
            <a:r>
              <a:rPr lang="id-ID" dirty="0" smtClean="0">
                <a:solidFill>
                  <a:schemeClr val="accent5"/>
                </a:solidFill>
                <a:latin typeface="Times New Roman" pitchFamily="18" charset="0"/>
                <a:cs typeface="Times New Roman" pitchFamily="18" charset="0"/>
              </a:rPr>
              <a:t>Tahun 1980</a:t>
            </a:r>
          </a:p>
          <a:p>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akhir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permulaan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1990, </a:t>
            </a:r>
            <a:r>
              <a:rPr lang="en-US" dirty="0" err="1">
                <a:solidFill>
                  <a:schemeClr val="accent5"/>
                </a:solidFill>
                <a:latin typeface="Times New Roman" pitchFamily="18" charset="0"/>
                <a:cs typeface="Times New Roman" pitchFamily="18" charset="0"/>
              </a:rPr>
              <a:t>banyak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bidang</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Penelitian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dibidang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meliputi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bahasa</a:t>
            </a:r>
            <a:r>
              <a:rPr lang="en-US" dirty="0">
                <a:solidFill>
                  <a:schemeClr val="accent5"/>
                </a:solidFill>
                <a:latin typeface="Times New Roman" pitchFamily="18" charset="0"/>
                <a:cs typeface="Times New Roman" pitchFamily="18" charset="0"/>
              </a:rPr>
              <a:t> query yang powerful, model </a:t>
            </a:r>
          </a:p>
          <a:p>
            <a:r>
              <a:rPr lang="en-US" dirty="0">
                <a:solidFill>
                  <a:schemeClr val="accent5"/>
                </a:solidFill>
                <a:latin typeface="Times New Roman" pitchFamily="18" charset="0"/>
                <a:cs typeface="Times New Roman" pitchFamily="18" charset="0"/>
              </a:rPr>
              <a:t>data yang </a:t>
            </a:r>
            <a:r>
              <a:rPr lang="en-US" dirty="0" err="1">
                <a:solidFill>
                  <a:schemeClr val="accent5"/>
                </a:solidFill>
                <a:latin typeface="Times New Roman" pitchFamily="18" charset="0"/>
                <a:cs typeface="Times New Roman" pitchFamily="18" charset="0"/>
              </a:rPr>
              <a:t>lengkap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penekanan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dukungan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analisis</a:t>
            </a:r>
            <a:r>
              <a:rPr lang="en-US" dirty="0">
                <a:solidFill>
                  <a:schemeClr val="accent5"/>
                </a:solidFill>
                <a:latin typeface="Times New Roman" pitchFamily="18" charset="0"/>
                <a:cs typeface="Times New Roman" pitchFamily="18" charset="0"/>
              </a:rPr>
              <a:t> data yang </a:t>
            </a:r>
            <a:r>
              <a:rPr lang="en-US" dirty="0" err="1">
                <a:solidFill>
                  <a:schemeClr val="accent5"/>
                </a:solidFill>
                <a:latin typeface="Times New Roman" pitchFamily="18" charset="0"/>
                <a:cs typeface="Times New Roman" pitchFamily="18" charset="0"/>
              </a:rPr>
              <a:t>kompleks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semua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bagian</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organisasi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vendor (</a:t>
            </a:r>
            <a:r>
              <a:rPr lang="en-US" dirty="0" err="1">
                <a:solidFill>
                  <a:schemeClr val="accent5"/>
                </a:solidFill>
                <a:latin typeface="Times New Roman" pitchFamily="18" charset="0"/>
                <a:cs typeface="Times New Roman" pitchFamily="18" charset="0"/>
              </a:rPr>
              <a:t>misalnya</a:t>
            </a:r>
            <a:r>
              <a:rPr lang="en-US" dirty="0">
                <a:solidFill>
                  <a:schemeClr val="accent5"/>
                </a:solidFill>
                <a:latin typeface="Times New Roman" pitchFamily="18" charset="0"/>
                <a:cs typeface="Times New Roman" pitchFamily="18" charset="0"/>
              </a:rPr>
              <a:t> IBM, DB2, Oracle8,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Informix UDS) </a:t>
            </a:r>
            <a:r>
              <a:rPr lang="en-US" dirty="0" err="1">
                <a:solidFill>
                  <a:schemeClr val="accent5"/>
                </a:solidFill>
                <a:latin typeface="Times New Roman" pitchFamily="18" charset="0"/>
                <a:cs typeface="Times New Roman" pitchFamily="18" charset="0"/>
              </a:rPr>
              <a:t>memperluas</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sistemnya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menyimpan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tipe</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misalnya</a:t>
            </a:r>
            <a:r>
              <a:rPr lang="en-US" dirty="0">
                <a:solidFill>
                  <a:schemeClr val="accent5"/>
                </a:solidFill>
                <a:latin typeface="Times New Roman" pitchFamily="18" charset="0"/>
                <a:cs typeface="Times New Roman" pitchFamily="18" charset="0"/>
              </a:rPr>
              <a:t> image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text </a:t>
            </a:r>
            <a:r>
              <a:rPr lang="en-US" dirty="0" err="1">
                <a:solidFill>
                  <a:schemeClr val="accent5"/>
                </a:solidFill>
                <a:latin typeface="Times New Roman" pitchFamily="18" charset="0"/>
                <a:cs typeface="Times New Roman" pitchFamily="18" charset="0"/>
              </a:rPr>
              <a:t>serta</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query yang </a:t>
            </a:r>
            <a:r>
              <a:rPr lang="en-US" dirty="0" err="1">
                <a:solidFill>
                  <a:schemeClr val="accent5"/>
                </a:solidFill>
                <a:latin typeface="Times New Roman" pitchFamily="18" charset="0"/>
                <a:cs typeface="Times New Roman" pitchFamily="18" charset="0"/>
              </a:rPr>
              <a:t>kompleks</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khusus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banyak</a:t>
            </a:r>
            <a:r>
              <a:rPr lang="en-US" dirty="0">
                <a:solidFill>
                  <a:schemeClr val="accent5"/>
                </a:solidFill>
                <a:latin typeface="Times New Roman" pitchFamily="18" charset="0"/>
                <a:cs typeface="Times New Roman" pitchFamily="18" charset="0"/>
              </a:rPr>
              <a:t> vendor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membuat</a:t>
            </a:r>
            <a:r>
              <a:rPr lang="en-US" dirty="0">
                <a:solidFill>
                  <a:schemeClr val="accent5"/>
                </a:solidFill>
                <a:latin typeface="Times New Roman" pitchFamily="18" charset="0"/>
                <a:cs typeface="Times New Roman" pitchFamily="18" charset="0"/>
              </a:rPr>
              <a:t> data warehouse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mengonsolidasi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smtClean="0">
                <a:solidFill>
                  <a:schemeClr val="accent5"/>
                </a:solidFill>
                <a:latin typeface="Times New Roman" pitchFamily="18" charset="0"/>
                <a:cs typeface="Times New Roman" pitchFamily="18" charset="0"/>
              </a:rPr>
              <a:t>.</a:t>
            </a:r>
            <a:r>
              <a:rPr lang="id-ID"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pemanfaatan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teknologi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(TI) yang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dewasa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telah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menjadikan</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TI </a:t>
            </a:r>
            <a:r>
              <a:rPr lang="en-US" dirty="0" err="1">
                <a:solidFill>
                  <a:schemeClr val="accent5"/>
                </a:solidFill>
                <a:latin typeface="Times New Roman" pitchFamily="18" charset="0"/>
                <a:cs typeface="Times New Roman" pitchFamily="18" charset="0"/>
              </a:rPr>
              <a:t>sebagai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kekuatan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pendorong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bidang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sehingga</a:t>
            </a:r>
            <a:r>
              <a:rPr lang="en-US" dirty="0">
                <a:solidFill>
                  <a:schemeClr val="accent5"/>
                </a:solidFill>
                <a:latin typeface="Times New Roman" pitchFamily="18" charset="0"/>
                <a:cs typeface="Times New Roman" pitchFamily="18" charset="0"/>
              </a:rPr>
              <a:t> </a:t>
            </a:r>
            <a:r>
              <a:rPr lang="id-ID" dirty="0" smtClean="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berdampak</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pula </a:t>
            </a:r>
            <a:r>
              <a:rPr lang="en-US" dirty="0" err="1">
                <a:solidFill>
                  <a:schemeClr val="accent5"/>
                </a:solidFill>
                <a:latin typeface="Times New Roman" pitchFamily="18" charset="0"/>
                <a:cs typeface="Times New Roman" pitchFamily="18" charset="0"/>
              </a:rPr>
              <a:t>terhadap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pembangunan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sosial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ekonomi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sekarang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masa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mendatang</a:t>
            </a:r>
            <a:r>
              <a:rPr lang="en-US" dirty="0">
                <a:solidFill>
                  <a:schemeClr val="accent5"/>
                </a:solidFill>
                <a:latin typeface="Times New Roman" pitchFamily="18" charset="0"/>
                <a:cs typeface="Times New Roman" pitchFamily="18" charset="0"/>
              </a:rPr>
              <a:t>. TI </a:t>
            </a:r>
            <a:r>
              <a:rPr lang="en-US" dirty="0" err="1">
                <a:solidFill>
                  <a:schemeClr val="accent5"/>
                </a:solidFill>
                <a:latin typeface="Times New Roman" pitchFamily="18" charset="0"/>
                <a:cs typeface="Times New Roman" pitchFamily="18" charset="0"/>
              </a:rPr>
              <a:t>melahirkan</a:t>
            </a:r>
            <a:r>
              <a:rPr lang="en-US" dirty="0">
                <a:solidFill>
                  <a:schemeClr val="accent5"/>
                </a:solidFill>
                <a:latin typeface="Times New Roman" pitchFamily="18" charset="0"/>
                <a:cs typeface="Times New Roman" pitchFamily="18" charset="0"/>
              </a:rPr>
              <a:t> era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yaitu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barang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dibeli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dikirim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dibayar</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tanpa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meninggalkan</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jaringan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komunikasi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Disukai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tidak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dampak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era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1998 </a:t>
            </a:r>
            <a:r>
              <a:rPr lang="en-US" dirty="0" err="1">
                <a:solidFill>
                  <a:schemeClr val="accent5"/>
                </a:solidFill>
                <a:latin typeface="Times New Roman" pitchFamily="18" charset="0"/>
                <a:cs typeface="Times New Roman" pitchFamily="18" charset="0"/>
              </a:rPr>
              <a:t>benar-benar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membawa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dampak</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signifikan</a:t>
            </a:r>
            <a:r>
              <a:rPr lang="en-US" dirty="0">
                <a:solidFill>
                  <a:schemeClr val="accent5"/>
                </a:solidFill>
                <a:latin typeface="Times New Roman" pitchFamily="18" charset="0"/>
                <a:cs typeface="Times New Roman" pitchFamily="18" charset="0"/>
              </a:rPr>
              <a:t> </a:t>
            </a:r>
            <a:r>
              <a:rPr lang="id-ID" dirty="0" smtClean="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dalam</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dunia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telekomunikasi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informatika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intenet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Tirani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monopoli</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dari</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rezim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terdahulu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benar-benar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tersingkirkan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akibat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tersebut</a:t>
            </a:r>
            <a:r>
              <a:rPr lang="en-US" dirty="0">
                <a:solidFill>
                  <a:schemeClr val="accent5"/>
                </a:solidFill>
                <a:latin typeface="Times New Roman" pitchFamily="18" charset="0"/>
                <a:cs typeface="Times New Roman" pitchFamily="18" charset="0"/>
              </a:rPr>
              <a:t>. Dan </a:t>
            </a:r>
            <a:r>
              <a:rPr lang="en-US" dirty="0" err="1">
                <a:solidFill>
                  <a:schemeClr val="accent5"/>
                </a:solidFill>
                <a:latin typeface="Times New Roman" pitchFamily="18" charset="0"/>
                <a:cs typeface="Times New Roman" pitchFamily="18" charset="0"/>
              </a:rPr>
              <a:t>seiring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semakin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terbukanya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pintu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perdagangan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layanan</a:t>
            </a:r>
            <a:r>
              <a:rPr lang="en-US" dirty="0">
                <a:solidFill>
                  <a:schemeClr val="accent5"/>
                </a:solidFill>
                <a:latin typeface="Times New Roman" pitchFamily="18" charset="0"/>
                <a:cs typeface="Times New Roman" pitchFamily="18" charset="0"/>
              </a:rPr>
              <a:t> yang </a:t>
            </a:r>
            <a:r>
              <a:rPr lang="en-US" dirty="0" err="1" smtClean="0">
                <a:solidFill>
                  <a:schemeClr val="accent5"/>
                </a:solidFill>
                <a:latin typeface="Times New Roman" pitchFamily="18" charset="0"/>
                <a:cs typeface="Times New Roman" pitchFamily="18" charset="0"/>
              </a:rPr>
              <a:t>dahulu</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mungkin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hanya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dinikmati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kalangan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elit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berduit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bisa</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dinikmati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masyarakat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lebih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luas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saja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layanan</a:t>
            </a:r>
            <a:r>
              <a:rPr lang="en-US" dirty="0">
                <a:solidFill>
                  <a:schemeClr val="accent5"/>
                </a:solidFill>
                <a:latin typeface="Times New Roman" pitchFamily="18" charset="0"/>
                <a:cs typeface="Times New Roman" pitchFamily="18" charset="0"/>
              </a:rPr>
              <a:t> TV </a:t>
            </a:r>
            <a:r>
              <a:rPr lang="en-US" dirty="0" err="1">
                <a:solidFill>
                  <a:schemeClr val="accent5"/>
                </a:solidFill>
                <a:latin typeface="Times New Roman" pitchFamily="18" charset="0"/>
                <a:cs typeface="Times New Roman" pitchFamily="18" charset="0"/>
              </a:rPr>
              <a:t>kabel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berlangganan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Ya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kemajuan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teknologi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sangat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kehidupan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terutama</a:t>
            </a:r>
            <a:r>
              <a:rPr lang="en-US" dirty="0">
                <a:solidFill>
                  <a:schemeClr val="accent5"/>
                </a:solidFill>
                <a:latin typeface="Times New Roman" pitchFamily="18" charset="0"/>
                <a:cs typeface="Times New Roman" pitchFamily="18" charset="0"/>
              </a:rPr>
              <a:t> </a:t>
            </a:r>
            <a:r>
              <a:rPr lang="en-US" dirty="0" smtClean="0">
                <a:solidFill>
                  <a:schemeClr val="accent5"/>
                </a:solidFill>
                <a:latin typeface="Times New Roman" pitchFamily="18" charset="0"/>
                <a:cs typeface="Times New Roman" pitchFamily="18" charset="0"/>
              </a:rPr>
              <a:t>internet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internet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sangat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jauh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lebih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dibanding</a:t>
            </a:r>
            <a:r>
              <a:rPr lang="en-US" dirty="0">
                <a:solidFill>
                  <a:schemeClr val="accent5"/>
                </a:solidFill>
                <a:latin typeface="Times New Roman" pitchFamily="18" charset="0"/>
                <a:cs typeface="Times New Roman" pitchFamily="18" charset="0"/>
              </a:rPr>
              <a:t> 11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silam</a:t>
            </a:r>
            <a:r>
              <a:rPr lang="en-US" dirty="0">
                <a:solidFill>
                  <a:schemeClr val="accent5"/>
                </a:solidFill>
                <a:latin typeface="Times New Roman" pitchFamily="18" charset="0"/>
                <a:cs typeface="Times New Roman" pitchFamily="18" charset="0"/>
              </a:rPr>
              <a:t>. Mari </a:t>
            </a:r>
            <a:r>
              <a:rPr lang="en-US" dirty="0" err="1">
                <a:solidFill>
                  <a:schemeClr val="accent5"/>
                </a:solidFill>
                <a:latin typeface="Times New Roman" pitchFamily="18" charset="0"/>
                <a:cs typeface="Times New Roman" pitchFamily="18" charset="0"/>
              </a:rPr>
              <a:t>sejenak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kita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menengok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belakang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mengenai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lalu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dunia</a:t>
            </a:r>
            <a:r>
              <a:rPr lang="en-US" dirty="0">
                <a:solidFill>
                  <a:schemeClr val="accent5"/>
                </a:solidFill>
                <a:latin typeface="Times New Roman" pitchFamily="18" charset="0"/>
                <a:cs typeface="Times New Roman" pitchFamily="18" charset="0"/>
              </a:rPr>
              <a:t> Internet.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fenomena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menarik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adalah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munculnya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enterprice</a:t>
            </a:r>
            <a:r>
              <a:rPr lang="en-US" dirty="0">
                <a:solidFill>
                  <a:schemeClr val="accent5"/>
                </a:solidFill>
                <a:latin typeface="Times New Roman" pitchFamily="18" charset="0"/>
                <a:cs typeface="Times New Roman" pitchFamily="18" charset="0"/>
              </a:rPr>
              <a:t> resource planning (ERP)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smtClean="0">
                <a:solidFill>
                  <a:schemeClr val="accent5"/>
                </a:solidFill>
                <a:latin typeface="Times New Roman" pitchFamily="18" charset="0"/>
                <a:cs typeface="Times New Roman" pitchFamily="18" charset="0"/>
              </a:rPr>
              <a:t>management </a:t>
            </a:r>
            <a:r>
              <a:rPr lang="en-US" dirty="0">
                <a:solidFill>
                  <a:schemeClr val="accent5"/>
                </a:solidFill>
                <a:latin typeface="Times New Roman" pitchFamily="18" charset="0"/>
                <a:cs typeface="Times New Roman" pitchFamily="18" charset="0"/>
              </a:rPr>
              <a:t>resource planning (MRP), yang </a:t>
            </a:r>
            <a:r>
              <a:rPr lang="en-US" dirty="0" err="1">
                <a:solidFill>
                  <a:schemeClr val="accent5"/>
                </a:solidFill>
                <a:latin typeface="Times New Roman" pitchFamily="18" charset="0"/>
                <a:cs typeface="Times New Roman" pitchFamily="18" charset="0"/>
              </a:rPr>
              <a:t>menambah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lapisan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substansial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fitur</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berorientasi</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DBMS </a:t>
            </a:r>
            <a:r>
              <a:rPr lang="en-US" dirty="0" err="1">
                <a:solidFill>
                  <a:schemeClr val="accent5"/>
                </a:solidFill>
                <a:latin typeface="Times New Roman" pitchFamily="18" charset="0"/>
                <a:cs typeface="Times New Roman" pitchFamily="18" charset="0"/>
              </a:rPr>
              <a:t>utama</a:t>
            </a:r>
            <a:r>
              <a:rPr lang="en-US" dirty="0">
                <a:solidFill>
                  <a:schemeClr val="accent5"/>
                </a:solidFill>
                <a:latin typeface="Times New Roman" pitchFamily="18" charset="0"/>
                <a:cs typeface="Times New Roman" pitchFamily="18" charset="0"/>
              </a:rPr>
              <a:t>. </a:t>
            </a:r>
          </a:p>
          <a:p>
            <a:endParaRPr lang="en-US" dirty="0">
              <a:solidFill>
                <a:schemeClr val="accent5"/>
              </a:solidFill>
              <a:latin typeface="Times New Roman" pitchFamily="18" charset="0"/>
              <a:cs typeface="Times New Roman" pitchFamily="18" charset="0"/>
            </a:endParaRPr>
          </a:p>
          <a:p>
            <a:endParaRPr lang="en-US" dirty="0">
              <a:solidFill>
                <a:schemeClr val="accent5"/>
              </a:solidFill>
              <a:latin typeface="Times New Roman" pitchFamily="18" charset="0"/>
              <a:cs typeface="Times New Roman" pitchFamily="18" charset="0"/>
            </a:endParaRP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66728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38150"/>
            <a:ext cx="8229600" cy="3046988"/>
          </a:xfrm>
          <a:prstGeom prst="rect">
            <a:avLst/>
          </a:prstGeom>
          <a:noFill/>
        </p:spPr>
        <p:txBody>
          <a:bodyPr wrap="square" rtlCol="0">
            <a:spAutoFit/>
          </a:bodyPr>
          <a:lstStyle/>
          <a:p>
            <a:pPr>
              <a:lnSpc>
                <a:spcPct val="150000"/>
              </a:lnSpc>
            </a:pP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disimpan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relasional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Kemudian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lapisan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disesuaikan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berbeda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sehingga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biaya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keseluruhan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menjadi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lebih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rendah</a:t>
            </a:r>
            <a:r>
              <a:rPr lang="en-US" sz="1600" dirty="0">
                <a:solidFill>
                  <a:schemeClr val="accent5"/>
                </a:solidFill>
                <a:latin typeface="Times New Roman" pitchFamily="18" charset="0"/>
                <a:cs typeface="Times New Roman" pitchFamily="18" charset="0"/>
              </a:rPr>
              <a:t> disbanding </a:t>
            </a:r>
          </a:p>
          <a:p>
            <a:pPr>
              <a:lnSpc>
                <a:spcPct val="150000"/>
              </a:lnSpc>
            </a:pPr>
            <a:r>
              <a:rPr lang="en-US" sz="1600" dirty="0" err="1">
                <a:solidFill>
                  <a:schemeClr val="accent5"/>
                </a:solidFill>
                <a:latin typeface="Times New Roman" pitchFamily="18" charset="0"/>
                <a:cs typeface="Times New Roman" pitchFamily="18" charset="0"/>
              </a:rPr>
              <a:t>biaya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pembuatan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lapisan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Lebih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jauh</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memasuki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dunia</a:t>
            </a:r>
            <a:r>
              <a:rPr lang="en-US" sz="1600" dirty="0">
                <a:solidFill>
                  <a:schemeClr val="accent5"/>
                </a:solidFill>
                <a:latin typeface="Times New Roman" pitchFamily="18" charset="0"/>
                <a:cs typeface="Times New Roman" pitchFamily="18" charset="0"/>
              </a:rPr>
              <a:t> internet. </a:t>
            </a:r>
          </a:p>
          <a:p>
            <a:pPr>
              <a:lnSpc>
                <a:spcPct val="150000"/>
              </a:lnSpc>
            </a:pPr>
            <a:r>
              <a:rPr lang="en-US" sz="1600" dirty="0" err="1">
                <a:solidFill>
                  <a:schemeClr val="accent5"/>
                </a:solidFill>
                <a:latin typeface="Times New Roman" pitchFamily="18" charset="0"/>
                <a:cs typeface="Times New Roman" pitchFamily="18" charset="0"/>
              </a:rPr>
              <a:t>Saat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generasi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pertama</a:t>
            </a:r>
            <a:r>
              <a:rPr lang="en-US" sz="1600" dirty="0">
                <a:solidFill>
                  <a:schemeClr val="accent5"/>
                </a:solidFill>
                <a:latin typeface="Times New Roman" pitchFamily="18" charset="0"/>
                <a:cs typeface="Times New Roman" pitchFamily="18" charset="0"/>
              </a:rPr>
              <a:t>, web site </a:t>
            </a:r>
            <a:r>
              <a:rPr lang="en-US" sz="1600" dirty="0" err="1">
                <a:solidFill>
                  <a:schemeClr val="accent5"/>
                </a:solidFill>
                <a:latin typeface="Times New Roman" pitchFamily="18" charset="0"/>
                <a:cs typeface="Times New Roman" pitchFamily="18" charset="0"/>
              </a:rPr>
              <a:t>menyimpan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datanya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secara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ekskulisif</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file system </a:t>
            </a:r>
          </a:p>
          <a:p>
            <a:pPr>
              <a:lnSpc>
                <a:spcPct val="150000"/>
              </a:lnSpc>
            </a:pPr>
            <a:r>
              <a:rPr lang="en-US" sz="1600" dirty="0" err="1">
                <a:solidFill>
                  <a:schemeClr val="accent5"/>
                </a:solidFill>
                <a:latin typeface="Times New Roman" pitchFamily="18" charset="0"/>
                <a:cs typeface="Times New Roman" pitchFamily="18" charset="0"/>
              </a:rPr>
              <a:t>operasi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ini</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digunakan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menyimpan</a:t>
            </a:r>
            <a:r>
              <a:rPr lang="en-US" sz="1600" dirty="0">
                <a:solidFill>
                  <a:schemeClr val="accent5"/>
                </a:solidFill>
                <a:latin typeface="Times New Roman" pitchFamily="18" charset="0"/>
                <a:cs typeface="Times New Roman" pitchFamily="18" charset="0"/>
              </a:rPr>
              <a:t> data yang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diakese</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melalui</a:t>
            </a:r>
            <a:r>
              <a:rPr lang="en-US" sz="1600" dirty="0">
                <a:solidFill>
                  <a:schemeClr val="accent5"/>
                </a:solidFill>
                <a:latin typeface="Times New Roman" pitchFamily="18" charset="0"/>
                <a:cs typeface="Times New Roman" pitchFamily="18" charset="0"/>
              </a:rPr>
              <a:t> web browser. Query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dibuat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melalui</a:t>
            </a:r>
            <a:r>
              <a:rPr lang="en-US" sz="1600" dirty="0">
                <a:solidFill>
                  <a:schemeClr val="accent5"/>
                </a:solidFill>
                <a:latin typeface="Times New Roman" pitchFamily="18" charset="0"/>
                <a:cs typeface="Times New Roman" pitchFamily="18" charset="0"/>
              </a:rPr>
              <a:t> form web </a:t>
            </a:r>
            <a:r>
              <a:rPr lang="en-US" sz="1600" dirty="0" err="1">
                <a:solidFill>
                  <a:schemeClr val="accent5"/>
                </a:solidFill>
                <a:latin typeface="Times New Roman" pitchFamily="18" charset="0"/>
                <a:cs typeface="Times New Roman" pitchFamily="18" charset="0"/>
              </a:rPr>
              <a:t>dan</a:t>
            </a:r>
            <a:r>
              <a:rPr lang="en-US" sz="1600" dirty="0">
                <a:solidFill>
                  <a:schemeClr val="accent5"/>
                </a:solidFill>
                <a:latin typeface="Times New Roman" pitchFamily="18" charset="0"/>
                <a:cs typeface="Times New Roman" pitchFamily="18" charset="0"/>
              </a:rPr>
              <a:t> format </a:t>
            </a:r>
            <a:r>
              <a:rPr lang="en-US" sz="1600" dirty="0" err="1">
                <a:solidFill>
                  <a:schemeClr val="accent5"/>
                </a:solidFill>
                <a:latin typeface="Times New Roman" pitchFamily="18" charset="0"/>
                <a:cs typeface="Times New Roman" pitchFamily="18" charset="0"/>
              </a:rPr>
              <a:t>jawabannya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dengan</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menggunakan</a:t>
            </a:r>
            <a:r>
              <a:rPr lang="en-US" sz="1600" dirty="0">
                <a:solidFill>
                  <a:schemeClr val="accent5"/>
                </a:solidFill>
                <a:latin typeface="Times New Roman" pitchFamily="18" charset="0"/>
                <a:cs typeface="Times New Roman" pitchFamily="18" charset="0"/>
              </a:rPr>
              <a:t> markup language </a:t>
            </a:r>
            <a:r>
              <a:rPr lang="en-US" sz="1600" dirty="0" err="1">
                <a:solidFill>
                  <a:schemeClr val="accent5"/>
                </a:solidFill>
                <a:latin typeface="Times New Roman" pitchFamily="18" charset="0"/>
                <a:cs typeface="Times New Roman" pitchFamily="18" charset="0"/>
              </a:rPr>
              <a:t>semisal</a:t>
            </a:r>
            <a:r>
              <a:rPr lang="en-US" sz="1600" dirty="0">
                <a:solidFill>
                  <a:schemeClr val="accent5"/>
                </a:solidFill>
                <a:latin typeface="Times New Roman" pitchFamily="18" charset="0"/>
                <a:cs typeface="Times New Roman" pitchFamily="18" charset="0"/>
              </a:rPr>
              <a:t> HTML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mempermudah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tampilan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browser. </a:t>
            </a:r>
          </a:p>
          <a:p>
            <a:pPr>
              <a:lnSpc>
                <a:spcPct val="150000"/>
              </a:lnSpc>
            </a:pPr>
            <a:r>
              <a:rPr lang="en-US" sz="1600" dirty="0" err="1">
                <a:solidFill>
                  <a:schemeClr val="accent5"/>
                </a:solidFill>
                <a:latin typeface="Times New Roman" pitchFamily="18" charset="0"/>
                <a:cs typeface="Times New Roman" pitchFamily="18" charset="0"/>
              </a:rPr>
              <a:t>Semua</a:t>
            </a:r>
            <a:r>
              <a:rPr lang="en-US" sz="1600" dirty="0">
                <a:solidFill>
                  <a:schemeClr val="accent5"/>
                </a:solidFill>
                <a:latin typeface="Times New Roman" pitchFamily="18" charset="0"/>
                <a:cs typeface="Times New Roman" pitchFamily="18" charset="0"/>
              </a:rPr>
              <a:t> vendor </a:t>
            </a:r>
            <a:r>
              <a:rPr lang="en-US" sz="1600" dirty="0" err="1">
                <a:solidFill>
                  <a:schemeClr val="accent5"/>
                </a:solidFill>
                <a:latin typeface="Times New Roman" pitchFamily="18" charset="0"/>
                <a:cs typeface="Times New Roman" pitchFamily="18" charset="0"/>
              </a:rPr>
              <a:t>basisdata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menambah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fitur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mereka</a:t>
            </a:r>
            <a:r>
              <a:rPr lang="en-US" sz="1600" dirty="0">
                <a:solidFill>
                  <a:schemeClr val="accent5"/>
                </a:solidFill>
                <a:latin typeface="Times New Roman" pitchFamily="18" charset="0"/>
                <a:cs typeface="Times New Roman" pitchFamily="18" charset="0"/>
              </a:rPr>
              <a:t>.</a:t>
            </a:r>
          </a:p>
        </p:txBody>
      </p:sp>
    </p:spTree>
    <p:extLst>
      <p:ext uri="{BB962C8B-B14F-4D97-AF65-F5344CB8AC3E}">
        <p14:creationId xmlns:p14="http://schemas.microsoft.com/office/powerpoint/2010/main" val="362792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F494F77-BED9-7350-8FD8-8B17DC0E5986}"/>
              </a:ext>
            </a:extLst>
          </p:cNvPr>
          <p:cNvSpPr txBox="1"/>
          <p:nvPr/>
        </p:nvSpPr>
        <p:spPr>
          <a:xfrm>
            <a:off x="533400" y="361950"/>
            <a:ext cx="7924800" cy="584775"/>
          </a:xfrm>
          <a:prstGeom prst="rect">
            <a:avLst/>
          </a:prstGeom>
          <a:noFill/>
        </p:spPr>
        <p:txBody>
          <a:bodyPr wrap="square" rtlCol="0">
            <a:spAutoFit/>
          </a:bodyPr>
          <a:lstStyle/>
          <a:p>
            <a:pPr algn="ctr"/>
            <a:r>
              <a:rPr lang="en-IN" sz="3200" dirty="0" err="1">
                <a:solidFill>
                  <a:schemeClr val="bg1"/>
                </a:solidFill>
                <a:latin typeface="Times New Roman" panose="02020603050405020304" pitchFamily="18" charset="0"/>
                <a:cs typeface="Times New Roman" panose="02020603050405020304" pitchFamily="18" charset="0"/>
              </a:rPr>
              <a:t>Contoh</a:t>
            </a:r>
            <a:r>
              <a:rPr lang="en-IN" sz="3200" dirty="0">
                <a:solidFill>
                  <a:schemeClr val="bg1"/>
                </a:solidFill>
                <a:latin typeface="Times New Roman" panose="02020603050405020304" pitchFamily="18" charset="0"/>
                <a:cs typeface="Times New Roman" panose="02020603050405020304" pitchFamily="18" charset="0"/>
              </a:rPr>
              <a:t> </a:t>
            </a:r>
            <a:r>
              <a:rPr lang="en-IN" sz="3200" dirty="0" err="1">
                <a:solidFill>
                  <a:schemeClr val="bg1"/>
                </a:solidFill>
                <a:latin typeface="Times New Roman" panose="02020603050405020304" pitchFamily="18" charset="0"/>
                <a:cs typeface="Times New Roman" panose="02020603050405020304" pitchFamily="18" charset="0"/>
              </a:rPr>
              <a:t>Penerapan</a:t>
            </a:r>
            <a:r>
              <a:rPr lang="en-IN" sz="3200" dirty="0">
                <a:solidFill>
                  <a:schemeClr val="bg1"/>
                </a:solidFill>
                <a:latin typeface="Times New Roman" panose="02020603050405020304" pitchFamily="18" charset="0"/>
                <a:cs typeface="Times New Roman" panose="02020603050405020304" pitchFamily="18" charset="0"/>
              </a:rPr>
              <a:t> </a:t>
            </a:r>
            <a:r>
              <a:rPr lang="en-IN" sz="3200" dirty="0" err="1" smtClean="0">
                <a:solidFill>
                  <a:schemeClr val="bg1"/>
                </a:solidFill>
                <a:latin typeface="Times New Roman" panose="02020603050405020304" pitchFamily="18" charset="0"/>
                <a:cs typeface="Times New Roman" panose="02020603050405020304" pitchFamily="18" charset="0"/>
              </a:rPr>
              <a:t>DataBase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946725"/>
            <a:ext cx="7467600" cy="584775"/>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Berikut adalah beberapa contoh implementasi atau penerapan datbase dalam kehidupan sehari-hari, diantaranya adalah :</a:t>
            </a:r>
            <a:endParaRPr lang="en-US" sz="1600" dirty="0">
              <a:solidFill>
                <a:schemeClr val="accent5"/>
              </a:solidFill>
              <a:latin typeface="Times New Roman" pitchFamily="18" charset="0"/>
              <a:cs typeface="Times New Roman" pitchFamily="18" charset="0"/>
            </a:endParaRPr>
          </a:p>
        </p:txBody>
      </p:sp>
      <p:sp>
        <p:nvSpPr>
          <p:cNvPr id="4" name="TextBox 3"/>
          <p:cNvSpPr txBox="1"/>
          <p:nvPr/>
        </p:nvSpPr>
        <p:spPr>
          <a:xfrm>
            <a:off x="685800" y="1657350"/>
            <a:ext cx="7696200" cy="3785652"/>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1. Universitas</a:t>
            </a:r>
          </a:p>
          <a:p>
            <a:r>
              <a:rPr lang="id-ID" sz="1600" dirty="0" smtClean="0">
                <a:solidFill>
                  <a:schemeClr val="accent5"/>
                </a:solidFill>
                <a:latin typeface="Times New Roman" pitchFamily="18" charset="0"/>
                <a:cs typeface="Times New Roman" pitchFamily="18" charset="0"/>
              </a:rPr>
              <a:t>Penerapan database pada suatu universitas yaitu ada pada </a:t>
            </a:r>
            <a:r>
              <a:rPr lang="en-US" sz="1600" dirty="0" err="1">
                <a:solidFill>
                  <a:schemeClr val="accent5"/>
                </a:solidFill>
                <a:latin typeface="Times New Roman" pitchFamily="18" charset="0"/>
                <a:cs typeface="Times New Roman" pitchFamily="18" charset="0"/>
              </a:rPr>
              <a:t>Sistem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pendaftaran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mahasiswa</a:t>
            </a:r>
            <a:r>
              <a:rPr lang="en-US" sz="1600" dirty="0">
                <a:solidFill>
                  <a:schemeClr val="accent5"/>
                </a:solidFill>
                <a:latin typeface="Times New Roman" pitchFamily="18" charset="0"/>
                <a:cs typeface="Times New Roman" pitchFamily="18" charset="0"/>
              </a:rPr>
              <a:t>/</a:t>
            </a:r>
            <a:r>
              <a:rPr lang="en-US" sz="1600" dirty="0" err="1">
                <a:solidFill>
                  <a:schemeClr val="accent5"/>
                </a:solidFill>
                <a:latin typeface="Times New Roman" pitchFamily="18" charset="0"/>
                <a:cs typeface="Times New Roman" pitchFamily="18" charset="0"/>
              </a:rPr>
              <a:t>mahasiswi</a:t>
            </a:r>
            <a:r>
              <a:rPr lang="en-US" sz="1600" dirty="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baru</a:t>
            </a:r>
            <a:r>
              <a:rPr lang="id-ID" sz="1600" dirty="0" smtClean="0">
                <a:solidFill>
                  <a:schemeClr val="accent5"/>
                </a:solidFill>
                <a:latin typeface="Times New Roman" pitchFamily="18" charset="0"/>
                <a:cs typeface="Times New Roman" pitchFamily="18" charset="0"/>
              </a:rPr>
              <a:t>, sistem pelaporan nilai ujian/tes, pengelolaan data mahasiswa, dan penjadwalan kegiatan perkuliahan E-Learning.</a:t>
            </a:r>
          </a:p>
          <a:p>
            <a:endParaRPr lang="id-ID" sz="1600" dirty="0" smtClean="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2. Toko/Ritel</a:t>
            </a:r>
          </a:p>
          <a:p>
            <a:r>
              <a:rPr lang="id-ID" sz="1600" dirty="0">
                <a:solidFill>
                  <a:schemeClr val="accent5"/>
                </a:solidFill>
                <a:latin typeface="Times New Roman" pitchFamily="18" charset="0"/>
                <a:cs typeface="Times New Roman" pitchFamily="18" charset="0"/>
              </a:rPr>
              <a:t>Penerapan database pada suatu </a:t>
            </a:r>
            <a:r>
              <a:rPr lang="id-ID" sz="1600" dirty="0" smtClean="0">
                <a:solidFill>
                  <a:schemeClr val="accent5"/>
                </a:solidFill>
                <a:latin typeface="Times New Roman" pitchFamily="18" charset="0"/>
                <a:cs typeface="Times New Roman" pitchFamily="18" charset="0"/>
              </a:rPr>
              <a:t>toko/ritel seperti pada pengelolaan stock barang dan pelaporan hasil penjualan.</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3. E-Commerce</a:t>
            </a:r>
          </a:p>
          <a:p>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merupakan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salah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satu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contoh</a:t>
            </a:r>
            <a:r>
              <a:rPr lang="en-US" sz="1600" dirty="0">
                <a:solidFill>
                  <a:schemeClr val="accent5"/>
                </a:solidFill>
                <a:latin typeface="Times New Roman" pitchFamily="18" charset="0"/>
                <a:cs typeface="Times New Roman" pitchFamily="18" charset="0"/>
              </a:rPr>
              <a:t> platform yang </a:t>
            </a:r>
            <a:r>
              <a:rPr lang="en-US" sz="1600" dirty="0" err="1">
                <a:solidFill>
                  <a:schemeClr val="accent5"/>
                </a:solidFill>
                <a:latin typeface="Times New Roman" pitchFamily="18" charset="0"/>
                <a:cs typeface="Times New Roman" pitchFamily="18" charset="0"/>
              </a:rPr>
              <a:t>menerapkan</a:t>
            </a:r>
            <a:r>
              <a:rPr lang="en-US" sz="1600" dirty="0">
                <a:solidFill>
                  <a:schemeClr val="accent5"/>
                </a:solidFill>
                <a:latin typeface="Times New Roman" pitchFamily="18" charset="0"/>
                <a:cs typeface="Times New Roman" pitchFamily="18" charset="0"/>
              </a:rPr>
              <a:t> basis data.</a:t>
            </a:r>
          </a:p>
          <a:p>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menggunakan</a:t>
            </a:r>
            <a:r>
              <a:rPr lang="en-US" sz="1600" dirty="0">
                <a:solidFill>
                  <a:schemeClr val="accent5"/>
                </a:solidFill>
                <a:latin typeface="Times New Roman" pitchFamily="18" charset="0"/>
                <a:cs typeface="Times New Roman" pitchFamily="18" charset="0"/>
              </a:rPr>
              <a:t> basis data (</a:t>
            </a:r>
            <a:r>
              <a:rPr lang="en-US" sz="1600" i="1" dirty="0">
                <a:solidFill>
                  <a:schemeClr val="accent5"/>
                </a:solidFill>
                <a:latin typeface="Times New Roman" pitchFamily="18" charset="0"/>
                <a:cs typeface="Times New Roman" pitchFamily="18" charset="0"/>
              </a:rPr>
              <a:t>database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berbagai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kebutuhan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transaksional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sehari-hari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saja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situs</a:t>
            </a:r>
            <a:r>
              <a:rPr lang="en-US" sz="1600" dirty="0">
                <a:solidFill>
                  <a:schemeClr val="accent5"/>
                </a:solidFill>
                <a:latin typeface="Times New Roman" pitchFamily="18" charset="0"/>
                <a:cs typeface="Times New Roman" pitchFamily="18" charset="0"/>
              </a:rPr>
              <a:t> </a:t>
            </a:r>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memiliki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jumlah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transaksi</a:t>
            </a:r>
            <a:r>
              <a:rPr lang="en-US" sz="1600" dirty="0">
                <a:solidFill>
                  <a:schemeClr val="accent5"/>
                </a:solidFill>
                <a:latin typeface="Times New Roman" pitchFamily="18" charset="0"/>
                <a:cs typeface="Times New Roman" pitchFamily="18" charset="0"/>
              </a:rPr>
              <a:t> </a:t>
            </a:r>
            <a:r>
              <a:rPr lang="en-US" sz="1600" i="1" dirty="0">
                <a:solidFill>
                  <a:schemeClr val="accent5"/>
                </a:solidFill>
                <a:latin typeface="Times New Roman" pitchFamily="18" charset="0"/>
                <a:cs typeface="Times New Roman" pitchFamily="18" charset="0"/>
              </a:rPr>
              <a:t>database</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sangat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besar</a:t>
            </a:r>
            <a:r>
              <a:rPr lang="en-US" sz="1600" dirty="0">
                <a:solidFill>
                  <a:schemeClr val="accent5"/>
                </a:solidFill>
                <a:latin typeface="Times New Roman" pitchFamily="18" charset="0"/>
                <a:cs typeface="Times New Roman" pitchFamily="18" charset="0"/>
              </a:rPr>
              <a:t>.</a:t>
            </a:r>
          </a:p>
          <a:p>
            <a:endParaRPr lang="en-US" sz="16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307394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1611" y="361950"/>
            <a:ext cx="7620000" cy="4739759"/>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4. Perusahaan</a:t>
            </a:r>
          </a:p>
          <a:p>
            <a:r>
              <a:rPr lang="id-ID" sz="1600" dirty="0">
                <a:solidFill>
                  <a:schemeClr val="accent5"/>
                </a:solidFill>
                <a:latin typeface="Times New Roman" pitchFamily="18" charset="0"/>
                <a:cs typeface="Times New Roman" pitchFamily="18" charset="0"/>
              </a:rPr>
              <a:t>Penerapan database pada suatu </a:t>
            </a:r>
            <a:r>
              <a:rPr lang="id-ID" sz="1600" dirty="0" smtClean="0">
                <a:solidFill>
                  <a:schemeClr val="accent5"/>
                </a:solidFill>
                <a:latin typeface="Times New Roman" pitchFamily="18" charset="0"/>
                <a:cs typeface="Times New Roman" pitchFamily="18" charset="0"/>
              </a:rPr>
              <a:t>perusahaan seperti pada pengelolaan data karyawan, pemberian gaji karyawan, arsip dan lain sebagainya.</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5. Telekomunikasi</a:t>
            </a:r>
          </a:p>
          <a:p>
            <a:r>
              <a:rPr lang="id-ID" sz="1600" dirty="0">
                <a:solidFill>
                  <a:schemeClr val="accent5"/>
                </a:solidFill>
                <a:latin typeface="Times New Roman" pitchFamily="18" charset="0"/>
                <a:cs typeface="Times New Roman" pitchFamily="18" charset="0"/>
              </a:rPr>
              <a:t>Penerapan database pada </a:t>
            </a:r>
            <a:r>
              <a:rPr lang="id-ID" sz="1600" dirty="0" smtClean="0">
                <a:solidFill>
                  <a:schemeClr val="accent5"/>
                </a:solidFill>
                <a:latin typeface="Times New Roman" pitchFamily="18" charset="0"/>
                <a:cs typeface="Times New Roman" pitchFamily="18" charset="0"/>
              </a:rPr>
              <a:t>bidang telekomunikasi yaitu :</a:t>
            </a:r>
          </a:p>
          <a:p>
            <a:r>
              <a:rPr lang="en-US" sz="1600" dirty="0" err="1" smtClean="0">
                <a:solidFill>
                  <a:schemeClr val="accent5"/>
                </a:solidFill>
                <a:latin typeface="Times New Roman" pitchFamily="18" charset="0"/>
                <a:cs typeface="Times New Roman" pitchFamily="18" charset="0"/>
              </a:rPr>
              <a:t>Sistem</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pengelolaan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transaksi</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komunikasi</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Sistem</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pelaporan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transaksional</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Menangani</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gangguan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jaringan</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dan</a:t>
            </a:r>
            <a:r>
              <a:rPr lang="en-US" sz="1600" dirty="0" smtClean="0">
                <a:solidFill>
                  <a:schemeClr val="accent5"/>
                </a:solidFill>
                <a:latin typeface="Times New Roman" pitchFamily="18" charset="0"/>
                <a:cs typeface="Times New Roman" pitchFamily="18" charset="0"/>
              </a:rPr>
              <a:t> </a:t>
            </a:r>
            <a:r>
              <a:rPr lang="id-ID" sz="1600" dirty="0" smtClean="0">
                <a:solidFill>
                  <a:schemeClr val="accent5"/>
                </a:solidFill>
                <a:latin typeface="Times New Roman" pitchFamily="18" charset="0"/>
                <a:cs typeface="Times New Roman" pitchFamily="18" charset="0"/>
              </a:rPr>
              <a:t>lain sebagainya.</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6. Perpajakan </a:t>
            </a:r>
          </a:p>
          <a:p>
            <a:r>
              <a:rPr lang="id-ID" sz="1600" dirty="0">
                <a:solidFill>
                  <a:schemeClr val="accent5"/>
                </a:solidFill>
                <a:latin typeface="Times New Roman" pitchFamily="18" charset="0"/>
                <a:cs typeface="Times New Roman" pitchFamily="18" charset="0"/>
              </a:rPr>
              <a:t>Penerapan database pada bidang </a:t>
            </a:r>
            <a:r>
              <a:rPr lang="id-ID" sz="1600" dirty="0" smtClean="0">
                <a:solidFill>
                  <a:schemeClr val="accent5"/>
                </a:solidFill>
                <a:latin typeface="Times New Roman" pitchFamily="18" charset="0"/>
                <a:cs typeface="Times New Roman" pitchFamily="18" charset="0"/>
              </a:rPr>
              <a:t>perpajakan yaitu sistem pengelolaan laporan pajak dan sistem pelaporan pajak.</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7.Perbankan</a:t>
            </a:r>
          </a:p>
          <a:p>
            <a:r>
              <a:rPr lang="id-ID" sz="1600" dirty="0">
                <a:solidFill>
                  <a:schemeClr val="accent5"/>
                </a:solidFill>
                <a:latin typeface="Times New Roman" pitchFamily="18" charset="0"/>
                <a:cs typeface="Times New Roman" pitchFamily="18" charset="0"/>
              </a:rPr>
              <a:t>Penerapan database pada </a:t>
            </a:r>
            <a:r>
              <a:rPr lang="id-ID" sz="1600" dirty="0" smtClean="0">
                <a:solidFill>
                  <a:schemeClr val="accent5"/>
                </a:solidFill>
                <a:latin typeface="Times New Roman" pitchFamily="18" charset="0"/>
                <a:cs typeface="Times New Roman" pitchFamily="18" charset="0"/>
              </a:rPr>
              <a:t>bidang perbankan yaitu pada p</a:t>
            </a:r>
            <a:r>
              <a:rPr lang="en-US" sz="1600" dirty="0" err="1" smtClean="0">
                <a:solidFill>
                  <a:schemeClr val="accent5"/>
                </a:solidFill>
                <a:latin typeface="Times New Roman" pitchFamily="18" charset="0"/>
                <a:cs typeface="Times New Roman" pitchFamily="18" charset="0"/>
              </a:rPr>
              <a:t>engelolaan</a:t>
            </a:r>
            <a:r>
              <a:rPr lang="en-US" sz="1600" dirty="0" smtClean="0">
                <a:solidFill>
                  <a:schemeClr val="accent5"/>
                </a:solidFill>
                <a:latin typeface="Times New Roman" pitchFamily="18" charset="0"/>
                <a:cs typeface="Times New Roman" pitchFamily="18" charset="0"/>
              </a:rPr>
              <a:t> </a:t>
            </a: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nasabah</a:t>
            </a: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tabungan</a:t>
            </a:r>
            <a:r>
              <a:rPr lang="en-US" sz="1600" dirty="0">
                <a:solidFill>
                  <a:schemeClr val="accent5"/>
                </a:solidFill>
                <a:latin typeface="Times New Roman" pitchFamily="18" charset="0"/>
                <a:cs typeface="Times New Roman" pitchFamily="18" charset="0"/>
              </a:rPr>
              <a:t>/data </a:t>
            </a:r>
            <a:r>
              <a:rPr lang="en-US" sz="1600" dirty="0" err="1" smtClean="0">
                <a:solidFill>
                  <a:schemeClr val="accent5"/>
                </a:solidFill>
                <a:latin typeface="Times New Roman" pitchFamily="18" charset="0"/>
                <a:cs typeface="Times New Roman" pitchFamily="18" charset="0"/>
              </a:rPr>
              <a:t>pinjaman</a:t>
            </a:r>
            <a:r>
              <a:rPr lang="id-ID" sz="1600" dirty="0" smtClean="0">
                <a:solidFill>
                  <a:schemeClr val="accent5"/>
                </a:solidFill>
                <a:latin typeface="Times New Roman" pitchFamily="18" charset="0"/>
                <a:cs typeface="Times New Roman" pitchFamily="18" charset="0"/>
              </a:rPr>
              <a:t>, p</a:t>
            </a:r>
            <a:r>
              <a:rPr lang="en-US" sz="1600" dirty="0" err="1" smtClean="0">
                <a:solidFill>
                  <a:schemeClr val="accent5"/>
                </a:solidFill>
                <a:latin typeface="Times New Roman" pitchFamily="18" charset="0"/>
                <a:cs typeface="Times New Roman" pitchFamily="18" charset="0"/>
              </a:rPr>
              <a:t>embuatan</a:t>
            </a:r>
            <a:r>
              <a:rPr lang="en-US" sz="1600" dirty="0" smtClean="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laporan-laporan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akuntansi</a:t>
            </a:r>
            <a:r>
              <a:rPr lang="en-US" sz="1600" dirty="0">
                <a:solidFill>
                  <a:schemeClr val="accent5"/>
                </a:solidFill>
                <a:latin typeface="Times New Roman" pitchFamily="18" charset="0"/>
                <a:cs typeface="Times New Roman" pitchFamily="18" charset="0"/>
              </a:rPr>
              <a:t> </a:t>
            </a:r>
            <a:r>
              <a:rPr lang="en-US" sz="1600" dirty="0" smtClean="0">
                <a:solidFill>
                  <a:schemeClr val="accent5"/>
                </a:solidFill>
                <a:latin typeface="Times New Roman" pitchFamily="18" charset="0"/>
                <a:cs typeface="Times New Roman" pitchFamily="18" charset="0"/>
              </a:rPr>
              <a:t>bank</a:t>
            </a:r>
            <a:r>
              <a:rPr lang="id-ID" sz="1600" dirty="0" smtClean="0">
                <a:solidFill>
                  <a:schemeClr val="accent5"/>
                </a:solidFill>
                <a:latin typeface="Times New Roman" pitchFamily="18" charset="0"/>
                <a:cs typeface="Times New Roman" pitchFamily="18" charset="0"/>
              </a:rPr>
              <a:t>, dan p</a:t>
            </a:r>
            <a:r>
              <a:rPr lang="es-ES" sz="1600" dirty="0" err="1" smtClean="0">
                <a:solidFill>
                  <a:schemeClr val="accent5"/>
                </a:solidFill>
                <a:latin typeface="Times New Roman" pitchFamily="18" charset="0"/>
                <a:cs typeface="Times New Roman" pitchFamily="18" charset="0"/>
              </a:rPr>
              <a:t>elayanan</a:t>
            </a:r>
            <a:r>
              <a:rPr lang="es-ES" sz="1600" dirty="0" smtClean="0">
                <a:solidFill>
                  <a:schemeClr val="accent5"/>
                </a:solidFill>
                <a:latin typeface="Times New Roman" pitchFamily="18" charset="0"/>
                <a:cs typeface="Times New Roman" pitchFamily="18" charset="0"/>
              </a:rPr>
              <a:t> </a:t>
            </a:r>
            <a:r>
              <a:rPr lang="es-ES" sz="1600" dirty="0" err="1">
                <a:solidFill>
                  <a:schemeClr val="accent5"/>
                </a:solidFill>
                <a:latin typeface="Times New Roman" pitchFamily="18" charset="0"/>
                <a:cs typeface="Times New Roman" pitchFamily="18" charset="0"/>
              </a:rPr>
              <a:t>informasi</a:t>
            </a:r>
            <a:r>
              <a:rPr lang="es-ES" sz="1600" dirty="0">
                <a:solidFill>
                  <a:schemeClr val="accent5"/>
                </a:solidFill>
                <a:latin typeface="Times New Roman" pitchFamily="18" charset="0"/>
                <a:cs typeface="Times New Roman" pitchFamily="18" charset="0"/>
              </a:rPr>
              <a:t> pada </a:t>
            </a:r>
            <a:r>
              <a:rPr lang="es-ES" sz="1600" dirty="0" err="1">
                <a:solidFill>
                  <a:schemeClr val="accent5"/>
                </a:solidFill>
                <a:latin typeface="Times New Roman" pitchFamily="18" charset="0"/>
                <a:cs typeface="Times New Roman" pitchFamily="18" charset="0"/>
              </a:rPr>
              <a:t>nasabah</a:t>
            </a:r>
            <a:r>
              <a:rPr lang="es-ES" sz="1600" dirty="0">
                <a:solidFill>
                  <a:schemeClr val="accent5"/>
                </a:solidFill>
                <a:latin typeface="Times New Roman" pitchFamily="18" charset="0"/>
                <a:cs typeface="Times New Roman" pitchFamily="18" charset="0"/>
              </a:rPr>
              <a:t>/</a:t>
            </a:r>
            <a:r>
              <a:rPr lang="es-ES" sz="1600" dirty="0" err="1">
                <a:solidFill>
                  <a:schemeClr val="accent5"/>
                </a:solidFill>
                <a:latin typeface="Times New Roman" pitchFamily="18" charset="0"/>
                <a:cs typeface="Times New Roman" pitchFamily="18" charset="0"/>
              </a:rPr>
              <a:t>calon</a:t>
            </a:r>
            <a:r>
              <a:rPr lang="es-ES" sz="1600" dirty="0">
                <a:solidFill>
                  <a:schemeClr val="accent5"/>
                </a:solidFill>
                <a:latin typeface="Times New Roman" pitchFamily="18" charset="0"/>
                <a:cs typeface="Times New Roman" pitchFamily="18" charset="0"/>
              </a:rPr>
              <a:t> </a:t>
            </a:r>
            <a:r>
              <a:rPr lang="es-ES" sz="1600" dirty="0" err="1" smtClean="0">
                <a:solidFill>
                  <a:schemeClr val="accent5"/>
                </a:solidFill>
                <a:latin typeface="Times New Roman" pitchFamily="18" charset="0"/>
                <a:cs typeface="Times New Roman" pitchFamily="18" charset="0"/>
              </a:rPr>
              <a:t>nasabah</a:t>
            </a:r>
            <a:r>
              <a:rPr lang="id-ID" sz="1600" dirty="0" smtClean="0">
                <a:solidFill>
                  <a:schemeClr val="accent5"/>
                </a:solidFill>
                <a:latin typeface="Times New Roman" pitchFamily="18" charset="0"/>
                <a:cs typeface="Times New Roman" pitchFamily="18" charset="0"/>
              </a:rPr>
              <a:t>.</a:t>
            </a:r>
            <a:endParaRPr lang="en-US" sz="1600" dirty="0" smtClean="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13553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514350"/>
            <a:ext cx="7239000" cy="4401205"/>
          </a:xfrm>
          <a:prstGeom prst="rect">
            <a:avLst/>
          </a:prstGeom>
          <a:noFill/>
        </p:spPr>
        <p:txBody>
          <a:bodyPr wrap="square" rtlCol="0">
            <a:spAutoFit/>
          </a:bodyPr>
          <a:lstStyle/>
          <a:p>
            <a:r>
              <a:rPr lang="id-ID" sz="2000" dirty="0" smtClean="0">
                <a:solidFill>
                  <a:schemeClr val="accent5"/>
                </a:solidFill>
                <a:latin typeface="Times New Roman" pitchFamily="18" charset="0"/>
                <a:cs typeface="Times New Roman" pitchFamily="18" charset="0"/>
              </a:rPr>
              <a:t>8. Asuransi (Insurance)</a:t>
            </a:r>
          </a:p>
          <a:p>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asuransi yaitu pada pengelolaan data nasabah/data pembayaran premi dan pemrosesa pengajuan klaim asuransi.</a:t>
            </a:r>
          </a:p>
          <a:p>
            <a:endParaRPr lang="id-ID" sz="2000" dirty="0">
              <a:solidFill>
                <a:schemeClr val="accent5"/>
              </a:solidFill>
              <a:latin typeface="Times New Roman" pitchFamily="18" charset="0"/>
              <a:cs typeface="Times New Roman" pitchFamily="18" charset="0"/>
            </a:endParaRPr>
          </a:p>
          <a:p>
            <a:r>
              <a:rPr lang="id-ID" sz="2000" dirty="0" smtClean="0">
                <a:solidFill>
                  <a:schemeClr val="accent5"/>
                </a:solidFill>
                <a:latin typeface="Times New Roman" pitchFamily="18" charset="0"/>
                <a:cs typeface="Times New Roman" pitchFamily="18" charset="0"/>
              </a:rPr>
              <a:t>9. Jasa Ekspedisi</a:t>
            </a:r>
          </a:p>
          <a:p>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jasa ekspedisi yaitu pada pemesanan tiket kereta api (online), pemesanan tiket pesawat (online), dan pemesanan tiket kapal pelni (online).</a:t>
            </a:r>
          </a:p>
          <a:p>
            <a:endParaRPr lang="id-ID" sz="2000" dirty="0">
              <a:solidFill>
                <a:schemeClr val="accent5"/>
              </a:solidFill>
              <a:latin typeface="Times New Roman" pitchFamily="18" charset="0"/>
              <a:cs typeface="Times New Roman" pitchFamily="18" charset="0"/>
            </a:endParaRPr>
          </a:p>
          <a:p>
            <a:r>
              <a:rPr lang="id-ID" sz="2000" dirty="0" smtClean="0">
                <a:solidFill>
                  <a:schemeClr val="accent5"/>
                </a:solidFill>
                <a:latin typeface="Times New Roman" pitchFamily="18" charset="0"/>
                <a:cs typeface="Times New Roman" pitchFamily="18" charset="0"/>
              </a:rPr>
              <a:t>10. Rumah Sakit</a:t>
            </a:r>
            <a:br>
              <a:rPr lang="id-ID" sz="2000" dirty="0" smtClean="0">
                <a:solidFill>
                  <a:schemeClr val="accent5"/>
                </a:solidFill>
                <a:latin typeface="Times New Roman" pitchFamily="18" charset="0"/>
                <a:cs typeface="Times New Roman" pitchFamily="18" charset="0"/>
              </a:rPr>
            </a:br>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kesehatan yaitu pada p</a:t>
            </a:r>
            <a:r>
              <a:rPr lang="en-US" sz="2000" dirty="0" err="1" smtClean="0">
                <a:solidFill>
                  <a:schemeClr val="accent5"/>
                </a:solidFill>
                <a:latin typeface="Times New Roman" pitchFamily="18" charset="0"/>
                <a:cs typeface="Times New Roman" pitchFamily="18" charset="0"/>
              </a:rPr>
              <a:t>engelolaan</a:t>
            </a:r>
            <a:r>
              <a:rPr lang="en-US" sz="2000" dirty="0" smtClean="0">
                <a:solidFill>
                  <a:schemeClr val="accent5"/>
                </a:solidFill>
                <a:latin typeface="Times New Roman" pitchFamily="18" charset="0"/>
                <a:cs typeface="Times New Roman" pitchFamily="18" charset="0"/>
              </a:rPr>
              <a:t> </a:t>
            </a:r>
            <a:r>
              <a:rPr lang="en-US" sz="2000" dirty="0">
                <a:solidFill>
                  <a:schemeClr val="accent5"/>
                </a:solidFill>
                <a:latin typeface="Times New Roman" pitchFamily="18" charset="0"/>
                <a:cs typeface="Times New Roman" pitchFamily="18" charset="0"/>
              </a:rPr>
              <a:t>data </a:t>
            </a:r>
            <a:r>
              <a:rPr lang="en-US" sz="2000" dirty="0" err="1">
                <a:solidFill>
                  <a:schemeClr val="accent5"/>
                </a:solidFill>
                <a:latin typeface="Times New Roman" pitchFamily="18" charset="0"/>
                <a:cs typeface="Times New Roman" pitchFamily="18" charset="0"/>
              </a:rPr>
              <a:t>riwayat</a:t>
            </a:r>
            <a:r>
              <a:rPr lang="en-US" sz="2000" dirty="0">
                <a:solidFill>
                  <a:schemeClr val="accent5"/>
                </a:solidFill>
                <a:latin typeface="Times New Roman" pitchFamily="18" charset="0"/>
                <a:cs typeface="Times New Roman" pitchFamily="18" charset="0"/>
              </a:rPr>
              <a:t> </a:t>
            </a:r>
            <a:r>
              <a:rPr lang="en-US" sz="2000" dirty="0" err="1">
                <a:solidFill>
                  <a:schemeClr val="accent5"/>
                </a:solidFill>
                <a:latin typeface="Times New Roman" pitchFamily="18" charset="0"/>
                <a:cs typeface="Times New Roman" pitchFamily="18" charset="0"/>
              </a:rPr>
              <a:t>penyakit</a:t>
            </a:r>
            <a:r>
              <a:rPr lang="en-US" sz="2000" dirty="0">
                <a:solidFill>
                  <a:schemeClr val="accent5"/>
                </a:solidFill>
                <a:latin typeface="Times New Roman" pitchFamily="18" charset="0"/>
                <a:cs typeface="Times New Roman" pitchFamily="18" charset="0"/>
              </a:rPr>
              <a:t>/</a:t>
            </a:r>
            <a:r>
              <a:rPr lang="en-US" sz="2000" dirty="0" err="1">
                <a:solidFill>
                  <a:schemeClr val="accent5"/>
                </a:solidFill>
                <a:latin typeface="Times New Roman" pitchFamily="18" charset="0"/>
                <a:cs typeface="Times New Roman" pitchFamily="18" charset="0"/>
              </a:rPr>
              <a:t>pengobatan</a:t>
            </a:r>
            <a:r>
              <a:rPr lang="en-US" sz="2000" dirty="0">
                <a:solidFill>
                  <a:schemeClr val="accent5"/>
                </a:solidFill>
                <a:latin typeface="Times New Roman" pitchFamily="18" charset="0"/>
                <a:cs typeface="Times New Roman" pitchFamily="18" charset="0"/>
              </a:rPr>
              <a:t> </a:t>
            </a:r>
            <a:r>
              <a:rPr lang="en-US" sz="2000" dirty="0" err="1" smtClean="0">
                <a:solidFill>
                  <a:schemeClr val="accent5"/>
                </a:solidFill>
                <a:latin typeface="Times New Roman" pitchFamily="18" charset="0"/>
                <a:cs typeface="Times New Roman" pitchFamily="18" charset="0"/>
              </a:rPr>
              <a:t>pasien</a:t>
            </a:r>
            <a:r>
              <a:rPr lang="id-ID" sz="2000" dirty="0" smtClean="0">
                <a:solidFill>
                  <a:schemeClr val="accent5"/>
                </a:solidFill>
                <a:latin typeface="Times New Roman" pitchFamily="18" charset="0"/>
                <a:cs typeface="Times New Roman" pitchFamily="18" charset="0"/>
              </a:rPr>
              <a:t> dan p</a:t>
            </a:r>
            <a:r>
              <a:rPr lang="en-US" sz="2000" dirty="0" err="1" smtClean="0">
                <a:solidFill>
                  <a:schemeClr val="accent5"/>
                </a:solidFill>
                <a:latin typeface="Times New Roman" pitchFamily="18" charset="0"/>
                <a:cs typeface="Times New Roman" pitchFamily="18" charset="0"/>
              </a:rPr>
              <a:t>engelolaan</a:t>
            </a:r>
            <a:r>
              <a:rPr lang="en-US" sz="2000" dirty="0" smtClean="0">
                <a:solidFill>
                  <a:schemeClr val="accent5"/>
                </a:solidFill>
                <a:latin typeface="Times New Roman" pitchFamily="18" charset="0"/>
                <a:cs typeface="Times New Roman" pitchFamily="18" charset="0"/>
              </a:rPr>
              <a:t> </a:t>
            </a:r>
            <a:r>
              <a:rPr lang="en-US" sz="2000" dirty="0">
                <a:solidFill>
                  <a:schemeClr val="accent5"/>
                </a:solidFill>
                <a:latin typeface="Times New Roman" pitchFamily="18" charset="0"/>
                <a:cs typeface="Times New Roman" pitchFamily="18" charset="0"/>
              </a:rPr>
              <a:t>data </a:t>
            </a:r>
            <a:r>
              <a:rPr lang="en-US" sz="2000" dirty="0" err="1">
                <a:solidFill>
                  <a:schemeClr val="accent5"/>
                </a:solidFill>
                <a:latin typeface="Times New Roman" pitchFamily="18" charset="0"/>
                <a:cs typeface="Times New Roman" pitchFamily="18" charset="0"/>
              </a:rPr>
              <a:t>pembayaran</a:t>
            </a:r>
            <a:r>
              <a:rPr lang="en-US" sz="2000" dirty="0">
                <a:solidFill>
                  <a:schemeClr val="accent5"/>
                </a:solidFill>
                <a:latin typeface="Times New Roman" pitchFamily="18" charset="0"/>
                <a:cs typeface="Times New Roman" pitchFamily="18" charset="0"/>
              </a:rPr>
              <a:t> </a:t>
            </a:r>
            <a:r>
              <a:rPr lang="en-US" sz="2000" dirty="0" err="1" smtClean="0">
                <a:solidFill>
                  <a:schemeClr val="accent5"/>
                </a:solidFill>
                <a:latin typeface="Times New Roman" pitchFamily="18" charset="0"/>
                <a:cs typeface="Times New Roman" pitchFamily="18" charset="0"/>
              </a:rPr>
              <a:t>perawata</a:t>
            </a:r>
            <a:r>
              <a:rPr lang="id-ID" sz="2000" dirty="0" smtClean="0">
                <a:solidFill>
                  <a:schemeClr val="accent5"/>
                </a:solidFill>
                <a:latin typeface="Times New Roman" pitchFamily="18" charset="0"/>
                <a:cs typeface="Times New Roman" pitchFamily="18" charset="0"/>
              </a:rPr>
              <a:t>n.</a:t>
            </a:r>
            <a:endParaRPr lang="en-US" sz="2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79966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DAFTAR PUSTAKA</a:t>
            </a:r>
            <a:endParaRPr lang="en-US" dirty="0"/>
          </a:p>
        </p:txBody>
      </p:sp>
      <p:sp>
        <p:nvSpPr>
          <p:cNvPr id="3" name="Text Placeholder 2"/>
          <p:cNvSpPr>
            <a:spLocks noGrp="1"/>
          </p:cNvSpPr>
          <p:nvPr>
            <p:ph type="body" idx="1"/>
          </p:nvPr>
        </p:nvSpPr>
        <p:spPr/>
        <p:txBody>
          <a:bodyPr/>
          <a:lstStyle/>
          <a:p>
            <a:r>
              <a:rPr lang="id-ID" sz="1500" i="1" u="sng" dirty="0" smtClean="0">
                <a:latin typeface="Times New Roman" pitchFamily="18" charset="0"/>
                <a:cs typeface="Times New Roman" pitchFamily="18" charset="0"/>
                <a:hlinkClick r:id="rId2"/>
              </a:rPr>
              <a:t>https</a:t>
            </a:r>
            <a:r>
              <a:rPr lang="id-ID" sz="1500" i="1" u="sng" dirty="0">
                <a:latin typeface="Times New Roman" pitchFamily="18" charset="0"/>
                <a:cs typeface="Times New Roman" pitchFamily="18" charset="0"/>
                <a:hlinkClick r:id="rId2"/>
              </a:rPr>
              <a:t>://www.niagahoster.co.id/blog/database-adalah</a:t>
            </a:r>
            <a:r>
              <a:rPr lang="id-ID" sz="1500" i="1" u="sng" dirty="0" smtClean="0">
                <a:latin typeface="Times New Roman" pitchFamily="18" charset="0"/>
                <a:cs typeface="Times New Roman" pitchFamily="18" charset="0"/>
                <a:hlinkClick r:id="rId2"/>
              </a:rPr>
              <a:t>/</a:t>
            </a:r>
            <a:r>
              <a:rPr lang="id-ID" sz="1500" i="1" u="sng" dirty="0" smtClean="0">
                <a:latin typeface="Times New Roman" pitchFamily="18" charset="0"/>
                <a:cs typeface="Times New Roman" pitchFamily="18" charset="0"/>
              </a:rPr>
              <a:t> </a:t>
            </a:r>
          </a:p>
          <a:p>
            <a:r>
              <a:rPr lang="en-US" sz="1500" i="1" u="sng" dirty="0">
                <a:latin typeface="Times New Roman" pitchFamily="18" charset="0"/>
                <a:cs typeface="Times New Roman" pitchFamily="18" charset="0"/>
              </a:rPr>
              <a:t> </a:t>
            </a:r>
            <a:r>
              <a:rPr lang="en-US" sz="1500" i="1" u="sng" dirty="0">
                <a:latin typeface="Times New Roman" pitchFamily="18" charset="0"/>
                <a:cs typeface="Times New Roman" pitchFamily="18" charset="0"/>
                <a:hlinkClick r:id="rId3"/>
              </a:rPr>
              <a:t>https://</a:t>
            </a:r>
            <a:r>
              <a:rPr lang="en-US" sz="1500" i="1" u="sng" dirty="0" smtClean="0">
                <a:latin typeface="Times New Roman" pitchFamily="18" charset="0"/>
                <a:cs typeface="Times New Roman" pitchFamily="18" charset="0"/>
                <a:hlinkClick r:id="rId3"/>
              </a:rPr>
              <a:t>www.studocu.com/id/document/universitas-sriwijaya/basis-data-1/sejarah-perkembangan-basis-data/20827859</a:t>
            </a:r>
            <a:r>
              <a:rPr lang="id-ID" sz="1500" i="1" u="sng" smtClean="0">
                <a:latin typeface="Times New Roman" pitchFamily="18" charset="0"/>
                <a:cs typeface="Times New Roman" pitchFamily="18" charset="0"/>
              </a:rPr>
              <a:t> </a:t>
            </a:r>
            <a:endParaRPr lang="id-ID" sz="1500" i="1" u="sng" dirty="0" smtClean="0">
              <a:latin typeface="Times New Roman" pitchFamily="18" charset="0"/>
              <a:cs typeface="Times New Roman" pitchFamily="18" charset="0"/>
            </a:endParaRPr>
          </a:p>
          <a:p>
            <a:r>
              <a:rPr lang="en-US" sz="1500" i="1" u="sng" dirty="0">
                <a:latin typeface="Times New Roman" pitchFamily="18" charset="0"/>
                <a:cs typeface="Times New Roman" pitchFamily="18" charset="0"/>
                <a:hlinkClick r:id="rId4"/>
              </a:rPr>
              <a:t>https://</a:t>
            </a:r>
            <a:r>
              <a:rPr lang="en-US" sz="1500" i="1" u="sng" dirty="0" smtClean="0">
                <a:latin typeface="Times New Roman" pitchFamily="18" charset="0"/>
                <a:cs typeface="Times New Roman" pitchFamily="18" charset="0"/>
                <a:hlinkClick r:id="rId4"/>
              </a:rPr>
              <a:t>www.sisteminformasi.org/2021/03/contoh-implementasi-basis-data-database.html</a:t>
            </a:r>
            <a:r>
              <a:rPr lang="id-ID" sz="1500" i="1" u="sng" dirty="0" smtClean="0">
                <a:latin typeface="Times New Roman" pitchFamily="18" charset="0"/>
                <a:cs typeface="Times New Roman" pitchFamily="18" charset="0"/>
              </a:rPr>
              <a:t> </a:t>
            </a:r>
            <a:endParaRPr lang="en-US" sz="1500" i="1" u="sng" dirty="0">
              <a:latin typeface="Times New Roman" pitchFamily="18" charset="0"/>
              <a:cs typeface="Times New Roman" pitchFamily="18" charset="0"/>
            </a:endParaRPr>
          </a:p>
        </p:txBody>
      </p:sp>
    </p:spTree>
    <p:extLst>
      <p:ext uri="{BB962C8B-B14F-4D97-AF65-F5344CB8AC3E}">
        <p14:creationId xmlns:p14="http://schemas.microsoft.com/office/powerpoint/2010/main" val="13148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962150"/>
            <a:ext cx="8001000" cy="707886"/>
          </a:xfrm>
          <a:prstGeom prst="rect">
            <a:avLst/>
          </a:prstGeom>
          <a:noFill/>
        </p:spPr>
        <p:txBody>
          <a:bodyPr wrap="square" rtlCol="0">
            <a:spAutoFit/>
          </a:bodyPr>
          <a:lstStyle/>
          <a:p>
            <a:r>
              <a:rPr lang="id-ID" sz="4000" dirty="0" smtClean="0">
                <a:solidFill>
                  <a:schemeClr val="accent5"/>
                </a:solidFill>
                <a:latin typeface="Times New Roman" pitchFamily="18" charset="0"/>
                <a:cs typeface="Times New Roman" pitchFamily="18" charset="0"/>
              </a:rPr>
              <a:t>DO YOU HAVE ANY QUESTION?</a:t>
            </a:r>
            <a:endParaRPr lang="en-US" sz="4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65714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52550"/>
            <a:ext cx="7717800" cy="572700"/>
          </a:xfrm>
        </p:spPr>
        <p:txBody>
          <a:bodyPr/>
          <a:lstStyle/>
          <a:p>
            <a:pPr algn="ctr"/>
            <a:r>
              <a:rPr lang="id-ID" dirty="0" smtClean="0"/>
              <a:t>TUGAS RESUME</a:t>
            </a:r>
            <a:endParaRPr lang="en-US" dirty="0"/>
          </a:p>
        </p:txBody>
      </p:sp>
      <p:sp>
        <p:nvSpPr>
          <p:cNvPr id="3" name="Text Placeholder 2"/>
          <p:cNvSpPr>
            <a:spLocks noGrp="1"/>
          </p:cNvSpPr>
          <p:nvPr>
            <p:ph type="body" idx="1"/>
          </p:nvPr>
        </p:nvSpPr>
        <p:spPr>
          <a:xfrm>
            <a:off x="762000" y="1885950"/>
            <a:ext cx="7717800" cy="3416400"/>
          </a:xfrm>
        </p:spPr>
        <p:txBody>
          <a:bodyPr/>
          <a:lstStyle/>
          <a:p>
            <a:pPr marL="152400" indent="0" algn="ctr">
              <a:buNone/>
            </a:pPr>
            <a:r>
              <a:rPr lang="id-ID" sz="2500" dirty="0" smtClean="0">
                <a:latin typeface="Times New Roman" pitchFamily="18" charset="0"/>
                <a:cs typeface="Times New Roman" pitchFamily="18" charset="0"/>
              </a:rPr>
              <a:t>Resume 2 Halaman di polio bergaris tentang fungsi database dan jenis-jenis database.</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259567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35E0DC-35DB-B683-9AA7-6D3597F50568}"/>
              </a:ext>
            </a:extLst>
          </p:cNvPr>
          <p:cNvSpPr txBox="1"/>
          <p:nvPr/>
        </p:nvSpPr>
        <p:spPr>
          <a:xfrm>
            <a:off x="2286000" y="1352550"/>
            <a:ext cx="4724400" cy="3046988"/>
          </a:xfrm>
          <a:prstGeom prst="rect">
            <a:avLst/>
          </a:prstGeom>
          <a:noFill/>
        </p:spPr>
        <p:txBody>
          <a:bodyPr wrap="square" rtlCol="0">
            <a:spAutoFit/>
          </a:bodyPr>
          <a:lstStyle/>
          <a:p>
            <a:r>
              <a:rPr lang="en-IN" sz="3200" dirty="0">
                <a:solidFill>
                  <a:schemeClr val="bg1"/>
                </a:solidFill>
                <a:effectLst/>
                <a:latin typeface="Times New Roman" panose="02020603050405020304" pitchFamily="18" charset="0"/>
                <a:cs typeface="Times New Roman" panose="02020603050405020304" pitchFamily="18" charset="0"/>
              </a:rPr>
              <a:t>Siang-</a:t>
            </a:r>
            <a:r>
              <a:rPr lang="en-IN" sz="3200" dirty="0" err="1">
                <a:solidFill>
                  <a:schemeClr val="bg1"/>
                </a:solidFill>
                <a:effectLst/>
                <a:latin typeface="Times New Roman" panose="02020603050405020304" pitchFamily="18" charset="0"/>
                <a:cs typeface="Times New Roman" panose="02020603050405020304" pitchFamily="18" charset="0"/>
              </a:rPr>
              <a:t>siang</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pergi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ke</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kota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Jangan</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lupa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beli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alpukat</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Demikian</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presentasi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kita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Semoga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bisa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bermanfaat</a:t>
            </a:r>
            <a:r>
              <a:rPr lang="en-IN" sz="3200" dirty="0">
                <a:solidFill>
                  <a:schemeClr val="bg1"/>
                </a:solidFill>
                <a:effectLst/>
                <a:latin typeface="Times New Roman" panose="02020603050405020304" pitchFamily="18" charset="0"/>
                <a:cs typeface="Times New Roman" panose="02020603050405020304" pitchFamily="18" charset="0"/>
              </a:rPr>
              <a:t>.</a:t>
            </a:r>
            <a:r>
              <a:rPr lang="en-IN" sz="3200" dirty="0">
                <a:effectLst/>
                <a:latin typeface="Times New Roman" panose="02020603050405020304" pitchFamily="18" charset="0"/>
                <a:cs typeface="Times New Roman" panose="02020603050405020304" pitchFamily="18" charset="0"/>
              </a:rPr>
              <a:t/>
            </a:r>
            <a:br>
              <a:rPr lang="en-IN" sz="3200" dirty="0">
                <a:effectLst/>
                <a:latin typeface="Times New Roman" panose="02020603050405020304" pitchFamily="18" charset="0"/>
                <a:cs typeface="Times New Roman" panose="02020603050405020304" pitchFamily="18" charset="0"/>
              </a:rPr>
            </a:br>
            <a:r>
              <a:rPr lang="en-IN" sz="3200" dirty="0">
                <a:effectLst/>
                <a:latin typeface="Times New Roman" panose="02020603050405020304" pitchFamily="18" charset="0"/>
                <a:cs typeface="Times New Roman" panose="02020603050405020304" pitchFamily="18" charset="0"/>
              </a:rPr>
              <a:t/>
            </a:r>
            <a:br>
              <a:rPr lang="en-IN" sz="3200" dirty="0">
                <a:effectLst/>
                <a:latin typeface="Times New Roman" panose="02020603050405020304" pitchFamily="18" charset="0"/>
                <a:cs typeface="Times New Roman" panose="02020603050405020304" pitchFamily="18" charset="0"/>
              </a:rPr>
            </a:br>
            <a:endParaRPr lang="en-IN"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51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a:xfrm>
            <a:off x="713100" y="1187700"/>
            <a:ext cx="7973700" cy="3416400"/>
          </a:xfrm>
        </p:spPr>
        <p:txBody>
          <a:bodyPr/>
          <a:lstStyle/>
          <a:p>
            <a:pPr marL="139700" indent="0">
              <a:buNone/>
            </a:pPr>
            <a:r>
              <a:rPr lang="en-US" sz="2000" b="1" i="1" dirty="0">
                <a:latin typeface="Times New Roman" pitchFamily="18" charset="0"/>
                <a:cs typeface="Times New Roman" pitchFamily="18" charset="0"/>
              </a:rPr>
              <a:t>Database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atau</a:t>
            </a:r>
            <a:r>
              <a:rPr lang="en-US" sz="2000" b="1" dirty="0">
                <a:latin typeface="Times New Roman" pitchFamily="18" charset="0"/>
                <a:cs typeface="Times New Roman" pitchFamily="18" charset="0"/>
              </a:rPr>
              <a:t> </a:t>
            </a:r>
            <a:r>
              <a:rPr lang="id-ID" sz="2000" b="1" dirty="0">
                <a:latin typeface="Times New Roman" pitchFamily="18" charset="0"/>
                <a:cs typeface="Times New Roman" pitchFamily="18" charset="0"/>
              </a:rPr>
              <a:t>bisa disebut juga </a:t>
            </a:r>
            <a:r>
              <a:rPr lang="en-US" sz="2000" b="1" dirty="0">
                <a:latin typeface="Times New Roman" pitchFamily="18" charset="0"/>
                <a:cs typeface="Times New Roman" pitchFamily="18" charset="0"/>
              </a:rPr>
              <a:t>basis data </a:t>
            </a:r>
            <a:r>
              <a:rPr lang="en-US" sz="2000" b="1" dirty="0" err="1">
                <a:latin typeface="Times New Roman" pitchFamily="18" charset="0"/>
                <a:cs typeface="Times New Roman" pitchFamily="18" charset="0"/>
              </a:rPr>
              <a:t>adalah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kumpulan</a:t>
            </a:r>
            <a:r>
              <a:rPr lang="en-US" sz="2000" b="1" dirty="0">
                <a:latin typeface="Times New Roman" pitchFamily="18" charset="0"/>
                <a:cs typeface="Times New Roman" pitchFamily="18" charset="0"/>
              </a:rPr>
              <a:t> data yang </a:t>
            </a:r>
            <a:r>
              <a:rPr lang="en-US" sz="2000" b="1" dirty="0" err="1">
                <a:latin typeface="Times New Roman" pitchFamily="18" charset="0"/>
                <a:cs typeface="Times New Roman" pitchFamily="18" charset="0"/>
              </a:rPr>
              <a:t>dikelola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sedemikian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rupa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berdasarkan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ketentuan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tertentu</a:t>
            </a:r>
            <a:r>
              <a:rPr lang="en-US" sz="2000" b="1" dirty="0">
                <a:latin typeface="Times New Roman" pitchFamily="18" charset="0"/>
                <a:cs typeface="Times New Roman" pitchFamily="18" charset="0"/>
              </a:rPr>
              <a:t> yang </a:t>
            </a:r>
            <a:r>
              <a:rPr lang="en-US" sz="2000" b="1" dirty="0" err="1">
                <a:latin typeface="Times New Roman" pitchFamily="18" charset="0"/>
                <a:cs typeface="Times New Roman" pitchFamily="18" charset="0"/>
              </a:rPr>
              <a:t>saling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berhubungan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sehingga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mudah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dalam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pengelolaannya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Melalui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pengelolaan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tersebut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pengguna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dapat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memperoleh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kemudahan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dalam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mencari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menyimpan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membuang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dirty="0">
                <a:latin typeface="Times New Roman" pitchFamily="18" charset="0"/>
                <a:cs typeface="Times New Roman" pitchFamily="18" charset="0"/>
              </a:rPr>
              <a:t>.</a:t>
            </a:r>
            <a:r>
              <a:rPr lang="id-ID" sz="2000" dirty="0">
                <a:latin typeface="Times New Roman" pitchFamily="18" charset="0"/>
                <a:cs typeface="Times New Roman" pitchFamily="18" charset="0"/>
              </a:rPr>
              <a:t> </a:t>
            </a:r>
            <a:r>
              <a:rPr lang="id-ID" sz="2000" b="1" dirty="0">
                <a:latin typeface="Times New Roman" pitchFamily="18" charset="0"/>
                <a:cs typeface="Times New Roman" pitchFamily="18" charset="0"/>
              </a:rPr>
              <a:t>Database juga dapat diartikan sebagai suatu sistem yang berfungsi sebagai pengumpul file, tabel atau arsip yang terhubung dan disimpan dalam berbagai macam media elektronik.</a:t>
            </a:r>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0966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p:txBody>
          <a:bodyPr/>
          <a:lstStyle/>
          <a:p>
            <a:pPr marL="152400" indent="0">
              <a:buNone/>
            </a:pPr>
            <a:r>
              <a:rPr lang="en-US" sz="2000" dirty="0">
                <a:latin typeface="Times New Roman" pitchFamily="18" charset="0"/>
                <a:cs typeface="Times New Roman" pitchFamily="18" charset="0"/>
              </a:rPr>
              <a:t>Database </a:t>
            </a:r>
            <a:r>
              <a:rPr lang="id-ID" sz="2000" dirty="0">
                <a:latin typeface="Times New Roman" pitchFamily="18" charset="0"/>
                <a:cs typeface="Times New Roman" pitchFamily="18" charset="0"/>
              </a:rPr>
              <a:t>sangat berperan </a:t>
            </a:r>
            <a:r>
              <a:rPr lang="en-US" sz="2000" dirty="0" err="1">
                <a:latin typeface="Times New Roman" pitchFamily="18" charset="0"/>
                <a:cs typeface="Times New Roman" pitchFamily="18" charset="0"/>
              </a:rPr>
              <a:t>penting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mengatur</a:t>
            </a:r>
            <a:r>
              <a:rPr lang="en-US" sz="2000" dirty="0">
                <a:latin typeface="Times New Roman" pitchFamily="18" charset="0"/>
                <a:cs typeface="Times New Roman" pitchFamily="18" charset="0"/>
              </a:rPr>
              <a:t> data yang </a:t>
            </a:r>
            <a:r>
              <a:rPr lang="en-US" sz="2000" dirty="0" err="1">
                <a:latin typeface="Times New Roman" pitchFamily="18" charset="0"/>
                <a:cs typeface="Times New Roman" pitchFamily="18" charset="0"/>
              </a:rPr>
              <a:t>jumlahnya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banyak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selalu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bertambah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contoh</a:t>
            </a:r>
            <a:r>
              <a:rPr lang="en-US" sz="2000" dirty="0">
                <a:latin typeface="Times New Roman" pitchFamily="18" charset="0"/>
                <a:cs typeface="Times New Roman" pitchFamily="18" charset="0"/>
              </a:rPr>
              <a:t>, program website,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a:t>
            </a:r>
            <a:r>
              <a:rPr lang="id-ID" sz="2000" dirty="0">
                <a:latin typeface="Times New Roman" pitchFamily="18" charset="0"/>
                <a:cs typeface="Times New Roman" pitchFamily="18" charset="0"/>
              </a:rPr>
              <a:t> Contoh sederhananya ketika seseorang ingin membangun website toko online. Tentu nantinya akan memiliki banyak data yang akan disimpan, seperti gambar produk, deskripsi produk, informasi harga dan lain sebagainya. Peran database dalam hal ini akan menyimpan semua data website tersebut dalam satu server.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begitu</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mampu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diolah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bersamaan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aktivitas</a:t>
            </a:r>
            <a:r>
              <a:rPr lang="en-US" sz="2000" dirty="0">
                <a:latin typeface="Times New Roman" pitchFamily="18" charset="0"/>
                <a:cs typeface="Times New Roman" pitchFamily="18" charset="0"/>
              </a:rPr>
              <a:t> browsing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melihat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produk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memasukkan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produk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keranjang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belanja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tahap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pembayaran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berjalan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7674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a:xfrm>
            <a:off x="713100" y="1187700"/>
            <a:ext cx="7717800" cy="3822450"/>
          </a:xfrm>
        </p:spPr>
        <p:txBody>
          <a:bodyPr/>
          <a:lstStyle/>
          <a:p>
            <a:pPr marL="152400" indent="0">
              <a:buNone/>
            </a:pPr>
            <a:r>
              <a:rPr lang="id-ID" sz="2000" dirty="0">
                <a:latin typeface="Times New Roman" pitchFamily="18" charset="0"/>
                <a:cs typeface="Times New Roman" pitchFamily="18" charset="0"/>
              </a:rPr>
              <a:t>Hal tersebut dapat terjadi karena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penyimpanan</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mampu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mengelola</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Jadi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mengatur</a:t>
            </a:r>
            <a:r>
              <a:rPr lang="en-US" sz="2000" dirty="0">
                <a:latin typeface="Times New Roman" pitchFamily="18" charset="0"/>
                <a:cs typeface="Times New Roman" pitchFamily="18" charset="0"/>
              </a:rPr>
              <a:t> file </a:t>
            </a:r>
            <a:r>
              <a:rPr lang="en-US" sz="2000" dirty="0" err="1">
                <a:latin typeface="Times New Roman" pitchFamily="18" charset="0"/>
                <a:cs typeface="Times New Roman" pitchFamily="18" charset="0"/>
              </a:rPr>
              <a:t>sesuai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klasifikasinya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misalnya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gambar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 </a:t>
            </a: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12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DB1BEEB-BB04-F82E-9A7C-34FE466BD8AC}"/>
              </a:ext>
            </a:extLst>
          </p:cNvPr>
          <p:cNvSpPr>
            <a:spLocks noGrp="1"/>
          </p:cNvSpPr>
          <p:nvPr>
            <p:ph type="subTitle" idx="1"/>
          </p:nvPr>
        </p:nvSpPr>
        <p:spPr>
          <a:xfrm>
            <a:off x="1143000" y="1096215"/>
            <a:ext cx="2265600" cy="531300"/>
          </a:xfrm>
        </p:spPr>
        <p:txBody>
          <a:bodyPr/>
          <a:lstStyle/>
          <a:p>
            <a:r>
              <a:rPr lang="en" sz="2000" dirty="0"/>
              <a:t>01</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a:t>
            </a:r>
          </a:p>
          <a:p>
            <a:endParaRPr lang="en-IN" dirty="0"/>
          </a:p>
        </p:txBody>
      </p:sp>
      <p:sp>
        <p:nvSpPr>
          <p:cNvPr id="4" name="Title 3">
            <a:extLst>
              <a:ext uri="{FF2B5EF4-FFF2-40B4-BE49-F238E27FC236}">
                <a16:creationId xmlns:a16="http://schemas.microsoft.com/office/drawing/2014/main" xmlns="" id="{6BE88C5B-CBE2-FD58-2C7A-8CEC4FCB26F9}"/>
              </a:ext>
            </a:extLst>
          </p:cNvPr>
          <p:cNvSpPr>
            <a:spLocks noGrp="1"/>
          </p:cNvSpPr>
          <p:nvPr>
            <p:ph type="title" idx="2"/>
          </p:nvPr>
        </p:nvSpPr>
        <p:spPr>
          <a:xfrm>
            <a:off x="3733800" y="2297850"/>
            <a:ext cx="2019300" cy="502500"/>
          </a:xfrm>
        </p:spPr>
        <p:txBody>
          <a:bodyPr/>
          <a:lstStyle/>
          <a:p>
            <a:r>
              <a:rPr lang="en-IN" sz="2000" b="1" dirty="0">
                <a:latin typeface="Times New Roman" panose="02020603050405020304" pitchFamily="18" charset="0"/>
                <a:cs typeface="Times New Roman" panose="02020603050405020304" pitchFamily="18" charset="0"/>
              </a:rPr>
              <a:t>05</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Database Access Language</a:t>
            </a:r>
            <a:br>
              <a:rPr lang="en-IN"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xmlns="" id="{5A997D70-BBE6-052A-609D-4CFB8DEAB48E}"/>
              </a:ext>
            </a:extLst>
          </p:cNvPr>
          <p:cNvSpPr>
            <a:spLocks noGrp="1"/>
          </p:cNvSpPr>
          <p:nvPr>
            <p:ph type="subTitle" idx="3"/>
          </p:nvPr>
        </p:nvSpPr>
        <p:spPr>
          <a:xfrm>
            <a:off x="5867400" y="1061925"/>
            <a:ext cx="2265600" cy="531300"/>
          </a:xfrm>
        </p:spPr>
        <p:txBody>
          <a:bodyPr/>
          <a:lstStyle/>
          <a:p>
            <a:r>
              <a:rPr lang="en-IN" sz="2000" b="1" dirty="0">
                <a:latin typeface="Times New Roman" panose="02020603050405020304" pitchFamily="18" charset="0"/>
                <a:cs typeface="Times New Roman" panose="02020603050405020304" pitchFamily="18" charset="0"/>
              </a:rPr>
              <a:t>02</a:t>
            </a:r>
          </a:p>
          <a:p>
            <a:r>
              <a:rPr lang="en-IN" sz="2000" b="1" dirty="0">
                <a:latin typeface="Times New Roman" panose="02020603050405020304" pitchFamily="18" charset="0"/>
                <a:cs typeface="Times New Roman" panose="02020603050405020304" pitchFamily="18" charset="0"/>
              </a:rPr>
              <a:t>Hardware</a:t>
            </a:r>
          </a:p>
          <a:p>
            <a:endParaRPr lang="en-IN" dirty="0"/>
          </a:p>
        </p:txBody>
      </p:sp>
      <p:sp>
        <p:nvSpPr>
          <p:cNvPr id="7" name="Subtitle 6">
            <a:extLst>
              <a:ext uri="{FF2B5EF4-FFF2-40B4-BE49-F238E27FC236}">
                <a16:creationId xmlns:a16="http://schemas.microsoft.com/office/drawing/2014/main" xmlns="" id="{009C8256-2401-E5AA-4913-03237E36E4B3}"/>
              </a:ext>
            </a:extLst>
          </p:cNvPr>
          <p:cNvSpPr>
            <a:spLocks noGrp="1"/>
          </p:cNvSpPr>
          <p:nvPr>
            <p:ph type="subTitle" idx="5"/>
          </p:nvPr>
        </p:nvSpPr>
        <p:spPr>
          <a:xfrm>
            <a:off x="1272540" y="2800350"/>
            <a:ext cx="2265600" cy="531300"/>
          </a:xfrm>
        </p:spPr>
        <p:txBody>
          <a:bodyPr/>
          <a:lstStyle/>
          <a:p>
            <a:r>
              <a:rPr lang="en-IN" sz="2000" b="1" dirty="0">
                <a:latin typeface="Times New Roman" panose="02020603050405020304" pitchFamily="18" charset="0"/>
                <a:cs typeface="Times New Roman" panose="02020603050405020304" pitchFamily="18" charset="0"/>
              </a:rPr>
              <a:t>03</a:t>
            </a:r>
          </a:p>
          <a:p>
            <a:r>
              <a:rPr lang="en-IN" sz="2000" b="1" dirty="0" err="1">
                <a:latin typeface="Times New Roman" panose="02020603050405020304" pitchFamily="18" charset="0"/>
                <a:cs typeface="Times New Roman" panose="02020603050405020304" pitchFamily="18" charset="0"/>
              </a:rPr>
              <a:t>Sistem</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Operasi</a:t>
            </a:r>
            <a:endParaRPr lang="en-IN" sz="2000" b="1" dirty="0">
              <a:latin typeface="Times New Roman" panose="02020603050405020304" pitchFamily="18" charset="0"/>
              <a:cs typeface="Times New Roman" panose="02020603050405020304" pitchFamily="18" charset="0"/>
            </a:endParaRPr>
          </a:p>
          <a:p>
            <a:endParaRPr lang="en-IN" dirty="0"/>
          </a:p>
        </p:txBody>
      </p:sp>
      <p:sp>
        <p:nvSpPr>
          <p:cNvPr id="9" name="Subtitle 8">
            <a:extLst>
              <a:ext uri="{FF2B5EF4-FFF2-40B4-BE49-F238E27FC236}">
                <a16:creationId xmlns:a16="http://schemas.microsoft.com/office/drawing/2014/main" xmlns="" id="{0EA3244E-23B2-4C75-E08A-36EDDB1F2B37}"/>
              </a:ext>
            </a:extLst>
          </p:cNvPr>
          <p:cNvSpPr>
            <a:spLocks noGrp="1"/>
          </p:cNvSpPr>
          <p:nvPr>
            <p:ph type="subTitle" idx="7"/>
          </p:nvPr>
        </p:nvSpPr>
        <p:spPr>
          <a:xfrm>
            <a:off x="5715000" y="2876550"/>
            <a:ext cx="2265600" cy="531300"/>
          </a:xfrm>
        </p:spPr>
        <p:txBody>
          <a:bodyPr/>
          <a:lstStyle/>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04</a:t>
            </a:r>
          </a:p>
          <a:p>
            <a:r>
              <a:rPr lang="en-IN" sz="2000" b="1" dirty="0">
                <a:latin typeface="Times New Roman" panose="02020603050405020304" pitchFamily="18" charset="0"/>
                <a:cs typeface="Times New Roman" panose="02020603050405020304" pitchFamily="18" charset="0"/>
              </a:rPr>
              <a:t>Database Management System (DBMS)</a:t>
            </a:r>
          </a:p>
          <a:p>
            <a:endParaRPr lang="en-IN" dirty="0"/>
          </a:p>
        </p:txBody>
      </p:sp>
      <p:sp>
        <p:nvSpPr>
          <p:cNvPr id="10" name="Title 9">
            <a:extLst>
              <a:ext uri="{FF2B5EF4-FFF2-40B4-BE49-F238E27FC236}">
                <a16:creationId xmlns:a16="http://schemas.microsoft.com/office/drawing/2014/main" xmlns="" id="{6D6B13DA-0E42-5D8E-6FD6-0318ACDD9303}"/>
              </a:ext>
            </a:extLst>
          </p:cNvPr>
          <p:cNvSpPr>
            <a:spLocks noGrp="1"/>
          </p:cNvSpPr>
          <p:nvPr>
            <p:ph type="title" idx="8"/>
          </p:nvPr>
        </p:nvSpPr>
        <p:spPr>
          <a:xfrm>
            <a:off x="609600" y="590550"/>
            <a:ext cx="7717800" cy="826350"/>
          </a:xfrm>
        </p:spPr>
        <p:txBody>
          <a:bodyPr/>
          <a:lstStyle/>
          <a:p>
            <a:r>
              <a:rPr lang="en-IN" b="1" dirty="0" err="1"/>
              <a:t>Komponen</a:t>
            </a:r>
            <a:r>
              <a:rPr lang="en-IN" b="1" dirty="0"/>
              <a:t> </a:t>
            </a:r>
            <a:r>
              <a:rPr lang="en-IN" b="1" dirty="0" smtClean="0"/>
              <a:t>Database</a:t>
            </a:r>
            <a:r>
              <a:rPr lang="id-ID" b="1" dirty="0" smtClean="0"/>
              <a:t/>
            </a:r>
            <a:br>
              <a:rPr lang="id-ID" b="1" dirty="0" smtClean="0"/>
            </a:br>
            <a:r>
              <a:rPr lang="sv-SE" sz="1500" dirty="0">
                <a:latin typeface="Times New Roman" pitchFamily="18" charset="0"/>
                <a:cs typeface="Times New Roman" pitchFamily="18" charset="0"/>
              </a:rPr>
              <a:t>Umumnya, sebuah database akan memiliki lima komponen berikut ini:</a:t>
            </a:r>
            <a:r>
              <a:rPr lang="id-ID" dirty="0">
                <a:latin typeface="Times New Roman" pitchFamily="18" charset="0"/>
                <a:cs typeface="Times New Roman" pitchFamily="18" charset="0"/>
              </a:rPr>
              <a:t/>
            </a:r>
            <a:br>
              <a:rPr lang="id-ID" dirty="0">
                <a:latin typeface="Times New Roman" pitchFamily="18" charset="0"/>
                <a:cs typeface="Times New Roman" pitchFamily="18" charset="0"/>
              </a:rPr>
            </a:br>
            <a:r>
              <a:rPr lang="en-IN" b="1" dirty="0"/>
              <a:t/>
            </a:r>
            <a:br>
              <a:rPr lang="en-IN" b="1" dirty="0"/>
            </a:br>
            <a:endParaRPr lang="en-IN" dirty="0"/>
          </a:p>
        </p:txBody>
      </p:sp>
    </p:spTree>
    <p:extLst>
      <p:ext uri="{BB962C8B-B14F-4D97-AF65-F5344CB8AC3E}">
        <p14:creationId xmlns:p14="http://schemas.microsoft.com/office/powerpoint/2010/main" val="270682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KOMPONEN DATABASE</a:t>
            </a:r>
            <a:endParaRPr lang="en-US" dirty="0"/>
          </a:p>
        </p:txBody>
      </p:sp>
      <p:sp>
        <p:nvSpPr>
          <p:cNvPr id="3" name="Text Placeholder 2"/>
          <p:cNvSpPr>
            <a:spLocks noGrp="1"/>
          </p:cNvSpPr>
          <p:nvPr>
            <p:ph type="body" idx="1"/>
          </p:nvPr>
        </p:nvSpPr>
        <p:spPr>
          <a:xfrm>
            <a:off x="304800" y="1047750"/>
            <a:ext cx="8610600" cy="3556350"/>
          </a:xfrm>
        </p:spPr>
        <p:txBody>
          <a:bodyPr/>
          <a:lstStyle/>
          <a:p>
            <a:pPr marL="152400" indent="0">
              <a:buNone/>
            </a:pPr>
            <a:r>
              <a:rPr lang="id-ID" sz="2000"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Data</a:t>
            </a:r>
          </a:p>
          <a:p>
            <a:pPr marL="152400" indent="0">
              <a:buNone/>
            </a:pPr>
            <a:r>
              <a:rPr lang="en-US" sz="2000" b="1" dirty="0">
                <a:latin typeface="Times New Roman" pitchFamily="18" charset="0"/>
                <a:cs typeface="Times New Roman" pitchFamily="18" charset="0"/>
              </a:rPr>
              <a:t>Data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file-file yang </a:t>
            </a:r>
            <a:r>
              <a:rPr lang="en-US" sz="2000" dirty="0" err="1">
                <a:latin typeface="Times New Roman" pitchFamily="18" charset="0"/>
                <a:cs typeface="Times New Roman" pitchFamily="18" charset="0"/>
              </a:rPr>
              <a:t>berisi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informasi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teks</a:t>
            </a:r>
            <a:r>
              <a:rPr lang="en-US" sz="2000" dirty="0">
                <a:latin typeface="Times New Roman" pitchFamily="18" charset="0"/>
                <a:cs typeface="Times New Roman" pitchFamily="18" charset="0"/>
              </a:rPr>
              <a:t>, log, </a:t>
            </a:r>
            <a:r>
              <a:rPr lang="en-US" sz="2000" dirty="0" err="1">
                <a:latin typeface="Times New Roman" pitchFamily="18" charset="0"/>
                <a:cs typeface="Times New Roman" pitchFamily="18" charset="0"/>
              </a:rPr>
              <a:t>gambar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database, data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disimpan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struktur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tertentu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mudah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dikenali</a:t>
            </a:r>
            <a:r>
              <a:rPr lang="en-US" sz="2000" dirty="0">
                <a:latin typeface="Times New Roman" pitchFamily="18" charset="0"/>
                <a:cs typeface="Times New Roman" pitchFamily="18" charset="0"/>
              </a:rPr>
              <a:t>. </a:t>
            </a:r>
            <a:endParaRPr lang="id-ID" sz="2000" dirty="0" smtClean="0">
              <a:latin typeface="Times New Roman" pitchFamily="18" charset="0"/>
              <a:cs typeface="Times New Roman" pitchFamily="18" charset="0"/>
            </a:endParaRPr>
          </a:p>
          <a:p>
            <a:pPr marL="152400" indent="0">
              <a:buNone/>
            </a:pPr>
            <a:endParaRPr lang="id-ID" sz="2000" dirty="0">
              <a:latin typeface="Times New Roman" pitchFamily="18" charset="0"/>
              <a:cs typeface="Times New Roman" pitchFamily="18" charset="0"/>
            </a:endParaRPr>
          </a:p>
          <a:p>
            <a:pPr marL="152400" indent="0">
              <a:buNone/>
            </a:pPr>
            <a:r>
              <a:rPr lang="id-ID" sz="2000" dirty="0" smtClean="0">
                <a:latin typeface="Times New Roman" pitchFamily="18" charset="0"/>
                <a:cs typeface="Times New Roman" pitchFamily="18" charset="0"/>
              </a:rPr>
              <a:t>2. Hardware</a:t>
            </a:r>
          </a:p>
          <a:p>
            <a:r>
              <a:rPr lang="en-US" sz="2000" dirty="0"/>
              <a:t>Hardware </a:t>
            </a:r>
            <a:r>
              <a:rPr lang="en-US" sz="2000" dirty="0" err="1"/>
              <a:t>adalah</a:t>
            </a:r>
            <a:r>
              <a:rPr lang="en-US" sz="2000" dirty="0"/>
              <a:t> </a:t>
            </a:r>
            <a:r>
              <a:rPr lang="en-US" sz="2000" dirty="0" err="1"/>
              <a:t>perangkat</a:t>
            </a:r>
            <a:r>
              <a:rPr lang="en-US" sz="2000" dirty="0"/>
              <a:t> </a:t>
            </a:r>
            <a:r>
              <a:rPr lang="en-US" sz="2000" dirty="0" err="1"/>
              <a:t>keras</a:t>
            </a:r>
            <a:r>
              <a:rPr lang="en-US" sz="2000" dirty="0"/>
              <a:t> yang </a:t>
            </a:r>
            <a:r>
              <a:rPr lang="en-US" sz="2000" dirty="0" err="1"/>
              <a:t>digunakan</a:t>
            </a:r>
            <a:r>
              <a:rPr lang="en-US" sz="2000" dirty="0"/>
              <a:t> </a:t>
            </a:r>
            <a:r>
              <a:rPr lang="en-US" sz="2000" dirty="0" err="1"/>
              <a:t>untuk</a:t>
            </a:r>
            <a:r>
              <a:rPr lang="en-US" sz="2000" dirty="0"/>
              <a:t> </a:t>
            </a:r>
            <a:r>
              <a:rPr lang="en-US" sz="2000" dirty="0" err="1"/>
              <a:t>menyimpan</a:t>
            </a:r>
            <a:r>
              <a:rPr lang="en-US" sz="2000" dirty="0"/>
              <a:t> </a:t>
            </a:r>
            <a:r>
              <a:rPr lang="en-US" sz="2000" dirty="0" err="1"/>
              <a:t>dan</a:t>
            </a:r>
            <a:r>
              <a:rPr lang="en-US" sz="2000" dirty="0"/>
              <a:t> </a:t>
            </a:r>
            <a:r>
              <a:rPr lang="en-US" sz="2000" dirty="0" err="1"/>
              <a:t>mengelola</a:t>
            </a:r>
            <a:r>
              <a:rPr lang="en-US" sz="2000" dirty="0"/>
              <a:t> data. </a:t>
            </a:r>
          </a:p>
          <a:p>
            <a:r>
              <a:rPr lang="en-US" sz="2000" dirty="0" err="1"/>
              <a:t>Kalau</a:t>
            </a:r>
            <a:r>
              <a:rPr lang="en-US" sz="2000" dirty="0"/>
              <a:t> </a:t>
            </a:r>
            <a:r>
              <a:rPr lang="en-US" sz="2000" dirty="0" err="1"/>
              <a:t>untuk</a:t>
            </a:r>
            <a:r>
              <a:rPr lang="en-US" sz="2000" dirty="0"/>
              <a:t> </a:t>
            </a:r>
            <a:r>
              <a:rPr lang="en-US" sz="2000" dirty="0" err="1"/>
              <a:t>penyimpanan</a:t>
            </a:r>
            <a:r>
              <a:rPr lang="en-US" sz="2000" dirty="0"/>
              <a:t> </a:t>
            </a:r>
            <a:r>
              <a:rPr lang="en-US" sz="2000" dirty="0" err="1"/>
              <a:t>secara</a:t>
            </a:r>
            <a:r>
              <a:rPr lang="en-US" sz="2000" dirty="0"/>
              <a:t> </a:t>
            </a:r>
            <a:r>
              <a:rPr lang="en-US" sz="2000" dirty="0" err="1"/>
              <a:t>lokal</a:t>
            </a:r>
            <a:r>
              <a:rPr lang="en-US" sz="2000" dirty="0"/>
              <a:t> </a:t>
            </a:r>
            <a:r>
              <a:rPr lang="en-US" sz="2000" dirty="0" err="1"/>
              <a:t>atau</a:t>
            </a:r>
            <a:r>
              <a:rPr lang="en-US" sz="2000" dirty="0"/>
              <a:t> di </a:t>
            </a:r>
            <a:r>
              <a:rPr lang="en-US" sz="2000" dirty="0" err="1"/>
              <a:t>jaringan</a:t>
            </a:r>
            <a:r>
              <a:rPr lang="en-US" sz="2000" dirty="0"/>
              <a:t> </a:t>
            </a:r>
            <a:r>
              <a:rPr lang="en-US" sz="2000" dirty="0" err="1"/>
              <a:t>tertentu</a:t>
            </a:r>
            <a:r>
              <a:rPr lang="en-US" sz="2000" dirty="0"/>
              <a:t>, hardware yang </a:t>
            </a:r>
            <a:r>
              <a:rPr lang="en-US" sz="2000" dirty="0" err="1"/>
              <a:t>digunakan</a:t>
            </a:r>
            <a:r>
              <a:rPr lang="en-US" sz="2000" dirty="0"/>
              <a:t> </a:t>
            </a:r>
            <a:r>
              <a:rPr lang="en-US" sz="2000" dirty="0" err="1"/>
              <a:t>adalah</a:t>
            </a:r>
            <a:r>
              <a:rPr lang="en-US" sz="2000" dirty="0"/>
              <a:t> </a:t>
            </a:r>
            <a:r>
              <a:rPr lang="en-US" sz="2000" dirty="0" err="1"/>
              <a:t>komputer</a:t>
            </a:r>
            <a:r>
              <a:rPr lang="en-US" sz="2000" dirty="0"/>
              <a:t>, disk, </a:t>
            </a:r>
            <a:r>
              <a:rPr lang="en-US" sz="2000" dirty="0" err="1"/>
              <a:t>memori</a:t>
            </a:r>
            <a:r>
              <a:rPr lang="en-US" sz="2000" dirty="0"/>
              <a:t>, </a:t>
            </a:r>
            <a:r>
              <a:rPr lang="en-US" sz="2000" dirty="0" err="1"/>
              <a:t>dan</a:t>
            </a:r>
            <a:r>
              <a:rPr lang="en-US" sz="2000" dirty="0"/>
              <a:t> </a:t>
            </a:r>
            <a:r>
              <a:rPr lang="en-US" sz="2000" dirty="0" err="1"/>
              <a:t>lainnya</a:t>
            </a:r>
            <a:r>
              <a:rPr lang="en-US" sz="2000" dirty="0"/>
              <a:t>. </a:t>
            </a:r>
            <a:r>
              <a:rPr lang="en-US" sz="2000" dirty="0" err="1"/>
              <a:t>Sedangkan</a:t>
            </a:r>
            <a:r>
              <a:rPr lang="en-US" sz="2000" dirty="0"/>
              <a:t>, </a:t>
            </a:r>
            <a:r>
              <a:rPr lang="en-US" sz="2000" dirty="0" err="1"/>
              <a:t>untuk</a:t>
            </a:r>
            <a:r>
              <a:rPr lang="en-US" sz="2000" dirty="0"/>
              <a:t> </a:t>
            </a:r>
            <a:r>
              <a:rPr lang="en-US" sz="2000" dirty="0" err="1"/>
              <a:t>penyimpanan</a:t>
            </a:r>
            <a:r>
              <a:rPr lang="en-US" sz="2000" dirty="0"/>
              <a:t> data online </a:t>
            </a:r>
            <a:r>
              <a:rPr lang="en-US" sz="2000" dirty="0" err="1"/>
              <a:t>seperti</a:t>
            </a:r>
            <a:r>
              <a:rPr lang="en-US" sz="2000" dirty="0"/>
              <a:t> website, server hosting-</a:t>
            </a:r>
            <a:r>
              <a:rPr lang="en-US" sz="2000" dirty="0" err="1"/>
              <a:t>lah</a:t>
            </a:r>
            <a:r>
              <a:rPr lang="en-US" sz="2000" dirty="0"/>
              <a:t> yang </a:t>
            </a:r>
            <a:r>
              <a:rPr lang="en-US" sz="2000" dirty="0" err="1"/>
              <a:t>digunakan</a:t>
            </a:r>
            <a:r>
              <a:rPr lang="en-US" sz="2000" dirty="0"/>
              <a:t>.</a:t>
            </a:r>
          </a:p>
          <a:p>
            <a:pPr marL="152400" indent="0">
              <a:buNone/>
            </a:pPr>
            <a:endParaRPr lang="en-US" sz="2000" dirty="0">
              <a:latin typeface="Times New Roman" pitchFamily="18" charset="0"/>
              <a:cs typeface="Times New Roman" pitchFamily="18" charset="0"/>
            </a:endParaRPr>
          </a:p>
          <a:p>
            <a:pPr marL="15240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6698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61950"/>
            <a:ext cx="7717800" cy="3416400"/>
          </a:xfrm>
        </p:spPr>
        <p:txBody>
          <a:bodyPr/>
          <a:lstStyle/>
          <a:p>
            <a:pPr marL="152400" indent="0">
              <a:buNone/>
            </a:pPr>
            <a:r>
              <a:rPr lang="id-ID" sz="2000" dirty="0" smtClean="0">
                <a:latin typeface="Times New Roman" pitchFamily="18" charset="0"/>
                <a:cs typeface="Times New Roman" pitchFamily="18" charset="0"/>
              </a:rPr>
              <a:t>3. Sistem Operasi</a:t>
            </a:r>
          </a:p>
          <a:p>
            <a:pPr marL="152400" indent="0">
              <a:buNone/>
            </a:pP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operasi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bertanggung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jawab</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semua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ada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server. </a:t>
            </a:r>
            <a:r>
              <a:rPr lang="en-US" sz="2000" dirty="0" err="1">
                <a:latin typeface="Times New Roman" pitchFamily="18" charset="0"/>
                <a:cs typeface="Times New Roman" pitchFamily="18" charset="0"/>
              </a:rPr>
              <a:t>Pilihlah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operasi</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mendukung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database yang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bangun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menggunakan</a:t>
            </a:r>
            <a:r>
              <a:rPr lang="en-US" sz="2000" dirty="0">
                <a:latin typeface="Times New Roman" pitchFamily="18" charset="0"/>
                <a:cs typeface="Times New Roman" pitchFamily="18" charset="0"/>
              </a:rPr>
              <a:t> Windows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Linux</a:t>
            </a:r>
            <a:r>
              <a:rPr lang="en-US" sz="2000" dirty="0" smtClean="0">
                <a:latin typeface="Times New Roman" pitchFamily="18" charset="0"/>
                <a:cs typeface="Times New Roman" pitchFamily="18" charset="0"/>
              </a:rPr>
              <a:t>.</a:t>
            </a:r>
            <a:endParaRPr lang="id-ID" sz="2000" dirty="0" smtClean="0">
              <a:latin typeface="Times New Roman" pitchFamily="18" charset="0"/>
              <a:cs typeface="Times New Roman" pitchFamily="18" charset="0"/>
            </a:endParaRPr>
          </a:p>
          <a:p>
            <a:pPr marL="152400" indent="0">
              <a:buNone/>
            </a:pPr>
            <a:r>
              <a:rPr lang="id-ID" sz="2000" dirty="0" smtClean="0">
                <a:latin typeface="Times New Roman" pitchFamily="18" charset="0"/>
                <a:cs typeface="Times New Roman" pitchFamily="18" charset="0"/>
              </a:rPr>
              <a:t>4. Database Management System (DBMS)</a:t>
            </a:r>
          </a:p>
          <a:p>
            <a:r>
              <a:rPr lang="en-US" sz="2000" dirty="0">
                <a:latin typeface="Times New Roman" pitchFamily="18" charset="0"/>
                <a:cs typeface="Times New Roman" pitchFamily="18" charset="0"/>
                <a:hlinkClick r:id="rId2"/>
              </a:rPr>
              <a:t>DBMS </a:t>
            </a:r>
            <a:r>
              <a:rPr lang="en-US" sz="2000" dirty="0" err="1">
                <a:latin typeface="Times New Roman" pitchFamily="18" charset="0"/>
                <a:cs typeface="Times New Roman" pitchFamily="18" charset="0"/>
                <a:hlinkClick r:id="rId2"/>
              </a:rPr>
              <a:t>adalah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DBMS,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lebih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mudah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ketika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menginput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mengupdate</a:t>
            </a:r>
            <a:r>
              <a:rPr lang="en-US" sz="2000" dirty="0">
                <a:latin typeface="Times New Roman" pitchFamily="18" charset="0"/>
                <a:cs typeface="Times New Roman" pitchFamily="18" charset="0"/>
              </a:rPr>
              <a:t> data. </a:t>
            </a:r>
          </a:p>
          <a:p>
            <a:r>
              <a:rPr lang="en-US" sz="2000" dirty="0" err="1">
                <a:latin typeface="Times New Roman" pitchFamily="18" charset="0"/>
                <a:cs typeface="Times New Roman" pitchFamily="18" charset="0"/>
              </a:rPr>
              <a:t>Saat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beragam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pilihan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database yang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gunakan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contoh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kalau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ingin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mengelola</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pada</a:t>
            </a:r>
            <a:r>
              <a:rPr lang="en-US" sz="2000" dirty="0">
                <a:latin typeface="Times New Roman" pitchFamily="18" charset="0"/>
                <a:cs typeface="Times New Roman" pitchFamily="18" charset="0"/>
              </a:rPr>
              <a:t> website,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menggunakan</a:t>
            </a:r>
            <a:r>
              <a:rPr lang="en-US" sz="2000" dirty="0">
                <a:latin typeface="Times New Roman" pitchFamily="18" charset="0"/>
                <a:cs typeface="Times New Roman" pitchFamily="18" charset="0"/>
              </a:rPr>
              <a:t> MySQL.</a:t>
            </a:r>
          </a:p>
          <a:p>
            <a:pPr marL="152400" indent="0">
              <a:buNone/>
            </a:pPr>
            <a:r>
              <a:rPr lang="id-ID" sz="2000" dirty="0" smtClean="0">
                <a:latin typeface="Times New Roman" pitchFamily="18" charset="0"/>
                <a:cs typeface="Times New Roman" pitchFamily="18" charset="0"/>
              </a:rPr>
              <a:t>5. Database Access Language</a:t>
            </a:r>
          </a:p>
          <a:p>
            <a:pPr marL="152400" indent="0">
              <a:buNone/>
            </a:pPr>
            <a:r>
              <a:rPr lang="en-US" sz="2000" dirty="0">
                <a:latin typeface="Times New Roman" pitchFamily="18" charset="0"/>
                <a:cs typeface="Times New Roman" pitchFamily="18" charset="0"/>
              </a:rPr>
              <a:t>Database Access Language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bahasa</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digunakan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menulis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perintah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seperti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mengakses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menambah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memperbarui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menghapus</a:t>
            </a:r>
            <a:r>
              <a:rPr lang="en-US" sz="2000" dirty="0">
                <a:latin typeface="Times New Roman" pitchFamily="18" charset="0"/>
                <a:cs typeface="Times New Roman" pitchFamily="18" charset="0"/>
              </a:rPr>
              <a:t> data di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database.</a:t>
            </a:r>
            <a:r>
              <a:rPr lang="en-US" sz="2000" dirty="0"/>
              <a:t> </a:t>
            </a:r>
            <a:r>
              <a:rPr lang="id-ID"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3921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E5430EA-82AD-710D-4904-708DE8A51CF3}"/>
              </a:ext>
            </a:extLst>
          </p:cNvPr>
          <p:cNvSpPr txBox="1"/>
          <p:nvPr/>
        </p:nvSpPr>
        <p:spPr>
          <a:xfrm>
            <a:off x="609600" y="361950"/>
            <a:ext cx="7924800" cy="3847207"/>
          </a:xfrm>
          <a:prstGeom prst="rect">
            <a:avLst/>
          </a:prstGeom>
          <a:no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Sejarah </a:t>
            </a:r>
            <a:r>
              <a:rPr lang="en-IN" sz="3200" dirty="0" err="1">
                <a:solidFill>
                  <a:schemeClr val="bg1"/>
                </a:solidFill>
                <a:latin typeface="Times New Roman" panose="02020603050405020304" pitchFamily="18" charset="0"/>
                <a:cs typeface="Times New Roman" panose="02020603050405020304" pitchFamily="18" charset="0"/>
              </a:rPr>
              <a:t>DataBase</a:t>
            </a:r>
            <a:endParaRPr lang="en-IN" sz="32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accent5"/>
              </a:solidFill>
              <a:latin typeface="Times New Roman" panose="02020603050405020304" pitchFamily="18" charset="0"/>
              <a:cs typeface="Times New Roman" panose="02020603050405020304" pitchFamily="18" charset="0"/>
            </a:endParaRPr>
          </a:p>
          <a:p>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 </a:t>
            </a:r>
          </a:p>
          <a:p>
            <a:r>
              <a:rPr lang="en-US" sz="1600" dirty="0">
                <a:solidFill>
                  <a:schemeClr val="accent5"/>
                </a:solidFill>
                <a:latin typeface="Times New Roman" pitchFamily="18" charset="0"/>
                <a:cs typeface="Times New Roman" pitchFamily="18" charset="0"/>
              </a:rPr>
              <a:t>Dari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penggunaan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komputer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penyimpanan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manipulasi</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merupakan</a:t>
            </a:r>
            <a:r>
              <a:rPr lang="en-US" sz="1600" dirty="0">
                <a:solidFill>
                  <a:schemeClr val="accent5"/>
                </a:solidFill>
                <a:latin typeface="Times New Roman" pitchFamily="18" charset="0"/>
                <a:cs typeface="Times New Roman" pitchFamily="18" charset="0"/>
              </a:rPr>
              <a:t> focus </a:t>
            </a:r>
            <a:r>
              <a:rPr lang="en-US" sz="1600" dirty="0" err="1">
                <a:solidFill>
                  <a:schemeClr val="accent5"/>
                </a:solidFill>
                <a:latin typeface="Times New Roman" pitchFamily="18" charset="0"/>
                <a:cs typeface="Times New Roman" pitchFamily="18" charset="0"/>
              </a:rPr>
              <a:t>utama</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 Charles Bachman </a:t>
            </a:r>
            <a:r>
              <a:rPr lang="en-US" sz="1600" dirty="0" err="1">
                <a:solidFill>
                  <a:schemeClr val="accent5"/>
                </a:solidFill>
                <a:latin typeface="Times New Roman" pitchFamily="18" charset="0"/>
                <a:cs typeface="Times New Roman" pitchFamily="18" charset="0"/>
              </a:rPr>
              <a:t>diperusahaan</a:t>
            </a:r>
            <a:r>
              <a:rPr lang="en-US" sz="1600" dirty="0">
                <a:solidFill>
                  <a:schemeClr val="accent5"/>
                </a:solidFill>
                <a:latin typeface="Times New Roman" pitchFamily="18" charset="0"/>
                <a:cs typeface="Times New Roman" pitchFamily="18" charset="0"/>
              </a:rPr>
              <a:t> General Electric </a:t>
            </a:r>
          </a:p>
          <a:p>
            <a:r>
              <a:rPr lang="en-US" sz="1600" dirty="0" err="1">
                <a:solidFill>
                  <a:schemeClr val="accent5"/>
                </a:solidFill>
                <a:latin typeface="Times New Roman" pitchFamily="18" charset="0"/>
                <a:cs typeface="Times New Roman" pitchFamily="18" charset="0"/>
              </a:rPr>
              <a:t>mendesain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generasi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pertama</a:t>
            </a:r>
            <a:r>
              <a:rPr lang="en-US" sz="1600" dirty="0">
                <a:solidFill>
                  <a:schemeClr val="accent5"/>
                </a:solidFill>
                <a:latin typeface="Times New Roman" pitchFamily="18" charset="0"/>
                <a:cs typeface="Times New Roman" pitchFamily="18" charset="0"/>
              </a:rPr>
              <a:t> DBMS yang </a:t>
            </a:r>
            <a:r>
              <a:rPr lang="en-US" sz="1600" dirty="0" err="1">
                <a:solidFill>
                  <a:schemeClr val="accent5"/>
                </a:solidFill>
                <a:latin typeface="Times New Roman" pitchFamily="18" charset="0"/>
                <a:cs typeface="Times New Roman" pitchFamily="18" charset="0"/>
              </a:rPr>
              <a:t>disebut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Penyimpanan</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Terintegrasi</a:t>
            </a:r>
            <a:r>
              <a:rPr lang="en-US" sz="1600" dirty="0">
                <a:solidFill>
                  <a:schemeClr val="accent5"/>
                </a:solidFill>
                <a:latin typeface="Times New Roman" pitchFamily="18" charset="0"/>
                <a:cs typeface="Times New Roman" pitchFamily="18" charset="0"/>
              </a:rPr>
              <a:t> (Integrated </a:t>
            </a:r>
          </a:p>
          <a:p>
            <a:r>
              <a:rPr lang="en-US" sz="1600" dirty="0">
                <a:solidFill>
                  <a:schemeClr val="accent5"/>
                </a:solidFill>
                <a:latin typeface="Times New Roman" pitchFamily="18" charset="0"/>
                <a:cs typeface="Times New Roman" pitchFamily="18" charset="0"/>
              </a:rPr>
              <a:t>Data Store). </a:t>
            </a:r>
            <a:r>
              <a:rPr lang="en-US" sz="1600" dirty="0" err="1">
                <a:solidFill>
                  <a:schemeClr val="accent5"/>
                </a:solidFill>
                <a:latin typeface="Times New Roman" pitchFamily="18" charset="0"/>
                <a:cs typeface="Times New Roman" pitchFamily="18" charset="0"/>
              </a:rPr>
              <a:t>Dasar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model data </a:t>
            </a:r>
            <a:r>
              <a:rPr lang="en-US" sz="1600" dirty="0" err="1">
                <a:solidFill>
                  <a:schemeClr val="accent5"/>
                </a:solidFill>
                <a:latin typeface="Times New Roman" pitchFamily="18" charset="0"/>
                <a:cs typeface="Times New Roman" pitchFamily="18" charset="0"/>
              </a:rPr>
              <a:t>jaringan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dibentuk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lalu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distandardisasi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oleh</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Conference on Data System Language (CODASYL). </a:t>
            </a:r>
            <a:r>
              <a:rPr lang="en-US" sz="1600" dirty="0" err="1">
                <a:solidFill>
                  <a:schemeClr val="accent5"/>
                </a:solidFill>
                <a:latin typeface="Times New Roman" pitchFamily="18" charset="0"/>
                <a:cs typeface="Times New Roman" pitchFamily="18" charset="0"/>
              </a:rPr>
              <a:t>Kemudian</a:t>
            </a:r>
            <a:r>
              <a:rPr lang="en-US" sz="1600" dirty="0">
                <a:solidFill>
                  <a:schemeClr val="accent5"/>
                </a:solidFill>
                <a:latin typeface="Times New Roman" pitchFamily="18" charset="0"/>
                <a:cs typeface="Times New Roman" pitchFamily="18" charset="0"/>
              </a:rPr>
              <a:t>, Bachman </a:t>
            </a:r>
            <a:r>
              <a:rPr lang="en-US" sz="1600" dirty="0" err="1">
                <a:solidFill>
                  <a:schemeClr val="accent5"/>
                </a:solidFill>
                <a:latin typeface="Times New Roman" pitchFamily="18" charset="0"/>
                <a:cs typeface="Times New Roman" pitchFamily="18" charset="0"/>
              </a:rPr>
              <a:t>menerima</a:t>
            </a:r>
            <a:r>
              <a:rPr lang="en-US" sz="1600" dirty="0">
                <a:solidFill>
                  <a:schemeClr val="accent5"/>
                </a:solidFill>
                <a:latin typeface="Times New Roman" pitchFamily="18" charset="0"/>
                <a:cs typeface="Times New Roman" pitchFamily="18" charset="0"/>
              </a:rPr>
              <a:t> ACM </a:t>
            </a:r>
          </a:p>
          <a:p>
            <a:r>
              <a:rPr lang="en-US" sz="1600" dirty="0">
                <a:solidFill>
                  <a:schemeClr val="accent5"/>
                </a:solidFill>
                <a:latin typeface="Times New Roman" pitchFamily="18" charset="0"/>
                <a:cs typeface="Times New Roman" pitchFamily="18" charset="0"/>
              </a:rPr>
              <a:t>Turing Award (</a:t>
            </a:r>
            <a:r>
              <a:rPr lang="en-US" sz="1600" dirty="0" err="1">
                <a:solidFill>
                  <a:schemeClr val="accent5"/>
                </a:solidFill>
                <a:latin typeface="Times New Roman" pitchFamily="18" charset="0"/>
                <a:cs typeface="Times New Roman" pitchFamily="18" charset="0"/>
              </a:rPr>
              <a:t>Penghargaan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semacam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nobel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ilmu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komputer</a:t>
            </a:r>
            <a:r>
              <a:rPr lang="en-US" sz="1600" dirty="0">
                <a:solidFill>
                  <a:schemeClr val="accent5"/>
                </a:solidFill>
                <a:latin typeface="Times New Roman" pitchFamily="18" charset="0"/>
                <a:cs typeface="Times New Roman" pitchFamily="18" charset="0"/>
              </a:rPr>
              <a:t> ) di </a:t>
            </a:r>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1973.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akhir</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1960-an, IBM </a:t>
            </a:r>
            <a:r>
              <a:rPr lang="en-US" sz="1600" dirty="0" err="1">
                <a:solidFill>
                  <a:schemeClr val="accent5"/>
                </a:solidFill>
                <a:latin typeface="Times New Roman" pitchFamily="18" charset="0"/>
                <a:cs typeface="Times New Roman" pitchFamily="18" charset="0"/>
              </a:rPr>
              <a:t>mengembangkan</a:t>
            </a:r>
            <a:r>
              <a:rPr lang="en-US" sz="1600" dirty="0">
                <a:solidFill>
                  <a:schemeClr val="accent5"/>
                </a:solidFill>
                <a:latin typeface="Times New Roman" pitchFamily="18" charset="0"/>
                <a:cs typeface="Times New Roman" pitchFamily="18" charset="0"/>
              </a:rPr>
              <a:t> system </a:t>
            </a:r>
            <a:r>
              <a:rPr lang="en-US" sz="1600" dirty="0" err="1">
                <a:solidFill>
                  <a:schemeClr val="accent5"/>
                </a:solidFill>
                <a:latin typeface="Times New Roman" pitchFamily="18" charset="0"/>
                <a:cs typeface="Times New Roman" pitchFamily="18" charset="0"/>
              </a:rPr>
              <a:t>manajemen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informasi</a:t>
            </a:r>
            <a:r>
              <a:rPr lang="en-US" sz="1600" dirty="0">
                <a:solidFill>
                  <a:schemeClr val="accent5"/>
                </a:solidFill>
                <a:latin typeface="Times New Roman" pitchFamily="18" charset="0"/>
                <a:cs typeface="Times New Roman" pitchFamily="18" charset="0"/>
              </a:rPr>
              <a:t> (Information </a:t>
            </a:r>
            <a:r>
              <a:rPr lang="en-US" sz="1600" dirty="0" err="1">
                <a:solidFill>
                  <a:schemeClr val="accent5"/>
                </a:solidFill>
                <a:latin typeface="Times New Roman" pitchFamily="18" charset="0"/>
                <a:cs typeface="Times New Roman" pitchFamily="18" charset="0"/>
              </a:rPr>
              <a:t>Manajemen</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System) DBMS. IMS </a:t>
            </a:r>
            <a:r>
              <a:rPr lang="en-US" sz="1600" dirty="0" err="1">
                <a:solidFill>
                  <a:schemeClr val="accent5"/>
                </a:solidFill>
                <a:latin typeface="Times New Roman" pitchFamily="18" charset="0"/>
                <a:cs typeface="Times New Roman" pitchFamily="18" charset="0"/>
              </a:rPr>
              <a:t>dibentuk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representasi</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kerangka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kerja</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disebut</a:t>
            </a:r>
            <a:r>
              <a:rPr lang="en-US" sz="1600" dirty="0">
                <a:solidFill>
                  <a:schemeClr val="accent5"/>
                </a:solidFill>
                <a:latin typeface="Times New Roman" pitchFamily="18" charset="0"/>
                <a:cs typeface="Times New Roman" pitchFamily="18" charset="0"/>
              </a:rPr>
              <a:t> model </a:t>
            </a:r>
          </a:p>
          <a:p>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hierarki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waktu</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hasil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kerja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antara</a:t>
            </a:r>
            <a:r>
              <a:rPr lang="en-US" sz="1600" dirty="0">
                <a:solidFill>
                  <a:schemeClr val="accent5"/>
                </a:solidFill>
                <a:latin typeface="Times New Roman" pitchFamily="18" charset="0"/>
                <a:cs typeface="Times New Roman" pitchFamily="18" charset="0"/>
              </a:rPr>
              <a:t> IBM </a:t>
            </a:r>
            <a:r>
              <a:rPr lang="en-US" sz="1600" dirty="0" err="1">
                <a:solidFill>
                  <a:schemeClr val="accent5"/>
                </a:solidFill>
                <a:latin typeface="Times New Roman" pitchFamily="18" charset="0"/>
                <a:cs typeface="Times New Roman" pitchFamily="18" charset="0"/>
              </a:rPr>
              <a:t>dengan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penerbangan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Amerika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mengembangkan</a:t>
            </a:r>
            <a:r>
              <a:rPr lang="en-US" sz="1600" dirty="0">
                <a:solidFill>
                  <a:schemeClr val="accent5"/>
                </a:solidFill>
                <a:latin typeface="Times New Roman" pitchFamily="18" charset="0"/>
                <a:cs typeface="Times New Roman" pitchFamily="18" charset="0"/>
              </a:rPr>
              <a:t> system SABRE. System SABRE </a:t>
            </a:r>
            <a:r>
              <a:rPr lang="en-US" sz="1600" dirty="0" err="1">
                <a:solidFill>
                  <a:schemeClr val="accent5"/>
                </a:solidFill>
                <a:latin typeface="Times New Roman" pitchFamily="18" charset="0"/>
                <a:cs typeface="Times New Roman" pitchFamily="18" charset="0"/>
              </a:rPr>
              <a:t>memungkinkan</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user </a:t>
            </a:r>
            <a:r>
              <a:rPr lang="en-US" sz="1600" dirty="0" err="1">
                <a:solidFill>
                  <a:schemeClr val="accent5"/>
                </a:solidFill>
                <a:latin typeface="Times New Roman" pitchFamily="18" charset="0"/>
                <a:cs typeface="Times New Roman" pitchFamily="18" charset="0"/>
              </a:rPr>
              <a:t>mengakses</a:t>
            </a:r>
            <a:r>
              <a:rPr lang="en-US" sz="1600" dirty="0">
                <a:solidFill>
                  <a:schemeClr val="accent5"/>
                </a:solidFill>
                <a:latin typeface="Times New Roman" pitchFamily="18" charset="0"/>
                <a:cs typeface="Times New Roman" pitchFamily="18" charset="0"/>
              </a:rPr>
              <a:t> data yang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jaringan</a:t>
            </a:r>
            <a:r>
              <a:rPr lang="en-US" sz="1600" dirty="0">
                <a:solidFill>
                  <a:schemeClr val="accent5"/>
                </a:solidFill>
                <a:latin typeface="Times New Roman" pitchFamily="18" charset="0"/>
                <a:cs typeface="Times New Roman" pitchFamily="18" charset="0"/>
              </a:rPr>
              <a:t> computer.</a:t>
            </a:r>
          </a:p>
        </p:txBody>
      </p:sp>
    </p:spTree>
    <p:extLst>
      <p:ext uri="{BB962C8B-B14F-4D97-AF65-F5344CB8AC3E}">
        <p14:creationId xmlns:p14="http://schemas.microsoft.com/office/powerpoint/2010/main" val="78292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527" y="209550"/>
            <a:ext cx="7571574" cy="4401205"/>
          </a:xfrm>
          <a:prstGeom prst="rect">
            <a:avLst/>
          </a:prstGeom>
          <a:noFill/>
        </p:spPr>
        <p:txBody>
          <a:bodyPr wrap="square" rtlCol="0">
            <a:spAutoFit/>
          </a:bodyPr>
          <a:lstStyle/>
          <a:p>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 </a:t>
            </a:r>
          </a:p>
          <a:p>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 Edgar </a:t>
            </a:r>
            <a:r>
              <a:rPr lang="en-US" dirty="0" err="1">
                <a:solidFill>
                  <a:schemeClr val="accent5"/>
                </a:solidFill>
                <a:latin typeface="Times New Roman" pitchFamily="18" charset="0"/>
                <a:cs typeface="Times New Roman" pitchFamily="18" charset="0"/>
              </a:rPr>
              <a:t>Codd</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laboratorium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penelitian</a:t>
            </a:r>
            <a:r>
              <a:rPr lang="en-US" dirty="0">
                <a:solidFill>
                  <a:schemeClr val="accent5"/>
                </a:solidFill>
                <a:latin typeface="Times New Roman" pitchFamily="18" charset="0"/>
                <a:cs typeface="Times New Roman" pitchFamily="18" charset="0"/>
              </a:rPr>
              <a:t> di San Jose </a:t>
            </a:r>
            <a:r>
              <a:rPr lang="en-US" dirty="0" err="1">
                <a:solidFill>
                  <a:schemeClr val="accent5"/>
                </a:solidFill>
                <a:latin typeface="Times New Roman" pitchFamily="18" charset="0"/>
                <a:cs typeface="Times New Roman" pitchFamily="18" charset="0"/>
              </a:rPr>
              <a:t>mengusulkan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representasi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model data relational.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model </a:t>
            </a:r>
            <a:r>
              <a:rPr lang="en-US" dirty="0" err="1">
                <a:solidFill>
                  <a:schemeClr val="accent5"/>
                </a:solidFill>
                <a:latin typeface="Times New Roman" pitchFamily="18" charset="0"/>
                <a:cs typeface="Times New Roman" pitchFamily="18" charset="0"/>
              </a:rPr>
              <a:t>relasional</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menjadi</a:t>
            </a:r>
            <a:r>
              <a:rPr lang="en-US" dirty="0">
                <a:solidFill>
                  <a:schemeClr val="accent5"/>
                </a:solidFill>
                <a:latin typeface="Times New Roman" pitchFamily="18" charset="0"/>
                <a:cs typeface="Times New Roman" pitchFamily="18" charset="0"/>
              </a:rPr>
              <a:t> paradigm DBMS paling </a:t>
            </a:r>
            <a:r>
              <a:rPr lang="en-US" dirty="0" err="1">
                <a:solidFill>
                  <a:schemeClr val="accent5"/>
                </a:solidFill>
                <a:latin typeface="Times New Roman" pitchFamily="18" charset="0"/>
                <a:cs typeface="Times New Roman" pitchFamily="18" charset="0"/>
              </a:rPr>
              <a:t>dominan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Bahasa</a:t>
            </a:r>
            <a:r>
              <a:rPr lang="en-US" dirty="0">
                <a:solidFill>
                  <a:schemeClr val="accent5"/>
                </a:solidFill>
                <a:latin typeface="Times New Roman" pitchFamily="18" charset="0"/>
                <a:cs typeface="Times New Roman" pitchFamily="18" charset="0"/>
              </a:rPr>
              <a:t> query SQL </a:t>
            </a:r>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relasional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proyek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Sistem</a:t>
            </a:r>
            <a:r>
              <a:rPr lang="en-US" dirty="0">
                <a:solidFill>
                  <a:schemeClr val="accent5"/>
                </a:solidFill>
                <a:latin typeface="Times New Roman" pitchFamily="18" charset="0"/>
                <a:cs typeface="Times New Roman" pitchFamily="18" charset="0"/>
              </a:rPr>
              <a:t> R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IBM. SQL di </a:t>
            </a:r>
            <a:r>
              <a:rPr lang="en-US" dirty="0" err="1">
                <a:solidFill>
                  <a:schemeClr val="accent5"/>
                </a:solidFill>
                <a:latin typeface="Times New Roman" pitchFamily="18" charset="0"/>
                <a:cs typeface="Times New Roman" pitchFamily="18" charset="0"/>
              </a:rPr>
              <a:t>standardisasi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akhir</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SQL-92 </a:t>
            </a:r>
            <a:r>
              <a:rPr lang="en-US" dirty="0" err="1">
                <a:solidFill>
                  <a:schemeClr val="accent5"/>
                </a:solidFill>
                <a:latin typeface="Times New Roman" pitchFamily="18" charset="0"/>
                <a:cs typeface="Times New Roman" pitchFamily="18" charset="0"/>
              </a:rPr>
              <a:t>diadopsi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American National Standards Institute (ANSI)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p>
          <a:p>
            <a:r>
              <a:rPr lang="en-US" dirty="0">
                <a:solidFill>
                  <a:schemeClr val="accent5"/>
                </a:solidFill>
                <a:latin typeface="Times New Roman" pitchFamily="18" charset="0"/>
                <a:cs typeface="Times New Roman" pitchFamily="18" charset="0"/>
              </a:rPr>
              <a:t>International Standards Organization (ISO). Program yang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eksekusi</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bersamaan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transaksi</a:t>
            </a:r>
            <a:r>
              <a:rPr lang="en-US" dirty="0">
                <a:solidFill>
                  <a:schemeClr val="accent5"/>
                </a:solidFill>
                <a:latin typeface="Times New Roman" pitchFamily="18" charset="0"/>
                <a:cs typeface="Times New Roman" pitchFamily="18" charset="0"/>
              </a:rPr>
              <a:t>. User </a:t>
            </a:r>
            <a:r>
              <a:rPr lang="en-US" dirty="0" err="1">
                <a:solidFill>
                  <a:schemeClr val="accent5"/>
                </a:solidFill>
                <a:latin typeface="Times New Roman" pitchFamily="18" charset="0"/>
                <a:cs typeface="Times New Roman" pitchFamily="18" charset="0"/>
              </a:rPr>
              <a:t>menulis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programnya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bertanggung</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jawab</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menjalankan</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secara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bersamaan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terhadap</a:t>
            </a:r>
            <a:r>
              <a:rPr lang="en-US" dirty="0">
                <a:solidFill>
                  <a:schemeClr val="accent5"/>
                </a:solidFill>
                <a:latin typeface="Times New Roman" pitchFamily="18" charset="0"/>
                <a:cs typeface="Times New Roman" pitchFamily="18" charset="0"/>
              </a:rPr>
              <a:t> DBMS.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1999, James </a:t>
            </a:r>
          </a:p>
          <a:p>
            <a:r>
              <a:rPr lang="en-US" dirty="0">
                <a:solidFill>
                  <a:schemeClr val="accent5"/>
                </a:solidFill>
                <a:latin typeface="Times New Roman" pitchFamily="18" charset="0"/>
                <a:cs typeface="Times New Roman" pitchFamily="18" charset="0"/>
              </a:rPr>
              <a:t>Gray </a:t>
            </a:r>
            <a:r>
              <a:rPr lang="en-US" dirty="0" err="1">
                <a:solidFill>
                  <a:schemeClr val="accent5"/>
                </a:solidFill>
                <a:latin typeface="Times New Roman" pitchFamily="18" charset="0"/>
                <a:cs typeface="Times New Roman" pitchFamily="18" charset="0"/>
              </a:rPr>
              <a:t>memenangkan</a:t>
            </a:r>
            <a:r>
              <a:rPr lang="en-US" dirty="0">
                <a:solidFill>
                  <a:schemeClr val="accent5"/>
                </a:solidFill>
                <a:latin typeface="Times New Roman" pitchFamily="18" charset="0"/>
                <a:cs typeface="Times New Roman" pitchFamily="18" charset="0"/>
              </a:rPr>
              <a:t> Turing award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kontribusinya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transaksi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p>
          <a:p>
            <a:r>
              <a:rPr lang="en-US" dirty="0" smtClean="0">
                <a:solidFill>
                  <a:schemeClr val="accent5"/>
                </a:solidFill>
                <a:latin typeface="Times New Roman" pitchFamily="18" charset="0"/>
                <a:cs typeface="Times New Roman" pitchFamily="18" charset="0"/>
              </a:rPr>
              <a:t>DBMS.</a:t>
            </a:r>
            <a:r>
              <a:rPr lang="id-ID"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komputer</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semakin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diikuti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perangkat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lunak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bisnis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sejak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1970-an </a:t>
            </a:r>
            <a:r>
              <a:rPr lang="en-US" dirty="0" err="1">
                <a:solidFill>
                  <a:schemeClr val="accent5"/>
                </a:solidFill>
                <a:latin typeface="Times New Roman" pitchFamily="18" charset="0"/>
                <a:cs typeface="Times New Roman" pitchFamily="18" charset="0"/>
              </a:rPr>
              <a:t>sampai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awal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berbasis</a:t>
            </a:r>
            <a:r>
              <a:rPr lang="en-US" dirty="0">
                <a:solidFill>
                  <a:schemeClr val="accent5"/>
                </a:solidFill>
                <a:latin typeface="Times New Roman" pitchFamily="18" charset="0"/>
                <a:cs typeface="Times New Roman" pitchFamily="18" charset="0"/>
              </a:rPr>
              <a:t> file </a:t>
            </a:r>
          </a:p>
          <a:p>
            <a:r>
              <a:rPr lang="en-US" dirty="0" err="1">
                <a:solidFill>
                  <a:schemeClr val="accent5"/>
                </a:solidFill>
                <a:latin typeface="Times New Roman" pitchFamily="18" charset="0"/>
                <a:cs typeface="Times New Roman" pitchFamily="18" charset="0"/>
              </a:rPr>
              <a:t>tradisional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menjadi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basis data.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basis data </a:t>
            </a:r>
          </a:p>
          <a:p>
            <a:r>
              <a:rPr lang="en-US" dirty="0" err="1">
                <a:solidFill>
                  <a:schemeClr val="accent5"/>
                </a:solidFill>
                <a:latin typeface="Times New Roman" pitchFamily="18" charset="0"/>
                <a:cs typeface="Times New Roman" pitchFamily="18" charset="0"/>
              </a:rPr>
              <a:t>dikenal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model data yang </a:t>
            </a:r>
            <a:r>
              <a:rPr lang="en-US" dirty="0" err="1">
                <a:solidFill>
                  <a:schemeClr val="accent5"/>
                </a:solidFill>
                <a:latin typeface="Times New Roman" pitchFamily="18" charset="0"/>
                <a:cs typeface="Times New Roman" pitchFamily="18" charset="0"/>
              </a:rPr>
              <a:t>dapat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mendeskripsikan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sebuah</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merancang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Perbedaan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Sistem</a:t>
            </a:r>
            <a:r>
              <a:rPr lang="en-US" dirty="0">
                <a:solidFill>
                  <a:schemeClr val="accent5"/>
                </a:solidFill>
                <a:latin typeface="Times New Roman" pitchFamily="18" charset="0"/>
                <a:cs typeface="Times New Roman" pitchFamily="18" charset="0"/>
              </a:rPr>
              <a:t> basis data </a:t>
            </a:r>
          </a:p>
          <a:p>
            <a:r>
              <a:rPr lang="en-US" dirty="0" err="1">
                <a:solidFill>
                  <a:schemeClr val="accent5"/>
                </a:solidFill>
                <a:latin typeface="Times New Roman" pitchFamily="18" charset="0"/>
                <a:cs typeface="Times New Roman" pitchFamily="18" charset="0"/>
              </a:rPr>
              <a:t>konvensional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manipulasi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dijalankan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database </a:t>
            </a:r>
          </a:p>
          <a:p>
            <a:r>
              <a:rPr lang="en-US" dirty="0" err="1">
                <a:solidFill>
                  <a:schemeClr val="accent5"/>
                </a:solidFill>
                <a:latin typeface="Times New Roman" pitchFamily="18" charset="0"/>
                <a:cs typeface="Times New Roman" pitchFamily="18" charset="0"/>
              </a:rPr>
              <a:t>hanya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perintah</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diberikan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langsung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yang </a:t>
            </a:r>
          </a:p>
          <a:p>
            <a:r>
              <a:rPr lang="en-US" dirty="0" err="1">
                <a:solidFill>
                  <a:schemeClr val="accent5"/>
                </a:solidFill>
                <a:latin typeface="Times New Roman" pitchFamily="18" charset="0"/>
                <a:cs typeface="Times New Roman" pitchFamily="18" charset="0"/>
              </a:rPr>
              <a:t>terletak</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luar</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Sedangkan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merupakan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database </a:t>
            </a:r>
          </a:p>
          <a:p>
            <a:r>
              <a:rPr lang="en-US" dirty="0">
                <a:solidFill>
                  <a:schemeClr val="accent5"/>
                </a:solidFill>
                <a:latin typeface="Times New Roman" pitchFamily="18" charset="0"/>
                <a:cs typeface="Times New Roman" pitchFamily="18" charset="0"/>
              </a:rPr>
              <a:t>yang </a:t>
            </a:r>
            <a:r>
              <a:rPr lang="en-US" dirty="0" err="1">
                <a:solidFill>
                  <a:schemeClr val="accent5"/>
                </a:solidFill>
                <a:latin typeface="Times New Roman" pitchFamily="18" charset="0"/>
                <a:cs typeface="Times New Roman" pitchFamily="18" charset="0"/>
              </a:rPr>
              <a:t>memindahkan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sifat</a:t>
            </a:r>
            <a:r>
              <a:rPr lang="en-US" dirty="0">
                <a:solidFill>
                  <a:schemeClr val="accent5"/>
                </a:solidFill>
                <a:latin typeface="Times New Roman" pitchFamily="18" charset="0"/>
                <a:cs typeface="Times New Roman" pitchFamily="18" charset="0"/>
              </a:rPr>
              <a:t> reactive program </a:t>
            </a:r>
            <a:r>
              <a:rPr lang="en-US" dirty="0" err="1">
                <a:solidFill>
                  <a:schemeClr val="accent5"/>
                </a:solidFill>
                <a:latin typeface="Times New Roman" pitchFamily="18" charset="0"/>
                <a:cs typeface="Times New Roman" pitchFamily="18" charset="0"/>
              </a:rPr>
              <a:t>ke</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database. </a:t>
            </a: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254731737"/>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1451</Words>
  <Application>Microsoft Office PowerPoint</Application>
  <PresentationFormat>On-screen Show (16:9)</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Zen Dots</vt:lpstr>
      <vt:lpstr>Roboto Condensed Light</vt:lpstr>
      <vt:lpstr>Times New Roman</vt:lpstr>
      <vt:lpstr>PT Sans</vt:lpstr>
      <vt:lpstr>Exo</vt:lpstr>
      <vt:lpstr>Data Center Business Plan by Slidesgo</vt:lpstr>
      <vt:lpstr>DATABASE</vt:lpstr>
      <vt:lpstr>DEFINISI DATABASE</vt:lpstr>
      <vt:lpstr>DEFINISI DATABASE</vt:lpstr>
      <vt:lpstr>DEFINISI DATABASE</vt:lpstr>
      <vt:lpstr>05 Database Access Language </vt:lpstr>
      <vt:lpstr>KOMPONEN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DAFTAR PUSTAKA</vt:lpstr>
      <vt:lpstr>PowerPoint Presentation</vt:lpstr>
      <vt:lpstr>TUGAS RESUME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FAHREZA</dc:creator>
  <cp:lastModifiedBy>FAHREZA</cp:lastModifiedBy>
  <cp:revision>14</cp:revision>
  <dcterms:modified xsi:type="dcterms:W3CDTF">2022-11-19T10:47:10Z</dcterms:modified>
</cp:coreProperties>
</file>