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22"/>
  </p:notesMasterIdLst>
  <p:sldIdLst>
    <p:sldId id="256" r:id="rId3"/>
    <p:sldId id="257" r:id="rId4"/>
    <p:sldId id="275" r:id="rId5"/>
    <p:sldId id="261" r:id="rId6"/>
    <p:sldId id="274" r:id="rId7"/>
    <p:sldId id="262" r:id="rId8"/>
    <p:sldId id="258" r:id="rId9"/>
    <p:sldId id="259" r:id="rId10"/>
    <p:sldId id="292" r:id="rId11"/>
    <p:sldId id="260" r:id="rId12"/>
    <p:sldId id="263" r:id="rId13"/>
    <p:sldId id="264" r:id="rId14"/>
    <p:sldId id="265" r:id="rId15"/>
    <p:sldId id="266" r:id="rId16"/>
    <p:sldId id="267" r:id="rId17"/>
    <p:sldId id="294" r:id="rId18"/>
    <p:sldId id="291" r:id="rId19"/>
    <p:sldId id="295" r:id="rId20"/>
    <p:sldId id="290" r:id="rId21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23"/>
    </p:embeddedFont>
    <p:embeddedFont>
      <p:font typeface="Franklin Gothic Medium" panose="020B0603020102020204" pitchFamily="34" charset="0"/>
      <p:regular r:id="rId24"/>
      <p:italic r:id="rId25"/>
    </p:embeddedFont>
    <p:embeddedFont>
      <p:font typeface="IBM Plex Sans" panose="020B0503050203000203" pitchFamily="34" charset="0"/>
      <p:regular r:id="rId26"/>
      <p:bold r:id="rId27"/>
      <p:italic r:id="rId28"/>
      <p:boldItalic r:id="rId29"/>
    </p:embeddedFont>
    <p:embeddedFont>
      <p:font typeface="IBM Plex Sans Medium" panose="020B0603050203000203" pitchFamily="34" charset="0"/>
      <p:regular r:id="rId30"/>
      <p:bold r:id="rId31"/>
      <p:italic r:id="rId32"/>
      <p:boldItalic r:id="rId33"/>
    </p:embeddedFont>
    <p:embeddedFont>
      <p:font typeface="Proxima Nova" panose="020B0604020202020204" charset="0"/>
      <p:regular r:id="rId34"/>
      <p:bold r:id="rId35"/>
      <p:italic r:id="rId36"/>
      <p:boldItalic r:id="rId37"/>
    </p:embeddedFont>
    <p:embeddedFont>
      <p:font typeface="Proxima Nova Semibold" panose="020B0604020202020204" charset="0"/>
      <p:regular r:id="rId38"/>
      <p:bold r:id="rId39"/>
      <p:boldItalic r:id="rId40"/>
    </p:embeddedFont>
    <p:embeddedFont>
      <p:font typeface="Roboto Condensed Light" panose="02000000000000000000" pitchFamily="2" charset="0"/>
      <p:regular r:id="rId41"/>
      <p:italic r:id="rId42"/>
    </p:embeddedFont>
    <p:embeddedFont>
      <p:font typeface="Yu Gothic" panose="020B0400000000000000" pitchFamily="34" charset="-128"/>
      <p:regular r:id="rId43"/>
      <p:bold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02DC92-2F70-4D62-9C35-F8F3EFD81E71}">
  <a:tblStyle styleId="{3C02DC92-2F70-4D62-9C35-F8F3EFD81E7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24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21" Type="http://schemas.openxmlformats.org/officeDocument/2006/relationships/slide" Target="slides/slide19.xml"/><Relationship Id="rId34" Type="http://schemas.openxmlformats.org/officeDocument/2006/relationships/font" Target="fonts/font12.fntdata"/><Relationship Id="rId42" Type="http://schemas.openxmlformats.org/officeDocument/2006/relationships/font" Target="fonts/font20.fntdata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9.fntdata"/><Relationship Id="rId44" Type="http://schemas.openxmlformats.org/officeDocument/2006/relationships/font" Target="fonts/font2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font" Target="fonts/font21.fntdata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3e6ea64383_0_17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3e6ea64383_0_17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136d1a6f91d_0_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136d1a6f91d_0_3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136d1a6f91d_0_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136d1a6f91d_0_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136d1a6f91d_0_4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136d1a6f91d_0_4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13e6ea64383_0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13e6ea64383_0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g136d1a6f91d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3" name="Google Shape;1363;g136d1a6f91d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13e6ea64383_0_1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g13e6ea64383_0_15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36d1a6f91d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36d1a6f91d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13e6ea64383_0_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13e6ea64383_0_6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3e6ea64383_0_15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3e6ea64383_0_15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710476bc4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1710476bc4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6d1a6f91d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36d1a6f91d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3e6ea6438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3e6ea64383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59038" y="734775"/>
            <a:ext cx="3090300" cy="273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59038" y="3466975"/>
            <a:ext cx="30903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1"/>
          <p:cNvSpPr/>
          <p:nvPr/>
        </p:nvSpPr>
        <p:spPr>
          <a:xfrm>
            <a:off x="5271600" y="1216925"/>
            <a:ext cx="4685100" cy="46851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1"/>
          <p:cNvSpPr/>
          <p:nvPr/>
        </p:nvSpPr>
        <p:spPr>
          <a:xfrm>
            <a:off x="-717550" y="-358650"/>
            <a:ext cx="3158700" cy="31587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1" name="Google Shape;10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428" y="3028425"/>
            <a:ext cx="3268650" cy="198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1"/>
          <p:cNvSpPr txBox="1">
            <a:spLocks noGrp="1"/>
          </p:cNvSpPr>
          <p:nvPr>
            <p:ph type="title" hasCustomPrompt="1"/>
          </p:nvPr>
        </p:nvSpPr>
        <p:spPr>
          <a:xfrm>
            <a:off x="1684413" y="1548725"/>
            <a:ext cx="5775300" cy="17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3" name="Google Shape;103;p11"/>
          <p:cNvSpPr txBox="1">
            <a:spLocks noGrp="1"/>
          </p:cNvSpPr>
          <p:nvPr>
            <p:ph type="subTitle" idx="1"/>
          </p:nvPr>
        </p:nvSpPr>
        <p:spPr>
          <a:xfrm>
            <a:off x="1927800" y="3310925"/>
            <a:ext cx="52884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 rot="10800000" flipH="1">
            <a:off x="-406075" y="-598225"/>
            <a:ext cx="2711400" cy="27114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3"/>
          <p:cNvSpPr/>
          <p:nvPr/>
        </p:nvSpPr>
        <p:spPr>
          <a:xfrm>
            <a:off x="849300" y="515400"/>
            <a:ext cx="7445400" cy="41127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297400" y="1352425"/>
            <a:ext cx="4319100" cy="17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1527500" y="2146350"/>
            <a:ext cx="1639500" cy="841800"/>
          </a:xfrm>
          <a:prstGeom prst="rect">
            <a:avLst/>
          </a:prstGeom>
          <a:effectLst>
            <a:outerShdw blurRad="142875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3297400" y="3015800"/>
            <a:ext cx="30687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5328350" y="3015800"/>
            <a:ext cx="4685100" cy="46851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18;p3"/>
          <p:cNvGrpSpPr/>
          <p:nvPr/>
        </p:nvGrpSpPr>
        <p:grpSpPr>
          <a:xfrm>
            <a:off x="1765267" y="783850"/>
            <a:ext cx="1160092" cy="63948"/>
            <a:chOff x="3779200" y="1371600"/>
            <a:chExt cx="1992600" cy="109500"/>
          </a:xfrm>
        </p:grpSpPr>
        <p:sp>
          <p:nvSpPr>
            <p:cNvPr id="19" name="Google Shape;19;p3"/>
            <p:cNvSpPr/>
            <p:nvPr/>
          </p:nvSpPr>
          <p:spPr>
            <a:xfrm>
              <a:off x="37792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415582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453244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490906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528568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56623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3"/>
          <p:cNvGrpSpPr/>
          <p:nvPr/>
        </p:nvGrpSpPr>
        <p:grpSpPr>
          <a:xfrm>
            <a:off x="4819925" y="4070513"/>
            <a:ext cx="4324075" cy="899525"/>
            <a:chOff x="-55375" y="2531100"/>
            <a:chExt cx="4324075" cy="899525"/>
          </a:xfrm>
        </p:grpSpPr>
        <p:sp>
          <p:nvSpPr>
            <p:cNvPr id="26" name="Google Shape;26;p3"/>
            <p:cNvSpPr/>
            <p:nvPr/>
          </p:nvSpPr>
          <p:spPr>
            <a:xfrm>
              <a:off x="88975" y="2531100"/>
              <a:ext cx="4179725" cy="723025"/>
            </a:xfrm>
            <a:custGeom>
              <a:avLst/>
              <a:gdLst/>
              <a:ahLst/>
              <a:cxnLst/>
              <a:rect l="l" t="t" r="r" b="b"/>
              <a:pathLst>
                <a:path w="167189" h="28921" fill="none" extrusionOk="0">
                  <a:moveTo>
                    <a:pt x="1" y="28921"/>
                  </a:moveTo>
                  <a:lnTo>
                    <a:pt x="23813" y="5120"/>
                  </a:lnTo>
                  <a:lnTo>
                    <a:pt x="85476" y="5120"/>
                  </a:lnTo>
                  <a:lnTo>
                    <a:pt x="90572" y="0"/>
                  </a:lnTo>
                  <a:lnTo>
                    <a:pt x="167189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-55375" y="3245775"/>
              <a:ext cx="184575" cy="184850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0" y="3691"/>
                  </a:moveTo>
                  <a:cubicBezTo>
                    <a:pt x="0" y="1655"/>
                    <a:pt x="1644" y="0"/>
                    <a:pt x="3691" y="0"/>
                  </a:cubicBezTo>
                  <a:cubicBezTo>
                    <a:pt x="5727" y="0"/>
                    <a:pt x="7382" y="1655"/>
                    <a:pt x="7382" y="3691"/>
                  </a:cubicBezTo>
                  <a:cubicBezTo>
                    <a:pt x="7382" y="5727"/>
                    <a:pt x="5727" y="7382"/>
                    <a:pt x="3691" y="7382"/>
                  </a:cubicBezTo>
                  <a:cubicBezTo>
                    <a:pt x="1644" y="7394"/>
                    <a:pt x="0" y="5751"/>
                    <a:pt x="0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3"/>
          <p:cNvGrpSpPr/>
          <p:nvPr/>
        </p:nvGrpSpPr>
        <p:grpSpPr>
          <a:xfrm flipH="1">
            <a:off x="60" y="250384"/>
            <a:ext cx="4954238" cy="886972"/>
            <a:chOff x="1358103" y="3291921"/>
            <a:chExt cx="3368397" cy="603054"/>
          </a:xfrm>
        </p:grpSpPr>
        <p:sp>
          <p:nvSpPr>
            <p:cNvPr id="29" name="Google Shape;29;p3"/>
            <p:cNvSpPr/>
            <p:nvPr/>
          </p:nvSpPr>
          <p:spPr>
            <a:xfrm>
              <a:off x="1483200" y="3347875"/>
              <a:ext cx="3243300" cy="547100"/>
            </a:xfrm>
            <a:custGeom>
              <a:avLst/>
              <a:gdLst/>
              <a:ahLst/>
              <a:cxnLst/>
              <a:rect l="l" t="t" r="r" b="b"/>
              <a:pathLst>
                <a:path w="129732" h="21884" fill="none" extrusionOk="0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1358103" y="3291921"/>
              <a:ext cx="125123" cy="125328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8339918" y="228501"/>
            <a:ext cx="534767" cy="286894"/>
            <a:chOff x="773350" y="518000"/>
            <a:chExt cx="2757950" cy="1479600"/>
          </a:xfrm>
        </p:grpSpPr>
        <p:sp>
          <p:nvSpPr>
            <p:cNvPr id="32" name="Google Shape;32;p3"/>
            <p:cNvSpPr/>
            <p:nvPr/>
          </p:nvSpPr>
          <p:spPr>
            <a:xfrm>
              <a:off x="2582700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1678025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773350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/>
          <p:nvPr/>
        </p:nvSpPr>
        <p:spPr>
          <a:xfrm>
            <a:off x="391500" y="313650"/>
            <a:ext cx="8361000" cy="4516200"/>
          </a:xfrm>
          <a:prstGeom prst="rect">
            <a:avLst/>
          </a:prstGeom>
          <a:solidFill>
            <a:srgbClr val="000328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  <a:defRPr sz="1100"/>
            </a:lvl1pPr>
            <a:lvl2pPr marL="914400" lvl="1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100"/>
            </a:lvl2pPr>
            <a:lvl3pPr marL="1371600" lvl="2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romanLcPeriod"/>
              <a:defRPr sz="1100"/>
            </a:lvl3pPr>
            <a:lvl4pPr marL="1828800" lvl="3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rabicPeriod"/>
              <a:defRPr sz="1100"/>
            </a:lvl4pPr>
            <a:lvl5pPr marL="2286000" lvl="4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100"/>
            </a:lvl5pPr>
            <a:lvl6pPr marL="2743200" lvl="5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romanLcPeriod"/>
              <a:defRPr sz="1100"/>
            </a:lvl6pPr>
            <a:lvl7pPr marL="3200400" lvl="6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rabicPeriod"/>
              <a:defRPr sz="1100"/>
            </a:lvl7pPr>
            <a:lvl8pPr marL="3657600" lvl="7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100"/>
            </a:lvl8pPr>
            <a:lvl9pPr marL="4114800" lvl="8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romanLcPeriod"/>
              <a:defRPr sz="1100"/>
            </a:lvl9pPr>
          </a:lstStyle>
          <a:p>
            <a:endParaRPr/>
          </a:p>
        </p:txBody>
      </p:sp>
      <p:grpSp>
        <p:nvGrpSpPr>
          <p:cNvPr id="39" name="Google Shape;39;p4"/>
          <p:cNvGrpSpPr/>
          <p:nvPr/>
        </p:nvGrpSpPr>
        <p:grpSpPr>
          <a:xfrm>
            <a:off x="3" y="101070"/>
            <a:ext cx="2610703" cy="336022"/>
            <a:chOff x="198225" y="4390550"/>
            <a:chExt cx="3765075" cy="484600"/>
          </a:xfrm>
        </p:grpSpPr>
        <p:sp>
          <p:nvSpPr>
            <p:cNvPr id="40" name="Google Shape;40;p4"/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4"/>
          <p:cNvGrpSpPr/>
          <p:nvPr/>
        </p:nvGrpSpPr>
        <p:grpSpPr>
          <a:xfrm flipH="1">
            <a:off x="6533303" y="4719270"/>
            <a:ext cx="2610703" cy="336022"/>
            <a:chOff x="198225" y="4390550"/>
            <a:chExt cx="3765075" cy="484600"/>
          </a:xfrm>
        </p:grpSpPr>
        <p:sp>
          <p:nvSpPr>
            <p:cNvPr id="43" name="Google Shape;43;p4"/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title" idx="2"/>
          </p:nvPr>
        </p:nvSpPr>
        <p:spPr>
          <a:xfrm>
            <a:off x="1535050" y="3501550"/>
            <a:ext cx="27228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title" idx="3"/>
          </p:nvPr>
        </p:nvSpPr>
        <p:spPr>
          <a:xfrm>
            <a:off x="4904150" y="3501550"/>
            <a:ext cx="27228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ubTitle" idx="1"/>
          </p:nvPr>
        </p:nvSpPr>
        <p:spPr>
          <a:xfrm>
            <a:off x="4904152" y="2295475"/>
            <a:ext cx="27228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subTitle" idx="4"/>
          </p:nvPr>
        </p:nvSpPr>
        <p:spPr>
          <a:xfrm>
            <a:off x="1535050" y="2295475"/>
            <a:ext cx="27228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1" name="Google Shape;51;p5"/>
          <p:cNvSpPr/>
          <p:nvPr/>
        </p:nvSpPr>
        <p:spPr>
          <a:xfrm>
            <a:off x="-944225" y="-771375"/>
            <a:ext cx="5017200" cy="50172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5"/>
          <p:cNvSpPr/>
          <p:nvPr/>
        </p:nvSpPr>
        <p:spPr>
          <a:xfrm>
            <a:off x="6250675" y="2068287"/>
            <a:ext cx="3603600" cy="36036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5"/>
          <p:cNvSpPr/>
          <p:nvPr/>
        </p:nvSpPr>
        <p:spPr>
          <a:xfrm>
            <a:off x="8423988" y="859361"/>
            <a:ext cx="400800" cy="3624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5"/>
          <p:cNvSpPr/>
          <p:nvPr/>
        </p:nvSpPr>
        <p:spPr>
          <a:xfrm>
            <a:off x="312288" y="4468061"/>
            <a:ext cx="400800" cy="3624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" name="Google Shape;55;p5"/>
          <p:cNvGrpSpPr/>
          <p:nvPr/>
        </p:nvGrpSpPr>
        <p:grpSpPr>
          <a:xfrm rot="-5400000">
            <a:off x="-816695" y="997044"/>
            <a:ext cx="2428951" cy="434862"/>
            <a:chOff x="1358103" y="3291921"/>
            <a:chExt cx="3368397" cy="603054"/>
          </a:xfrm>
        </p:grpSpPr>
        <p:sp>
          <p:nvSpPr>
            <p:cNvPr id="56" name="Google Shape;56;p5"/>
            <p:cNvSpPr/>
            <p:nvPr/>
          </p:nvSpPr>
          <p:spPr>
            <a:xfrm>
              <a:off x="1483200" y="3347875"/>
              <a:ext cx="3243300" cy="547100"/>
            </a:xfrm>
            <a:custGeom>
              <a:avLst/>
              <a:gdLst/>
              <a:ahLst/>
              <a:cxnLst/>
              <a:rect l="l" t="t" r="r" b="b"/>
              <a:pathLst>
                <a:path w="129732" h="21884" fill="none" extrusionOk="0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1358103" y="3291921"/>
              <a:ext cx="125123" cy="125328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8" name="Google Shape;58;p5"/>
          <p:cNvPicPr preferRelativeResize="0"/>
          <p:nvPr/>
        </p:nvPicPr>
        <p:blipFill rotWithShape="1">
          <a:blip r:embed="rId3">
            <a:alphaModFix/>
          </a:blip>
          <a:srcRect b="33936"/>
          <a:stretch/>
        </p:blipFill>
        <p:spPr>
          <a:xfrm>
            <a:off x="5796100" y="3803150"/>
            <a:ext cx="3347900" cy="1340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5"/>
          <p:cNvPicPr preferRelativeResize="0"/>
          <p:nvPr/>
        </p:nvPicPr>
        <p:blipFill rotWithShape="1">
          <a:blip r:embed="rId3">
            <a:alphaModFix/>
          </a:blip>
          <a:srcRect l="63921"/>
          <a:stretch/>
        </p:blipFill>
        <p:spPr>
          <a:xfrm>
            <a:off x="0" y="2545350"/>
            <a:ext cx="1207900" cy="2028874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5"/>
          <p:cNvSpPr/>
          <p:nvPr/>
        </p:nvSpPr>
        <p:spPr>
          <a:xfrm>
            <a:off x="8423988" y="322506"/>
            <a:ext cx="400800" cy="3624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>
            <a:spLocks noGrp="1"/>
          </p:cNvSpPr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 txBox="1">
            <a:spLocks noGrp="1"/>
          </p:cNvSpPr>
          <p:nvPr>
            <p:ph type="body" idx="1"/>
          </p:nvPr>
        </p:nvSpPr>
        <p:spPr>
          <a:xfrm>
            <a:off x="1671300" y="1882538"/>
            <a:ext cx="5801400" cy="21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title"/>
          </p:nvPr>
        </p:nvSpPr>
        <p:spPr>
          <a:xfrm>
            <a:off x="1671300" y="1157363"/>
            <a:ext cx="5801400" cy="7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7"/>
          <p:cNvSpPr/>
          <p:nvPr/>
        </p:nvSpPr>
        <p:spPr>
          <a:xfrm>
            <a:off x="-727100" y="-456925"/>
            <a:ext cx="3636300" cy="36363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7"/>
          <p:cNvGrpSpPr/>
          <p:nvPr/>
        </p:nvGrpSpPr>
        <p:grpSpPr>
          <a:xfrm>
            <a:off x="5716150" y="157656"/>
            <a:ext cx="3427850" cy="639375"/>
            <a:chOff x="1298650" y="3255600"/>
            <a:chExt cx="3427850" cy="639375"/>
          </a:xfrm>
        </p:grpSpPr>
        <p:sp>
          <p:nvSpPr>
            <p:cNvPr id="68" name="Google Shape;68;p7"/>
            <p:cNvSpPr/>
            <p:nvPr/>
          </p:nvSpPr>
          <p:spPr>
            <a:xfrm>
              <a:off x="1483200" y="3347875"/>
              <a:ext cx="3243300" cy="547100"/>
            </a:xfrm>
            <a:custGeom>
              <a:avLst/>
              <a:gdLst/>
              <a:ahLst/>
              <a:cxnLst/>
              <a:rect l="l" t="t" r="r" b="b"/>
              <a:pathLst>
                <a:path w="129732" h="21884" fill="none" extrusionOk="0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7"/>
            <p:cNvSpPr/>
            <p:nvPr/>
          </p:nvSpPr>
          <p:spPr>
            <a:xfrm>
              <a:off x="1298650" y="3255600"/>
              <a:ext cx="184575" cy="184850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7"/>
          <p:cNvGrpSpPr/>
          <p:nvPr/>
        </p:nvGrpSpPr>
        <p:grpSpPr>
          <a:xfrm rot="10800000">
            <a:off x="0" y="4346469"/>
            <a:ext cx="3427850" cy="639375"/>
            <a:chOff x="1298650" y="3255600"/>
            <a:chExt cx="3427850" cy="639375"/>
          </a:xfrm>
        </p:grpSpPr>
        <p:sp>
          <p:nvSpPr>
            <p:cNvPr id="71" name="Google Shape;71;p7"/>
            <p:cNvSpPr/>
            <p:nvPr/>
          </p:nvSpPr>
          <p:spPr>
            <a:xfrm>
              <a:off x="1483200" y="3347875"/>
              <a:ext cx="3243300" cy="547100"/>
            </a:xfrm>
            <a:custGeom>
              <a:avLst/>
              <a:gdLst/>
              <a:ahLst/>
              <a:cxnLst/>
              <a:rect l="l" t="t" r="r" b="b"/>
              <a:pathLst>
                <a:path w="129732" h="21884" fill="none" extrusionOk="0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1298650" y="3255600"/>
              <a:ext cx="184575" cy="184850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" name="Google Shape;73;p7"/>
          <p:cNvSpPr/>
          <p:nvPr/>
        </p:nvSpPr>
        <p:spPr>
          <a:xfrm>
            <a:off x="5383375" y="1441400"/>
            <a:ext cx="4976400" cy="49764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"/>
          <p:cNvSpPr/>
          <p:nvPr/>
        </p:nvSpPr>
        <p:spPr>
          <a:xfrm>
            <a:off x="-1034662" y="-885600"/>
            <a:ext cx="5489700" cy="54897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6" name="Google Shape;76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3178" y="152400"/>
            <a:ext cx="3347900" cy="2028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8"/>
          <p:cNvPicPr preferRelativeResize="0"/>
          <p:nvPr/>
        </p:nvPicPr>
        <p:blipFill rotWithShape="1">
          <a:blip r:embed="rId3">
            <a:alphaModFix/>
          </a:blip>
          <a:srcRect b="33936"/>
          <a:stretch/>
        </p:blipFill>
        <p:spPr>
          <a:xfrm>
            <a:off x="108675" y="3803150"/>
            <a:ext cx="3347900" cy="1340349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8"/>
          <p:cNvSpPr/>
          <p:nvPr/>
        </p:nvSpPr>
        <p:spPr>
          <a:xfrm rot="10800000" flipH="1">
            <a:off x="4455038" y="790575"/>
            <a:ext cx="5489700" cy="54897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>
            <a:off x="713050" y="790575"/>
            <a:ext cx="7717800" cy="35625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8"/>
          <p:cNvSpPr txBox="1">
            <a:spLocks noGrp="1"/>
          </p:cNvSpPr>
          <p:nvPr>
            <p:ph type="title"/>
          </p:nvPr>
        </p:nvSpPr>
        <p:spPr>
          <a:xfrm>
            <a:off x="1267050" y="1494300"/>
            <a:ext cx="6609900" cy="21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81" name="Google Shape;81;p8"/>
          <p:cNvGrpSpPr/>
          <p:nvPr/>
        </p:nvGrpSpPr>
        <p:grpSpPr>
          <a:xfrm flipH="1">
            <a:off x="227926" y="229406"/>
            <a:ext cx="882480" cy="329031"/>
            <a:chOff x="4042650" y="642025"/>
            <a:chExt cx="1154625" cy="430500"/>
          </a:xfrm>
        </p:grpSpPr>
        <p:sp>
          <p:nvSpPr>
            <p:cNvPr id="82" name="Google Shape;82;p8"/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" name="Google Shape;84;p8"/>
          <p:cNvGrpSpPr/>
          <p:nvPr/>
        </p:nvGrpSpPr>
        <p:grpSpPr>
          <a:xfrm rot="10800000" flipH="1">
            <a:off x="1110402" y="142362"/>
            <a:ext cx="2724785" cy="350705"/>
            <a:chOff x="198225" y="4390550"/>
            <a:chExt cx="3765075" cy="484600"/>
          </a:xfrm>
        </p:grpSpPr>
        <p:sp>
          <p:nvSpPr>
            <p:cNvPr id="85" name="Google Shape;85;p8"/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87;p8"/>
          <p:cNvGrpSpPr/>
          <p:nvPr/>
        </p:nvGrpSpPr>
        <p:grpSpPr>
          <a:xfrm rot="10800000">
            <a:off x="5703652" y="4507924"/>
            <a:ext cx="2724785" cy="350705"/>
            <a:chOff x="198225" y="4390550"/>
            <a:chExt cx="3765075" cy="484600"/>
          </a:xfrm>
        </p:grpSpPr>
        <p:sp>
          <p:nvSpPr>
            <p:cNvPr id="88" name="Google Shape;88;p8"/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Google Shape;90;p8"/>
          <p:cNvSpPr/>
          <p:nvPr/>
        </p:nvSpPr>
        <p:spPr>
          <a:xfrm flipH="1">
            <a:off x="8428425" y="4468013"/>
            <a:ext cx="498000" cy="4305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"/>
          <p:cNvSpPr txBox="1">
            <a:spLocks noGrp="1"/>
          </p:cNvSpPr>
          <p:nvPr>
            <p:ph type="title"/>
          </p:nvPr>
        </p:nvSpPr>
        <p:spPr>
          <a:xfrm>
            <a:off x="1204500" y="1289350"/>
            <a:ext cx="4591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3" name="Google Shape;93;p9"/>
          <p:cNvSpPr txBox="1">
            <a:spLocks noGrp="1"/>
          </p:cNvSpPr>
          <p:nvPr>
            <p:ph type="subTitle" idx="1"/>
          </p:nvPr>
        </p:nvSpPr>
        <p:spPr>
          <a:xfrm>
            <a:off x="1204500" y="2131150"/>
            <a:ext cx="4591200" cy="156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9"/>
          <p:cNvSpPr/>
          <p:nvPr/>
        </p:nvSpPr>
        <p:spPr>
          <a:xfrm>
            <a:off x="5795700" y="2432525"/>
            <a:ext cx="4685100" cy="46851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5" name="Google Shape;9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6266878" y="857225"/>
            <a:ext cx="3268650" cy="198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"/>
          <p:cNvSpPr txBox="1">
            <a:spLocks noGrp="1"/>
          </p:cNvSpPr>
          <p:nvPr>
            <p:ph type="title"/>
          </p:nvPr>
        </p:nvSpPr>
        <p:spPr>
          <a:xfrm>
            <a:off x="4874100" y="3495900"/>
            <a:ext cx="35568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●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○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■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●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○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■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●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○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■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onsterar.net/2021/12/28/sejarah-augmented-reality/" TargetMode="External"/><Relationship Id="rId7" Type="http://schemas.openxmlformats.org/officeDocument/2006/relationships/hyperlink" Target="https://ids.ac.id/makin-canggih-ini-7-penerapan-virtual-reality-pada-berbagai-bidang-di-indonesia/" TargetMode="External"/><Relationship Id="rId2" Type="http://schemas.openxmlformats.org/officeDocument/2006/relationships/hyperlink" Target="https://web.archive.org/web/20180412201734id_/http:/ejournal.unikama.ac.id/index.php/JFTI/article/viewFile/1490/1165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student-activity.binus.ac.id/himsisfo/2016/10/pengertian-dan-sejarah-virtual-reality/" TargetMode="External"/><Relationship Id="rId5" Type="http://schemas.openxmlformats.org/officeDocument/2006/relationships/hyperlink" Target="https://idcloudhost.com/mengenal-virtual-reality-definisi-cara-kerja-contohnya/" TargetMode="External"/><Relationship Id="rId4" Type="http://schemas.openxmlformats.org/officeDocument/2006/relationships/hyperlink" Target="https://blog.kejarcita.id/7-contoh-penerapan-augmented-reality-dalam-pembelajaran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monsterar.net/" TargetMode="Externa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onsterar.net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onsterar.net/2020/01/08/jasa-pembuatan-ar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qwords.com/blo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monsterar.net/2021/06/11/kacamata-pintar-ar/" TargetMode="External"/><Relationship Id="rId4" Type="http://schemas.openxmlformats.org/officeDocument/2006/relationships/hyperlink" Target="https://monsterar.net/2019/05/16/majalah-augmented-reality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/>
          <p:nvPr/>
        </p:nvSpPr>
        <p:spPr>
          <a:xfrm rot="10800000" flipH="1">
            <a:off x="4157408" y="229225"/>
            <a:ext cx="4685100" cy="46851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5"/>
          <p:cNvSpPr/>
          <p:nvPr/>
        </p:nvSpPr>
        <p:spPr>
          <a:xfrm>
            <a:off x="301492" y="229200"/>
            <a:ext cx="4685100" cy="46851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ctrTitle"/>
          </p:nvPr>
        </p:nvSpPr>
        <p:spPr>
          <a:xfrm>
            <a:off x="301492" y="924362"/>
            <a:ext cx="5035206" cy="16880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 dirty="0"/>
              <a:t>P</a:t>
            </a:r>
            <a:r>
              <a:rPr lang="en" sz="2800" dirty="0"/>
              <a:t>engantar teknik komputer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 b="0" dirty="0"/>
              <a:t>Augmented Reality</a:t>
            </a:r>
            <a:br>
              <a:rPr lang="en-ID" sz="2800" b="0" dirty="0"/>
            </a:br>
            <a:r>
              <a:rPr lang="en-ID" sz="2800" b="0" dirty="0"/>
              <a:t>&amp; </a:t>
            </a:r>
            <a:br>
              <a:rPr lang="en-ID" sz="2800" b="0" dirty="0"/>
            </a:br>
            <a:r>
              <a:rPr lang="en-ID" sz="2800" b="0" dirty="0"/>
              <a:t>Virtual Reality</a:t>
            </a:r>
          </a:p>
        </p:txBody>
      </p:sp>
      <p:sp>
        <p:nvSpPr>
          <p:cNvPr id="116" name="Google Shape;116;p15"/>
          <p:cNvSpPr txBox="1">
            <a:spLocks noGrp="1"/>
          </p:cNvSpPr>
          <p:nvPr>
            <p:ph type="subTitle" idx="1"/>
          </p:nvPr>
        </p:nvSpPr>
        <p:spPr>
          <a:xfrm>
            <a:off x="1208967" y="3431137"/>
            <a:ext cx="30903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O</a:t>
            </a:r>
            <a:r>
              <a:rPr lang="en" dirty="0"/>
              <a:t>leh 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M</a:t>
            </a:r>
            <a:r>
              <a:rPr lang="en" dirty="0"/>
              <a:t>uhammad yusron nasrulloh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M</a:t>
            </a:r>
            <a:r>
              <a:rPr lang="en" dirty="0"/>
              <a:t>uhammad iqbal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M</a:t>
            </a:r>
            <a:r>
              <a:rPr lang="en" dirty="0"/>
              <a:t>uhammad arlianto</a:t>
            </a:r>
          </a:p>
        </p:txBody>
      </p:sp>
      <p:pic>
        <p:nvPicPr>
          <p:cNvPr id="117" name="Google Shape;11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2242" y="-259000"/>
            <a:ext cx="2441750" cy="1479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3860" y="3663799"/>
            <a:ext cx="2441750" cy="14797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9" name="Google Shape;119;p15"/>
          <p:cNvGrpSpPr/>
          <p:nvPr/>
        </p:nvGrpSpPr>
        <p:grpSpPr>
          <a:xfrm>
            <a:off x="0" y="4315106"/>
            <a:ext cx="3765075" cy="484600"/>
            <a:chOff x="198225" y="4390550"/>
            <a:chExt cx="3765075" cy="484600"/>
          </a:xfrm>
        </p:grpSpPr>
        <p:sp>
          <p:nvSpPr>
            <p:cNvPr id="120" name="Google Shape;120;p15"/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" name="Google Shape;122;p15"/>
          <p:cNvGrpSpPr/>
          <p:nvPr/>
        </p:nvGrpSpPr>
        <p:grpSpPr>
          <a:xfrm rot="5400000">
            <a:off x="8221473" y="1594645"/>
            <a:ext cx="871512" cy="467554"/>
            <a:chOff x="773350" y="518000"/>
            <a:chExt cx="2757950" cy="1479600"/>
          </a:xfrm>
        </p:grpSpPr>
        <p:sp>
          <p:nvSpPr>
            <p:cNvPr id="123" name="Google Shape;123;p15"/>
            <p:cNvSpPr/>
            <p:nvPr/>
          </p:nvSpPr>
          <p:spPr>
            <a:xfrm>
              <a:off x="2582700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1678025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773350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6" name="Google Shape;12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0950" y="628425"/>
            <a:ext cx="3982300" cy="37752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31313D-766F-44D7-BCD2-16CDE4838DAA}"/>
              </a:ext>
            </a:extLst>
          </p:cNvPr>
          <p:cNvSpPr txBox="1"/>
          <p:nvPr/>
        </p:nvSpPr>
        <p:spPr>
          <a:xfrm>
            <a:off x="426376" y="2794800"/>
            <a:ext cx="46851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Dosen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pengampu</a:t>
            </a:r>
            <a:r>
              <a:rPr lang="en-US" dirty="0">
                <a:solidFill>
                  <a:schemeClr val="bg1"/>
                </a:solidFill>
              </a:rPr>
              <a:t> :</a:t>
            </a:r>
          </a:p>
          <a:p>
            <a:pPr algn="ctr"/>
            <a:r>
              <a:rPr lang="en-US" sz="2000" b="1" dirty="0" err="1">
                <a:solidFill>
                  <a:schemeClr val="bg1"/>
                </a:solidFill>
              </a:rPr>
              <a:t>Achmad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arif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munaji</a:t>
            </a:r>
            <a:r>
              <a:rPr lang="en-US" sz="2000" b="1" dirty="0">
                <a:solidFill>
                  <a:schemeClr val="bg1"/>
                </a:solidFill>
              </a:rPr>
              <a:t>., S.T., </a:t>
            </a:r>
            <a:r>
              <a:rPr lang="en-US" sz="2000" b="1" dirty="0" err="1">
                <a:solidFill>
                  <a:schemeClr val="bg1"/>
                </a:solidFill>
              </a:rPr>
              <a:t>M.Kom</a:t>
            </a:r>
            <a:endParaRPr lang="en-ID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14" grpId="0" animBg="1"/>
      <p:bldP spid="115" grpId="0"/>
      <p:bldP spid="116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551FA9-8523-4BFE-8219-7FA5B872B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</p:spPr>
        <p:txBody>
          <a:bodyPr/>
          <a:lstStyle/>
          <a:p>
            <a:r>
              <a:rPr lang="en-US" dirty="0"/>
              <a:t>Sejarah </a:t>
            </a:r>
            <a:r>
              <a:rPr lang="en-US" dirty="0" err="1"/>
              <a:t>dari</a:t>
            </a:r>
            <a:r>
              <a:rPr lang="en-US" dirty="0"/>
              <a:t> Virtual Reality</a:t>
            </a:r>
            <a:endParaRPr lang="en-ID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9BA9146-3E4F-4C82-B166-84243D74F1DD}"/>
              </a:ext>
            </a:extLst>
          </p:cNvPr>
          <p:cNvSpPr txBox="1"/>
          <p:nvPr/>
        </p:nvSpPr>
        <p:spPr>
          <a:xfrm>
            <a:off x="0" y="669820"/>
            <a:ext cx="914400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600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Dilansir</a:t>
            </a:r>
            <a:r>
              <a:rPr lang="en-ID" sz="16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16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buku</a:t>
            </a:r>
            <a:r>
              <a:rPr lang="en-ID" sz="16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Panduan </a:t>
            </a:r>
            <a:r>
              <a:rPr lang="en-ID" sz="1600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Mahir</a:t>
            </a:r>
            <a:r>
              <a:rPr lang="en-ID" sz="16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Pengantar</a:t>
            </a:r>
            <a:r>
              <a:rPr lang="en-ID" sz="16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ID" sz="16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ID" sz="16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(2017) oleh </a:t>
            </a:r>
            <a:r>
              <a:rPr lang="en-ID" sz="1600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Yudho</a:t>
            </a:r>
            <a:r>
              <a:rPr lang="en-ID" sz="16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Tudhanto</a:t>
            </a:r>
            <a:r>
              <a:rPr lang="en-ID" sz="16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600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sejarah</a:t>
            </a:r>
            <a:r>
              <a:rPr lang="en-ID" sz="16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virtual reality </a:t>
            </a:r>
            <a:r>
              <a:rPr lang="en-ID" sz="1600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16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dilihat</a:t>
            </a:r>
            <a:r>
              <a:rPr lang="en-ID" sz="16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ID" sz="16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ID" sz="16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D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D" sz="1600" b="1" i="0" dirty="0">
              <a:solidFill>
                <a:schemeClr val="bg1"/>
              </a:solidFill>
              <a:effectLst/>
              <a:latin typeface="Arial Black" panose="020B0A04020102020204" pitchFamily="34" charset="0"/>
              <a:cs typeface="Times New Roman" panose="02020603050405020304" pitchFamily="18" charset="0"/>
            </a:endParaRPr>
          </a:p>
          <a:p>
            <a:r>
              <a:rPr lang="en-ID" sz="1600" b="1" i="0" dirty="0">
                <a:solidFill>
                  <a:schemeClr val="bg1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1957-1962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Morton Heilig,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seorang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sinematografer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menciptakan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mematenkan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simulator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bernama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Sesorama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visual,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getaran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bau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D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D" sz="1600" b="1" i="0" dirty="0">
                <a:solidFill>
                  <a:schemeClr val="bg1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1966-1968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Ivan Sutherland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membangun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tampilan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berhubungan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gerakan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kepala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Head-mounted display (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jendela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dunia virtual).</a:t>
            </a:r>
          </a:p>
          <a:p>
            <a:endParaRPr lang="en-ID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D" sz="1600" b="1" i="0" dirty="0">
                <a:solidFill>
                  <a:schemeClr val="bg1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1974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Jim Clark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tentang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helm yang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layar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monitor di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dalamnya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(head mounted display).</a:t>
            </a:r>
          </a:p>
          <a:p>
            <a:endParaRPr lang="en-ID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D" sz="1600" b="1" i="0" dirty="0">
                <a:solidFill>
                  <a:schemeClr val="bg1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1982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Jim Clark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Silicon Graphics,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kapabilitas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tinggi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mampu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mengolah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citra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grafik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rumit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D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D" sz="1600" b="1" i="0" dirty="0">
                <a:solidFill>
                  <a:schemeClr val="bg1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1989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Jaron Lanier,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memperkenalkan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Virtual Reality dan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menciptakan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bisnis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komersial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pertama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kali di dunia maya.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64CB82-3C6A-41E6-8F46-D978F4FD7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</p:spPr>
        <p:txBody>
          <a:bodyPr/>
          <a:lstStyle/>
          <a:p>
            <a:r>
              <a:rPr lang="en-US" dirty="0"/>
              <a:t>Sejarah </a:t>
            </a:r>
            <a:r>
              <a:rPr lang="en-US" dirty="0" err="1"/>
              <a:t>dari</a:t>
            </a:r>
            <a:r>
              <a:rPr lang="en-US" dirty="0"/>
              <a:t> Virtual Reality</a:t>
            </a:r>
            <a:endParaRPr lang="en-ID" dirty="0"/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A41E7124-33AE-4FDB-BF14-9AD23F07CBC0}"/>
              </a:ext>
            </a:extLst>
          </p:cNvPr>
          <p:cNvSpPr txBox="1"/>
          <p:nvPr/>
        </p:nvSpPr>
        <p:spPr>
          <a:xfrm>
            <a:off x="0" y="669674"/>
            <a:ext cx="914400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600" b="1" i="0" dirty="0">
                <a:solidFill>
                  <a:schemeClr val="bg1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1990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Kata Virtual Reality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populer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setelah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ditemukan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berinteraksi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kemampuan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indera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manusia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Kacamata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Crystal Eyes yang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mampu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memberi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citra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stereoskopik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D" sz="1600" b="1" i="0" dirty="0">
              <a:solidFill>
                <a:schemeClr val="bg1"/>
              </a:solidFill>
              <a:effectLst/>
              <a:latin typeface="Arial Black" panose="020B0A04020102020204" pitchFamily="34" charset="0"/>
              <a:cs typeface="Times New Roman" panose="02020603050405020304" pitchFamily="18" charset="0"/>
            </a:endParaRPr>
          </a:p>
          <a:p>
            <a:r>
              <a:rPr lang="en-ID" sz="1600" b="1" i="0" dirty="0">
                <a:solidFill>
                  <a:schemeClr val="bg1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1992 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Perusahaan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penerbangan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Boeing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VR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pertama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kali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simulasi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penerbangan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pilot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baru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Silicon Graphics dan Onyx Reality Engine.</a:t>
            </a:r>
          </a:p>
          <a:p>
            <a:endParaRPr lang="en-ID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D" sz="1600" b="1" i="0" dirty="0">
                <a:solidFill>
                  <a:schemeClr val="bg1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1999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Hirokazu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Kato,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mengembangkan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ArToolkit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HITLab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didemonstrasikan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 SIGGRAPH</a:t>
            </a:r>
          </a:p>
          <a:p>
            <a:endParaRPr lang="en-ID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D" sz="1600" b="1" i="0" dirty="0">
                <a:solidFill>
                  <a:schemeClr val="bg1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2000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Brue H. Thomas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mengembangkan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ARQuake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Mobile Games AR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International Symposium on Wearable Computers.</a:t>
            </a:r>
          </a:p>
          <a:p>
            <a:endParaRPr lang="en-ID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D" sz="1600" b="1" i="0" dirty="0">
                <a:solidFill>
                  <a:schemeClr val="bg1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2008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Wikitude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AR Travel Guide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memperkenalkan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Android G1 Telephone yang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berteknologi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AR.</a:t>
            </a:r>
          </a:p>
          <a:p>
            <a:endParaRPr lang="en-ID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D" sz="1600" b="1" i="0" dirty="0">
                <a:solidFill>
                  <a:schemeClr val="bg1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2009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Saqoosha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memperkenalkan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FLARToolkit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perkembangan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ARToolkit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FLARToolkit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memungkinkan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seseorang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memasang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AR pada website. DI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Wikitude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Drive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meluncurkan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navigasi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AR di Platform Android.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0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3D76F5E-93E1-40BD-B964-1ED52E874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</p:spPr>
        <p:txBody>
          <a:bodyPr/>
          <a:lstStyle/>
          <a:p>
            <a:r>
              <a:rPr lang="en-US" dirty="0" err="1"/>
              <a:t>Penerapan</a:t>
            </a:r>
            <a:r>
              <a:rPr lang="en-US" dirty="0"/>
              <a:t> virtual Reality </a:t>
            </a:r>
            <a:endParaRPr lang="en-ID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A40595-230E-46AA-8F01-6AD9867B06D0}"/>
              </a:ext>
            </a:extLst>
          </p:cNvPr>
          <p:cNvSpPr txBox="1"/>
          <p:nvPr/>
        </p:nvSpPr>
        <p:spPr>
          <a:xfrm>
            <a:off x="720000" y="841049"/>
            <a:ext cx="7962958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Penerapan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 </a:t>
            </a:r>
            <a:r>
              <a:rPr lang="en-ID" sz="2000" b="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virtual reality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 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kini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juga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digunakan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dalam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berbagai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bidang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 Antara lain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ada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di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bawah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ini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ID" sz="2000" dirty="0">
              <a:solidFill>
                <a:schemeClr val="bg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D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lang="en-ID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Media dan </a:t>
            </a:r>
            <a:r>
              <a:rPr lang="en-ID" sz="20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Hiburan</a:t>
            </a:r>
            <a:endParaRPr lang="en-ID" sz="200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D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lang="en-ID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Medis</a:t>
            </a:r>
            <a:r>
              <a:rPr lang="en-ID" sz="20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0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Kedokteran</a:t>
            </a:r>
            <a:endParaRPr lang="en-ID" sz="200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D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lang="en-ID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Militer</a:t>
            </a:r>
            <a:endParaRPr lang="en-ID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D" sz="20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lang="en-ID" sz="20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Transportasi</a:t>
            </a:r>
            <a:endParaRPr lang="en-ID" sz="200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D" sz="20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lang="en-ID" sz="20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Teknik dan </a:t>
            </a:r>
            <a:r>
              <a:rPr lang="en-ID" sz="20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Otomotif</a:t>
            </a:r>
            <a:endParaRPr lang="en-ID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D" sz="20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lang="en-ID" sz="20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Ekonomi</a:t>
            </a:r>
            <a:endParaRPr lang="en-ID" sz="200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D" sz="20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lang="en-ID" sz="20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Pendidikan</a:t>
            </a:r>
            <a:endParaRPr lang="en-ID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D" sz="2000" dirty="0">
              <a:solidFill>
                <a:schemeClr val="bg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FCFF91-407C-4966-9649-06C9E505B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</p:spPr>
        <p:txBody>
          <a:bodyPr/>
          <a:lstStyle/>
          <a:p>
            <a:r>
              <a:rPr lang="en-US" dirty="0" err="1"/>
              <a:t>Penerapan</a:t>
            </a:r>
            <a:r>
              <a:rPr lang="en-US" dirty="0"/>
              <a:t> virtual Reality </a:t>
            </a:r>
            <a:endParaRPr lang="en-ID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DECB617-A0E1-461F-88DB-F0DE4735FBBA}"/>
              </a:ext>
            </a:extLst>
          </p:cNvPr>
          <p:cNvSpPr txBox="1"/>
          <p:nvPr/>
        </p:nvSpPr>
        <p:spPr>
          <a:xfrm>
            <a:off x="169049" y="700597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D" sz="2000" b="1" u="sng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lang="en-ID" sz="20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1" i="0" u="sng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Media dan </a:t>
            </a:r>
            <a:r>
              <a:rPr lang="en-ID" sz="2000" b="1" i="0" u="sng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Hiburan</a:t>
            </a:r>
            <a:endParaRPr lang="en-ID" sz="2000" b="1" i="0" u="sng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7E2312E-0715-4F84-A979-9FA3346210ED}"/>
              </a:ext>
            </a:extLst>
          </p:cNvPr>
          <p:cNvSpPr txBox="1"/>
          <p:nvPr/>
        </p:nvSpPr>
        <p:spPr>
          <a:xfrm>
            <a:off x="153681" y="1100707"/>
            <a:ext cx="882127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Penerapan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virtual reality di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media dan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hiburan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terbilang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mudah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ditemukan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pada game.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Penggunaan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VR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sensasi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kepada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mereka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benar-benar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berada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 area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permainan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Selain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VR juga sangat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membantu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media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mengenalkan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potensi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wisata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tanah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air.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melihat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keindahan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lautan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Indonesia.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Tak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perlu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turun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laut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pengunjung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menikmati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keindahan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bantuan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kamera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360 yang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mampu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mengambil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sudut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manapun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endParaRPr lang="en-ID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7C0BA1-26EA-4C83-81D7-58A9934CBDC7}"/>
              </a:ext>
            </a:extLst>
          </p:cNvPr>
          <p:cNvSpPr txBox="1"/>
          <p:nvPr/>
        </p:nvSpPr>
        <p:spPr>
          <a:xfrm>
            <a:off x="153681" y="2703023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D" sz="2000" b="1" u="sng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lang="en-ID" sz="20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1" i="0" u="sng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Medis</a:t>
            </a:r>
            <a:r>
              <a:rPr lang="en-ID" sz="2000" b="1" i="0" u="sng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000" b="1" i="0" u="sng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Kedokteran</a:t>
            </a:r>
            <a:endParaRPr lang="en-ID" sz="2000" b="1" i="0" u="sng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F17E0CC-875F-43DC-800C-A4FA7ADDBA3E}"/>
              </a:ext>
            </a:extLst>
          </p:cNvPr>
          <p:cNvSpPr txBox="1"/>
          <p:nvPr/>
        </p:nvSpPr>
        <p:spPr>
          <a:xfrm>
            <a:off x="153681" y="3135790"/>
            <a:ext cx="882127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Virtual Reality sangat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bermanfaat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medis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kedokteran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Adanya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VR,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dokter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mampu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mendeskripsikan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bagian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anatomi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tubuh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organ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mampu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terlihat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nyata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Mereka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juga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memutuskan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keputusan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membedah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Pemakaian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VR juga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memudahkan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dokter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melihat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perkembangan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penyakit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mendiagnosa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penyakit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serta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teknik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perawatan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pasien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tepat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0" grpId="0"/>
      <p:bldP spid="32" grpId="0"/>
      <p:bldP spid="34" grpId="0"/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A44656-C12F-41C0-A6E1-5442A4784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</p:spPr>
        <p:txBody>
          <a:bodyPr/>
          <a:lstStyle/>
          <a:p>
            <a:r>
              <a:rPr lang="en-US" dirty="0" err="1"/>
              <a:t>Penerapan</a:t>
            </a:r>
            <a:r>
              <a:rPr lang="en-US" dirty="0"/>
              <a:t> virtual Reality 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578F69-3A00-4F78-AB74-3B9AB77B2A50}"/>
              </a:ext>
            </a:extLst>
          </p:cNvPr>
          <p:cNvSpPr txBox="1"/>
          <p:nvPr/>
        </p:nvSpPr>
        <p:spPr>
          <a:xfrm>
            <a:off x="189801" y="648939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D" sz="2000" b="1" u="sng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lang="en-ID" sz="20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1" u="sng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Militer</a:t>
            </a:r>
            <a:endParaRPr lang="en-ID" sz="2000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953CBD-793A-498E-8397-EA4743501B1D}"/>
              </a:ext>
            </a:extLst>
          </p:cNvPr>
          <p:cNvSpPr txBox="1"/>
          <p:nvPr/>
        </p:nvSpPr>
        <p:spPr>
          <a:xfrm>
            <a:off x="96805" y="990364"/>
            <a:ext cx="894730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Siapa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sangka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jika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virtual reality juga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bisa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diterapkan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di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bidang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militer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Penggunaan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VR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mampu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membantu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tentara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dalam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simulasi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perang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Meski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hanya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imajinasi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pengalaman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simulasi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perang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terlihat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nyata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dan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jelas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 Cara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juga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terbilang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menghemat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biaya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dan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lebih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efisien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dibandingkan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latihan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perang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sebenarnya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  <a:endParaRPr lang="en-ID" sz="1600" dirty="0">
              <a:solidFill>
                <a:schemeClr val="bg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630028-D538-4B3F-8093-AB51917B0C82}"/>
              </a:ext>
            </a:extLst>
          </p:cNvPr>
          <p:cNvSpPr txBox="1"/>
          <p:nvPr/>
        </p:nvSpPr>
        <p:spPr>
          <a:xfrm>
            <a:off x="189801" y="2034026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D" sz="2000" b="1" i="0" u="sng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lang="en-ID" sz="2000" b="1" i="0" u="sng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1" i="0" u="sng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Transportasi</a:t>
            </a:r>
            <a:endParaRPr lang="en-ID" sz="2000" b="1" i="0" u="sng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7E5B55-47F8-4FD6-813C-64F0A14FD5BE}"/>
              </a:ext>
            </a:extLst>
          </p:cNvPr>
          <p:cNvSpPr txBox="1"/>
          <p:nvPr/>
        </p:nvSpPr>
        <p:spPr>
          <a:xfrm>
            <a:off x="96805" y="2369128"/>
            <a:ext cx="894730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penerapan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transportasi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virtual reality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latihan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menerbangkan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pesawat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Hal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juga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biaya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dikeluarkan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sedikit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perlu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menyewa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unit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kendaraan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ataupun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membeli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bahan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bakar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Tak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perlu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khawatir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pengalaman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latihan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nyaris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mendekati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kenyataan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pastinya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terhindari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hal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mengkhawatirkan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lainnya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7D09DF-FE49-4CD8-8629-FE856FEDB39A}"/>
              </a:ext>
            </a:extLst>
          </p:cNvPr>
          <p:cNvSpPr txBox="1"/>
          <p:nvPr/>
        </p:nvSpPr>
        <p:spPr>
          <a:xfrm>
            <a:off x="189801" y="3419113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D" sz="2000" b="1" i="0" u="sng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lang="en-ID" sz="2000" b="1" i="0" u="sng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Teknik dan </a:t>
            </a:r>
            <a:r>
              <a:rPr lang="en-ID" sz="2000" b="1" i="0" u="sng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Otomotif</a:t>
            </a:r>
            <a:endParaRPr lang="en-ID" sz="2000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ECE634-85F0-4B54-B248-9375DF12BB14}"/>
              </a:ext>
            </a:extLst>
          </p:cNvPr>
          <p:cNvSpPr txBox="1"/>
          <p:nvPr/>
        </p:nvSpPr>
        <p:spPr>
          <a:xfrm>
            <a:off x="96805" y="3819223"/>
            <a:ext cx="894730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Penerapan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VR di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kamu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lihat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perusahaan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Ford.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headset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jenis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Oculus Rift di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perusahaan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pengembangan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mobil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mengevaluasi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bagian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luar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mobil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Fungsinya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memperhatikan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detail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mobil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2018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lalu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Honda juga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mengadakan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kompetisi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bertema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Indonesia Future Technology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mendesain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motor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VR. </a:t>
            </a:r>
            <a:endParaRPr lang="en-ID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9" grpId="0"/>
      <p:bldP spid="11" grpId="0"/>
      <p:bldP spid="13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E4FA3D6-8E10-4718-AEA2-6F6E457A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</p:spPr>
        <p:txBody>
          <a:bodyPr/>
          <a:lstStyle/>
          <a:p>
            <a:r>
              <a:rPr lang="en-US" dirty="0" err="1"/>
              <a:t>Penerapan</a:t>
            </a:r>
            <a:r>
              <a:rPr lang="en-US" dirty="0"/>
              <a:t> virtual Reality </a:t>
            </a:r>
            <a:endParaRPr lang="en-ID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1BF3E0-9F92-42DE-95AA-03AF7A51E493}"/>
              </a:ext>
            </a:extLst>
          </p:cNvPr>
          <p:cNvSpPr txBox="1"/>
          <p:nvPr/>
        </p:nvSpPr>
        <p:spPr>
          <a:xfrm>
            <a:off x="203627" y="641857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D" sz="2000" b="1" i="0" u="sng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lang="en-ID" sz="2000" b="1" i="0" u="sng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1" i="0" u="sng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Ekonomi</a:t>
            </a:r>
            <a:endParaRPr lang="en-ID" sz="2000" b="1" i="0" u="sng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3D3889-D14A-46D3-9693-072B56679FC0}"/>
              </a:ext>
            </a:extLst>
          </p:cNvPr>
          <p:cNvSpPr txBox="1"/>
          <p:nvPr/>
        </p:nvSpPr>
        <p:spPr>
          <a:xfrm>
            <a:off x="119103" y="1015853"/>
            <a:ext cx="890579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Berikutnya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ekonomi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dimanfaatkan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mempromosikan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barang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display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pajangan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Salah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satunya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toko Selfridges di London,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dimana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pengunjung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datang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mencoba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berbagai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produk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dijual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nyata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Pengunjung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hanya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perlu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berdiri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layar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dilengkapi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oleh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kamera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endParaRPr lang="en-ID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23817C-9C63-41E4-969F-B0985BDE97C3}"/>
              </a:ext>
            </a:extLst>
          </p:cNvPr>
          <p:cNvSpPr txBox="1"/>
          <p:nvPr/>
        </p:nvSpPr>
        <p:spPr>
          <a:xfrm>
            <a:off x="203627" y="1820736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D" sz="2000" b="1" i="0" u="sng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lang="en-ID" sz="2000" b="1" i="0" u="sng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Pendidikan</a:t>
            </a:r>
            <a:endParaRPr lang="en-ID" sz="2000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8F042D9-8BA2-4698-82F6-87DEB626D93A}"/>
              </a:ext>
            </a:extLst>
          </p:cNvPr>
          <p:cNvSpPr txBox="1"/>
          <p:nvPr/>
        </p:nvSpPr>
        <p:spPr>
          <a:xfrm>
            <a:off x="119103" y="2210120"/>
            <a:ext cx="890579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Pendidikan Indonesia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makin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berkembang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setelah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penggunaan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belajar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mengajar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Salah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contohnya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anak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didik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siswa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memproyeksikan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berbagai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kegiatan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memproyeksikan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Antariksa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memproyeksikan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anatomi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tubuh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lagi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lainnya</a:t>
            </a:r>
            <a:endParaRPr lang="en-ID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4" grpId="0"/>
      <p:bldP spid="26" grpId="0"/>
      <p:bldP spid="28" grpId="0"/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77882-D460-4A34-B58E-6CD404644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</p:spPr>
        <p:txBody>
          <a:bodyPr/>
          <a:lstStyle/>
          <a:p>
            <a:r>
              <a:rPr lang="en-ID" sz="3600" dirty="0">
                <a:latin typeface="Franklin Gothic Medium" panose="020B0603020102020204" pitchFamily="34" charset="0"/>
              </a:rPr>
              <a:t>Augmented Reality &amp; Virtual Reality</a:t>
            </a:r>
            <a:endParaRPr lang="en-ID" dirty="0">
              <a:latin typeface="Franklin Gothic Medium" panose="020B0603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40C60E-0E4B-4D29-B6B1-0ADA86FF910F}"/>
              </a:ext>
            </a:extLst>
          </p:cNvPr>
          <p:cNvSpPr txBox="1"/>
          <p:nvPr/>
        </p:nvSpPr>
        <p:spPr>
          <a:xfrm>
            <a:off x="499462" y="991240"/>
            <a:ext cx="3404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u="sng" dirty="0" err="1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Referensi</a:t>
            </a:r>
            <a:endParaRPr lang="en-ID" sz="2000" b="1" u="sng" dirty="0">
              <a:solidFill>
                <a:schemeClr val="bg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05F2FF-C876-4F6E-A417-BD794ED1306E}"/>
              </a:ext>
            </a:extLst>
          </p:cNvPr>
          <p:cNvSpPr txBox="1"/>
          <p:nvPr/>
        </p:nvSpPr>
        <p:spPr>
          <a:xfrm>
            <a:off x="230521" y="1437505"/>
            <a:ext cx="8790533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D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https://web.archive.org/web/20180412201734id_/http://ejournal.unikama.ac.id/index.php/JFTI/article/viewFile/1490/1165</a:t>
            </a:r>
            <a:endParaRPr lang="en-ID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D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https://monsterar.net/2021/12/28/sejarah-augmented-reality/</a:t>
            </a:r>
            <a:endParaRPr lang="en-ID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D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https://blog.kejarcita.id/7-contoh-penerapan-augmented-reality-dalam-pembelajaran/</a:t>
            </a:r>
            <a:endParaRPr lang="en-ID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Mengenal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 Virtual Reality :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Definisi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, Cara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Kerja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,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Contohnya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 –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IDCloudHost</a:t>
            </a:r>
            <a:endParaRPr lang="en-ID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Pengertian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 dan Sejarah Virtual Reality –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Himpunan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Mahasiswa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Sistem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Informasi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 (binus.ac.id)</a:t>
            </a:r>
            <a:endParaRPr lang="en-ID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Makin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Canggih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,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Ini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 7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Penerapan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 Virtual Reality Pada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Berbagai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Bidang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 di Indonesia - IDS Digital College</a:t>
            </a:r>
            <a:endParaRPr lang="en-ID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344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9C62C-BF14-405E-8302-355917FD901F}"/>
              </a:ext>
            </a:extLst>
          </p:cNvPr>
          <p:cNvSpPr txBox="1">
            <a:spLocks/>
          </p:cNvSpPr>
          <p:nvPr/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dirty="0" err="1">
                <a:solidFill>
                  <a:schemeClr val="bg1"/>
                </a:solidFill>
              </a:rPr>
              <a:t>kesimpulan</a:t>
            </a:r>
            <a:endParaRPr lang="en-ID" sz="40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9CC361-0423-4F56-AE80-A0A18334E87D}"/>
              </a:ext>
            </a:extLst>
          </p:cNvPr>
          <p:cNvSpPr txBox="1"/>
          <p:nvPr/>
        </p:nvSpPr>
        <p:spPr>
          <a:xfrm>
            <a:off x="147917" y="763773"/>
            <a:ext cx="8848165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01650" lvl="0" indent="-342900" algn="just">
              <a:spcAft>
                <a:spcPts val="0"/>
              </a:spcAft>
              <a:buClr>
                <a:schemeClr val="lt1"/>
              </a:buClr>
              <a:buSzPts val="1100"/>
              <a:buFont typeface="Wingdings" panose="05000000000000000000" pitchFamily="2" charset="2"/>
              <a:buChar char="v"/>
            </a:pP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intinya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sz="1600" b="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Augmented Reality 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AR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mampu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menyisipkan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dunia maya dan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menampilkannya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dunia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nyata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bantuan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webcam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kamera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bahkan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kacamata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khusus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01650" indent="-342900" algn="just">
              <a:buClr>
                <a:schemeClr val="lt1"/>
              </a:buClr>
              <a:buSzPts val="1100"/>
              <a:buFont typeface="Wingdings" panose="05000000000000000000" pitchFamily="2" charset="2"/>
              <a:buChar char="v"/>
            </a:pP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sz="16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Augmented Reality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(AR)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sejak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60-an. Sejarah augmented reality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ditemukan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1968,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pengembangan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tampilan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pertama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dipasang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kepala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oleh Ivan Sutherland.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Namun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istilah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‘augmented reality’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baru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muncul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1990,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dicetuskan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oleh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peneliti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Boeing Tim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Caudell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IBM Plex Sans"/>
            </a:endParaRPr>
          </a:p>
          <a:p>
            <a:pPr marL="501650" indent="-342900" algn="just">
              <a:buClr>
                <a:schemeClr val="lt1"/>
              </a:buClr>
              <a:buSzPts val="1100"/>
              <a:buFont typeface="Wingdings" panose="05000000000000000000" pitchFamily="2" charset="2"/>
              <a:buChar char="v"/>
            </a:pP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kehidupan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sehari-hari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augmented reality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kini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mulai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dimanfaatkan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diterapkan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berbagai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aspek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serta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sendi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kehidupan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ID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dibidang</a:t>
            </a:r>
            <a:r>
              <a:rPr lang="en-ID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pendidikan</a:t>
            </a:r>
            <a:r>
              <a:rPr lang="en-ID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bisnis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lang="en-ID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industry,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hiburan</a:t>
            </a:r>
            <a:r>
              <a:rPr lang="en-ID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ID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lang="en-ID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kedokteran</a:t>
            </a:r>
            <a:r>
              <a:rPr lang="en-ID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01650" indent="-342900" algn="just">
              <a:buClr>
                <a:schemeClr val="lt1"/>
              </a:buClr>
              <a:buSzPts val="1100"/>
              <a:buFont typeface="Wingdings" panose="05000000000000000000" pitchFamily="2" charset="2"/>
              <a:buChar char="v"/>
            </a:pP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disimpulkan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bahwa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virtual reality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mampu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penggunanya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merasakan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dunia digital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nyata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01650" indent="-342900" algn="just">
              <a:buClr>
                <a:schemeClr val="lt1"/>
              </a:buClr>
              <a:buSzPts val="1100"/>
              <a:buFont typeface="Wingdings" panose="05000000000000000000" pitchFamily="2" charset="2"/>
              <a:buChar char="v"/>
            </a:pP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irtual </a:t>
            </a:r>
            <a:r>
              <a:rPr lang="en-ID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eality  (VR)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sejak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1950-an.</a:t>
            </a:r>
          </a:p>
          <a:p>
            <a:pPr marL="501650" indent="-342900" algn="just">
              <a:buClr>
                <a:schemeClr val="lt1"/>
              </a:buClr>
              <a:buSzPts val="1100"/>
              <a:buFont typeface="Wingdings" panose="05000000000000000000" pitchFamily="2" charset="2"/>
              <a:buChar char="v"/>
            </a:pP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Virtual Reality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terapkan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dibidang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Media dan </a:t>
            </a:r>
            <a:r>
              <a:rPr lang="en-ID" sz="16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Hiburan</a:t>
            </a:r>
            <a:r>
              <a:rPr lang="en-ID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lang="en-ID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Medis</a:t>
            </a:r>
            <a:r>
              <a:rPr lang="en-ID" sz="16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16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Kedokteran</a:t>
            </a:r>
            <a:r>
              <a:rPr lang="en-ID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lang="en-ID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Militer</a:t>
            </a:r>
            <a:r>
              <a:rPr lang="en-ID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6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lang="en-ID" sz="16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Transportasi</a:t>
            </a:r>
            <a:r>
              <a:rPr lang="en-ID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6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lang="en-ID" sz="16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Teknik dan </a:t>
            </a:r>
            <a:r>
              <a:rPr lang="en-ID" sz="16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Otomotif</a:t>
            </a:r>
            <a:r>
              <a:rPr lang="en-ID" sz="16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6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lang="en-ID" sz="16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Ekonomi</a:t>
            </a:r>
            <a:r>
              <a:rPr lang="en-ID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6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lang="en-ID" sz="16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Pendidikan</a:t>
            </a:r>
            <a:endParaRPr lang="en-ID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86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766714-1950-442B-9D91-78791D653247}"/>
              </a:ext>
            </a:extLst>
          </p:cNvPr>
          <p:cNvSpPr txBox="1"/>
          <p:nvPr/>
        </p:nvSpPr>
        <p:spPr>
          <a:xfrm>
            <a:off x="1410020" y="1759644"/>
            <a:ext cx="63239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Any question ?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Ada </a:t>
            </a:r>
            <a:r>
              <a:rPr lang="en-US" sz="28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pertanyaan</a:t>
            </a:r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 ?</a:t>
            </a:r>
            <a:endParaRPr lang="en-ID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645541"/>
      </p:ext>
    </p:extLst>
  </p:cSld>
  <p:clrMapOvr>
    <a:masterClrMapping/>
  </p:clrMapOvr>
  <p:transition spd="slow">
    <p:randomBar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p49"/>
          <p:cNvSpPr txBox="1">
            <a:spLocks noGrp="1"/>
          </p:cNvSpPr>
          <p:nvPr>
            <p:ph type="title" idx="4294967295"/>
          </p:nvPr>
        </p:nvSpPr>
        <p:spPr>
          <a:xfrm>
            <a:off x="1051924" y="327724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Tugas</a:t>
            </a:r>
            <a:r>
              <a:rPr lang="en-US" sz="2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8" name="Google Shape;1368;p49"/>
          <p:cNvGrpSpPr/>
          <p:nvPr/>
        </p:nvGrpSpPr>
        <p:grpSpPr>
          <a:xfrm>
            <a:off x="6874322" y="1571957"/>
            <a:ext cx="1446116" cy="2863897"/>
            <a:chOff x="6529419" y="1724307"/>
            <a:chExt cx="1480463" cy="2931917"/>
          </a:xfrm>
        </p:grpSpPr>
        <p:grpSp>
          <p:nvGrpSpPr>
            <p:cNvPr id="1369" name="Google Shape;1369;p49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1370" name="Google Shape;1370;p49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1371" name="Google Shape;1371;p49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2" name="Google Shape;1372;p49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73" name="Google Shape;1373;p49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74" name="Google Shape;1374;p49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1375" name="Google Shape;1375;p49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1376" name="Google Shape;1376;p49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7" name="Google Shape;1377;p49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78" name="Google Shape;1378;p49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1379" name="Google Shape;1379;p49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0" name="Google Shape;1380;p49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1" name="Google Shape;1381;p49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2" name="Google Shape;1382;p49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383" name="Google Shape;1383;p49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1384" name="Google Shape;1384;p49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1385" name="Google Shape;1385;p49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6" name="Google Shape;1386;p49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87" name="Google Shape;1387;p49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1388" name="Google Shape;1388;p49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9" name="Google Shape;1389;p49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0" name="Google Shape;1390;p49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1" name="Google Shape;1391;p49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392" name="Google Shape;1392;p49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1393" name="Google Shape;1393;p49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1394" name="Google Shape;1394;p49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49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96" name="Google Shape;1396;p49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1397" name="Google Shape;1397;p49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49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399" name="Google Shape;1399;p49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1400" name="Google Shape;1400;p49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1401" name="Google Shape;1401;p49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2" name="Google Shape;1402;p49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2" extrusionOk="0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3" name="Google Shape;1403;p49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1404" name="Google Shape;1404;p49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49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49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49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8" name="Google Shape;1408;p49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E371616-47F3-49EA-B15B-BEF10A2C634C}"/>
              </a:ext>
            </a:extLst>
          </p:cNvPr>
          <p:cNvSpPr txBox="1"/>
          <p:nvPr/>
        </p:nvSpPr>
        <p:spPr>
          <a:xfrm>
            <a:off x="591671" y="1344706"/>
            <a:ext cx="62826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Resum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tentang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alat-alat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virtual reality dan augmented reality</a:t>
            </a:r>
          </a:p>
          <a:p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berupa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nama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alat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kegunaannya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Minimal 2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halaman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kumpul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minggu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depan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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5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 txBox="1">
            <a:spLocks noGrp="1"/>
          </p:cNvSpPr>
          <p:nvPr>
            <p:ph type="title"/>
          </p:nvPr>
        </p:nvSpPr>
        <p:spPr>
          <a:xfrm>
            <a:off x="720000" y="41404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Definisi Augment Reality</a:t>
            </a:r>
            <a:endParaRPr u="sng" dirty="0"/>
          </a:p>
        </p:txBody>
      </p:sp>
      <p:sp>
        <p:nvSpPr>
          <p:cNvPr id="132" name="Google Shape;132;p16"/>
          <p:cNvSpPr txBox="1">
            <a:spLocks noGrp="1"/>
          </p:cNvSpPr>
          <p:nvPr>
            <p:ph type="body" idx="1"/>
          </p:nvPr>
        </p:nvSpPr>
        <p:spPr>
          <a:xfrm>
            <a:off x="720000" y="116705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01650" lvl="0" indent="-342900" algn="just">
              <a:spcAft>
                <a:spcPts val="0"/>
              </a:spcAft>
              <a:buClr>
                <a:schemeClr val="lt1"/>
              </a:buClr>
              <a:buSzPts val="1100"/>
              <a:buFont typeface="Wingdings" panose="05000000000000000000" pitchFamily="2" charset="2"/>
              <a:buChar char="v"/>
            </a:pPr>
            <a:r>
              <a:rPr lang="en-ID" sz="2000" b="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Augmented Reality 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AR </a:t>
            </a:r>
            <a:r>
              <a:rPr lang="en-ID" sz="2000" b="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memperoleh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penggabungan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sz="2000" b="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digital 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konten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dibuat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oleh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dunia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nyata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en-ID" sz="2000" b="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Augmented Reality 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memperbolehkan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melihat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objek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maya 2D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3D yang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diproyeksikan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dunia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nyata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D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501650" lvl="0" indent="-342900" algn="just">
              <a:spcAft>
                <a:spcPts val="0"/>
              </a:spcAft>
              <a:buClr>
                <a:schemeClr val="lt1"/>
              </a:buClr>
              <a:buSzPts val="1100"/>
              <a:buFont typeface="Wingdings" panose="05000000000000000000" pitchFamily="2" charset="2"/>
              <a:buChar char="v"/>
            </a:pP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intinya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sz="2000" b="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Augmented Reality 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AR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mampu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menyisipkan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dunia maya dan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menampilkannya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dunia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nyata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bantuan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webcam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kamera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bahkan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kacamata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khusus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  <p:bldP spid="13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34"/>
          <p:cNvSpPr/>
          <p:nvPr/>
        </p:nvSpPr>
        <p:spPr>
          <a:xfrm>
            <a:off x="706931" y="952205"/>
            <a:ext cx="7716019" cy="29256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rgbClr val="FFFFFF">
                <a:alpha val="7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34"/>
          <p:cNvSpPr txBox="1">
            <a:spLocks noGrp="1"/>
          </p:cNvSpPr>
          <p:nvPr>
            <p:ph type="title"/>
          </p:nvPr>
        </p:nvSpPr>
        <p:spPr>
          <a:xfrm>
            <a:off x="706931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Sejarah </a:t>
            </a:r>
            <a:r>
              <a:rPr lang="en-US" dirty="0" err="1"/>
              <a:t>dari</a:t>
            </a:r>
            <a:r>
              <a:rPr lang="en-US" dirty="0"/>
              <a:t> Augmented Reality</a:t>
            </a:r>
            <a:endParaRPr dirty="0"/>
          </a:p>
        </p:txBody>
      </p:sp>
      <p:sp>
        <p:nvSpPr>
          <p:cNvPr id="936" name="Google Shape;936;p34"/>
          <p:cNvSpPr txBox="1"/>
          <p:nvPr/>
        </p:nvSpPr>
        <p:spPr>
          <a:xfrm>
            <a:off x="-30736" y="4191295"/>
            <a:ext cx="9205472" cy="249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sz="16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Augmented Reality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(AR)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sejak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60-an. Sejarah augmented reality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ditemukan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1968,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pengembangan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tampilan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pertama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dipasang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kepala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oleh Ivan Sutherland.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Namun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istilah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‘augmented reality’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baru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muncul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1990,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dicetuskan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oleh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peneliti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Boeing Tim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Caudell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ea typeface="IBM Plex Sans"/>
              <a:cs typeface="Times New Roman" panose="02020603050405020304" pitchFamily="18" charset="0"/>
              <a:sym typeface="IBM Plex Sans"/>
            </a:endParaRPr>
          </a:p>
        </p:txBody>
      </p:sp>
      <p:pic>
        <p:nvPicPr>
          <p:cNvPr id="2050" name="Picture 2" descr="sejarah augmented reality">
            <a:extLst>
              <a:ext uri="{FF2B5EF4-FFF2-40B4-BE49-F238E27FC236}">
                <a16:creationId xmlns:a16="http://schemas.microsoft.com/office/drawing/2014/main" id="{CB44F3DD-09AC-490C-9343-A19337A746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" r="-209"/>
          <a:stretch/>
        </p:blipFill>
        <p:spPr bwMode="auto">
          <a:xfrm>
            <a:off x="890298" y="1051089"/>
            <a:ext cx="7361304" cy="2727832"/>
          </a:xfrm>
          <a:prstGeom prst="snip2Diag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3" grpId="0" animBg="1"/>
      <p:bldP spid="934" grpId="0"/>
      <p:bldP spid="9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4BA0B5-B7F3-4349-A11F-6FCB27CEB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8" y="0"/>
            <a:ext cx="7704000" cy="572700"/>
          </a:xfrm>
        </p:spPr>
        <p:txBody>
          <a:bodyPr/>
          <a:lstStyle/>
          <a:p>
            <a:r>
              <a:rPr lang="en-US" dirty="0"/>
              <a:t>Sejarah </a:t>
            </a:r>
            <a:r>
              <a:rPr lang="en-US" dirty="0" err="1"/>
              <a:t>dari</a:t>
            </a:r>
            <a:r>
              <a:rPr lang="en-US" dirty="0"/>
              <a:t> Augmented Reality</a:t>
            </a:r>
            <a:endParaRPr lang="en-ID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C09CF85-D84C-48AE-B136-3725486A191D}"/>
              </a:ext>
            </a:extLst>
          </p:cNvPr>
          <p:cNvSpPr txBox="1"/>
          <p:nvPr/>
        </p:nvSpPr>
        <p:spPr>
          <a:xfrm>
            <a:off x="-1" y="713709"/>
            <a:ext cx="914399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16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1968: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Ivan Sutherland,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seorang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profesor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ilmuwan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Harvard,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menciptakan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tampilan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pertama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dipasang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kepala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disebut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 ‘The Sword of Damocles.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melihat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grafik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dihasilkan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meningkatkan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persepsi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sensorik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mereka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tentang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dunia.</a:t>
            </a:r>
          </a:p>
          <a:p>
            <a:pPr algn="just"/>
            <a:endParaRPr lang="en-ID" sz="16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D" sz="16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1990: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Tom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Caudell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seorang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peneliti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Boeing,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menciptakan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istilah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‘augmented reality’.</a:t>
            </a:r>
          </a:p>
          <a:p>
            <a:pPr algn="just"/>
            <a:endParaRPr lang="en-ID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D" sz="16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1992: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 Louis Rosenburg,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seorang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peneliti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 di Lab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Penelitian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 Armstrong USAF,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menciptakan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 ‘Virtual Fixtures’, yang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merupakan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 salah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satu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sistem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 augmented reality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pertama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 yang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sepenuhnya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berfungsi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.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Sistem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ini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memungkinkan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personel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militer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untuk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mengontrol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 dan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memandu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mesin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secara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 virtual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untuk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melakukan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tugas-tugas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seperti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melatih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 pilot Angkatan Udara AS.</a:t>
            </a:r>
          </a:p>
          <a:p>
            <a:pPr algn="just"/>
            <a:endParaRPr lang="en-ID" sz="1600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pPr algn="just"/>
            <a:r>
              <a:rPr lang="en-ID" sz="16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1999: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 NASA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menciptakan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sistem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penglihatan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sintetis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 hybrid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dari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pesawat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ruang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angkasa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 X-38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mereka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.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Sistem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memanfaatkan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 </a:t>
            </a:r>
            <a:r>
              <a:rPr lang="en-ID" sz="16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teknologi</a:t>
            </a:r>
            <a:r>
              <a:rPr lang="en-ID" sz="16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AR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 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untuk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membantu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menyediakan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navigasi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 yang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lebih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baik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selama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 uji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coba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penerbangan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.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Komponen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 augmented reality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menampilkan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 data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peta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tepat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 di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layar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 pilot.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49E1690-5802-4B64-9A15-759AC65D3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</p:spPr>
        <p:txBody>
          <a:bodyPr/>
          <a:lstStyle/>
          <a:p>
            <a:r>
              <a:rPr lang="en-US" dirty="0"/>
              <a:t>Sejarah </a:t>
            </a:r>
            <a:r>
              <a:rPr lang="en-US" dirty="0" err="1"/>
              <a:t>dari</a:t>
            </a:r>
            <a:r>
              <a:rPr lang="en-US" dirty="0"/>
              <a:t> Augmented Reality</a:t>
            </a:r>
            <a:endParaRPr lang="en-ID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4C1CAC-C973-4672-A21F-2EED48C9D62D}"/>
              </a:ext>
            </a:extLst>
          </p:cNvPr>
          <p:cNvSpPr txBox="1"/>
          <p:nvPr/>
        </p:nvSpPr>
        <p:spPr>
          <a:xfrm>
            <a:off x="0" y="717807"/>
            <a:ext cx="91440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16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2000: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Hirokazu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Kato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mengembangkan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sz="1600" b="0" i="1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open-source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software library yang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disebut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ARToolKit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Paket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membantu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pengembang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lain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membangun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program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lunak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augmented reality. Library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pelacakan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video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melapisi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grafik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virtual di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atas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dunia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nyata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ID" sz="1600" dirty="0">
              <a:solidFill>
                <a:schemeClr val="bg1"/>
              </a:solidFill>
              <a:latin typeface="Times New Roman" panose="02020603050405020304" pitchFamily="18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pPr algn="just"/>
            <a:r>
              <a:rPr lang="en-ID" sz="16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2009: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Majalah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Esquire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augmented reality di media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cetak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pertama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kalinya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upaya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halaman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hidup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Ketika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pembaca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memindai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sampul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D" sz="16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majalah</a:t>
            </a:r>
            <a:r>
              <a:rPr lang="en-ID" sz="16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augmented reality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menampilkan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Robert Downey Jr.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berbicara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kepada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pembaca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ID" sz="16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pPr algn="just"/>
            <a:r>
              <a:rPr lang="en-ID" sz="16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2013: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Volkswagen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memulai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debut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MARTA (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Bantuan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Teknis Augmented Reality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Seluler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yang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terutama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petunjuk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perbaikan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langkah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demi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langkah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kepada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teknisi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manual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servis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Adaptasi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AR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terobosan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diterapkan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industri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berbeda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menyelaraskan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merampingkan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proses</a:t>
            </a:r>
          </a:p>
          <a:p>
            <a:pPr algn="just"/>
            <a:endParaRPr lang="en-ID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D" sz="16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2014: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Google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meluncurkan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Google Glass,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sepasang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sz="1600" b="0" i="0" u="none" strike="noStrike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kacamata</a:t>
            </a:r>
            <a:r>
              <a:rPr lang="en-ID" sz="16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augmented reality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yang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dipakai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pengalaman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imersif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mengenakan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AR dan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berkomunikasi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Internet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melalui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perintah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pemrosesan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alami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mengakses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berbagai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Google Maps, Google+, Gmail, dan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lainnya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b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D" sz="16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D" sz="16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8825AA-4DF3-479E-A56F-8B11A5974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0"/>
            <a:ext cx="7704000" cy="572700"/>
          </a:xfrm>
        </p:spPr>
        <p:txBody>
          <a:bodyPr/>
          <a:lstStyle/>
          <a:p>
            <a:r>
              <a:rPr lang="en-US" dirty="0" err="1"/>
              <a:t>Penerapan</a:t>
            </a:r>
            <a:r>
              <a:rPr lang="en-US" dirty="0"/>
              <a:t> Augmented Reality </a:t>
            </a: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179352-82FF-4A01-B78E-8880238CFD0F}"/>
              </a:ext>
            </a:extLst>
          </p:cNvPr>
          <p:cNvSpPr txBox="1"/>
          <p:nvPr/>
        </p:nvSpPr>
        <p:spPr>
          <a:xfrm>
            <a:off x="641616" y="802637"/>
            <a:ext cx="7860767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kehidupan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sehari-hari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augmented reality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kini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mulai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dimanfaatkan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diterapkan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berbagai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aspek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serta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sendi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kehidupan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penerapan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augmented reality di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berbagai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kehidupan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sehari-hari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endParaRPr lang="en-ID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D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lang="en-ID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Pendidikan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bisnis</a:t>
            </a:r>
            <a:endParaRPr lang="en-ID" sz="20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D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lang="en-ID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industri</a:t>
            </a:r>
            <a:endParaRPr lang="en-ID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hiburan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D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lang="en-ID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kedokteran</a:t>
            </a:r>
            <a:endParaRPr lang="en-ID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4D7EA42-9679-459B-A946-AF556618B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</p:spPr>
        <p:txBody>
          <a:bodyPr/>
          <a:lstStyle/>
          <a:p>
            <a:r>
              <a:rPr lang="en-US" dirty="0" err="1"/>
              <a:t>Penerapan</a:t>
            </a:r>
            <a:r>
              <a:rPr lang="en-US" dirty="0"/>
              <a:t> Augmented Reality </a:t>
            </a:r>
            <a:endParaRPr lang="en-ID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01FC729-1274-476A-906E-12BB6C625018}"/>
              </a:ext>
            </a:extLst>
          </p:cNvPr>
          <p:cNvSpPr txBox="1"/>
          <p:nvPr/>
        </p:nvSpPr>
        <p:spPr>
          <a:xfrm>
            <a:off x="518672" y="649643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D" sz="2400" b="1" u="sng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lang="en-ID" sz="24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Pendidikan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9D9FDC-7B5C-4915-BA34-EC9012ABD034}"/>
              </a:ext>
            </a:extLst>
          </p:cNvPr>
          <p:cNvSpPr txBox="1"/>
          <p:nvPr/>
        </p:nvSpPr>
        <p:spPr>
          <a:xfrm>
            <a:off x="376518" y="1111308"/>
            <a:ext cx="876748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pendidikan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augmented reality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biasanya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salah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media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pembelajaran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bagi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peserta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didik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AR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membantu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murid-murid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visualisasi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pembelajaran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Visualisasai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pembelajaran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diperlukan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agar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peserta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didik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hanya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belajar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sebatas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teori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saja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tetapi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juga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mendapatkan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pengalaman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belajar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nyata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Misalnya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AR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peserta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didik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belajar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melihat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langsung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bagaimana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anatomi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tubuh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manusia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bakteri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virus, dan lain-lain.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6F8AC8-0A2B-44F2-BE35-B7910A109FD5}"/>
              </a:ext>
            </a:extLst>
          </p:cNvPr>
          <p:cNvSpPr txBox="1"/>
          <p:nvPr/>
        </p:nvSpPr>
        <p:spPr>
          <a:xfrm>
            <a:off x="603197" y="2648375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D" sz="2400" b="1" i="0" u="sng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lang="en-ID" sz="2400" b="1" i="0" u="sng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b="1" i="0" u="sng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bisnis</a:t>
            </a:r>
            <a:endParaRPr lang="en-ID" sz="2400" b="1" i="0" u="sng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658E9F-FB0D-4F6A-A898-B2D952206D22}"/>
              </a:ext>
            </a:extLst>
          </p:cNvPr>
          <p:cNvSpPr txBox="1"/>
          <p:nvPr/>
        </p:nvSpPr>
        <p:spPr>
          <a:xfrm>
            <a:off x="376518" y="3110006"/>
            <a:ext cx="876748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Selain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pendidikan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augmented reality juga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diterapkan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berbagai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bisnis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bisnis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augmented reality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dimanfaatkan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oleh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perusahaan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media marketing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promosi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produk-produknya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Pemasaran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memanfaatkan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menarik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perhatian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konsumen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membuka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peluang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mendapatkan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keuntungan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besar</a:t>
            </a:r>
            <a:endParaRPr lang="en-ID" sz="16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6" grpId="0"/>
      <p:bldP spid="28" grpId="0"/>
      <p:bldP spid="29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BB7BA24-410F-491B-9041-EBB373207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</p:spPr>
        <p:txBody>
          <a:bodyPr/>
          <a:lstStyle/>
          <a:p>
            <a:r>
              <a:rPr lang="en-US" dirty="0" err="1"/>
              <a:t>Penerapan</a:t>
            </a:r>
            <a:r>
              <a:rPr lang="en-US" dirty="0"/>
              <a:t> Augmented Reality </a:t>
            </a:r>
            <a:endParaRPr lang="en-ID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0CA27D3-A8FA-4693-B618-87F48664946F}"/>
              </a:ext>
            </a:extLst>
          </p:cNvPr>
          <p:cNvSpPr txBox="1"/>
          <p:nvPr/>
        </p:nvSpPr>
        <p:spPr>
          <a:xfrm>
            <a:off x="399570" y="1106611"/>
            <a:ext cx="874443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pemasaran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perusahaan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sering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mengiklankan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produknya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Pemasaran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augmented reality salah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satunya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memunculkan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3D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produk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Media yang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berupa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brosur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diberi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marker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memunculkan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gambaran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3D pada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brosur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begitu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pembeli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pelanggan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agar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tertarik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melihat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detail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produk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dijual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perusahaan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endParaRPr lang="en-ID" sz="16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D2DE8DE-B32D-405E-8E69-2B75B1FC6423}"/>
              </a:ext>
            </a:extLst>
          </p:cNvPr>
          <p:cNvSpPr txBox="1"/>
          <p:nvPr/>
        </p:nvSpPr>
        <p:spPr>
          <a:xfrm>
            <a:off x="526357" y="650495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D" sz="2400" b="1" u="sng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lang="en-ID" sz="24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b="1" u="sng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industri</a:t>
            </a:r>
            <a:endParaRPr lang="en-ID" sz="2400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FB174F4-87FA-4C54-BC22-1C97B2666FC0}"/>
              </a:ext>
            </a:extLst>
          </p:cNvPr>
          <p:cNvSpPr txBox="1"/>
          <p:nvPr/>
        </p:nvSpPr>
        <p:spPr>
          <a:xfrm>
            <a:off x="399570" y="2911394"/>
            <a:ext cx="87444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dunia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hiburan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manfaat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augmented reality juga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cukup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dirasakan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terutama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dunia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permainan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game. Salah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game yang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memanfaatkan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augmented reality dan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mendapatkan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perhatian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bagi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seluruh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semartphone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 dunia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Pokemon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Go.</a:t>
            </a:r>
            <a:endParaRPr lang="en-ID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DB04DD6-F13A-4D53-A5E0-485EE2E0FC25}"/>
              </a:ext>
            </a:extLst>
          </p:cNvPr>
          <p:cNvSpPr txBox="1"/>
          <p:nvPr/>
        </p:nvSpPr>
        <p:spPr>
          <a:xfrm>
            <a:off x="526357" y="242450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D" sz="2400" b="1" i="0" u="sng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lang="en-ID" sz="2400" b="1" i="0" u="sng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b="1" i="0" u="sng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hiburan</a:t>
            </a:r>
            <a:r>
              <a:rPr lang="en-ID" sz="2400" b="1" i="0" u="sng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0EDF46E-3A69-41F2-A7CA-D4DEE323C58F}"/>
              </a:ext>
            </a:extLst>
          </p:cNvPr>
          <p:cNvSpPr txBox="1"/>
          <p:nvPr/>
        </p:nvSpPr>
        <p:spPr>
          <a:xfrm>
            <a:off x="399570" y="4175147"/>
            <a:ext cx="87444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augmented reality juga sangat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dibutuhkan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dunia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kedokteran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dunia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medis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biasnya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pengenalan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pengenalan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pembuatan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vaksin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virus, dan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pengenalan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berbagai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anatomi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tubuh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manusia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D3D7464-F261-4672-A5CA-7E6028DA3D9D}"/>
              </a:ext>
            </a:extLst>
          </p:cNvPr>
          <p:cNvSpPr txBox="1"/>
          <p:nvPr/>
        </p:nvSpPr>
        <p:spPr>
          <a:xfrm>
            <a:off x="526357" y="3700864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D" sz="2400" b="1" u="sng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lang="en-ID" sz="24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b="1" u="sng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kedokteran</a:t>
            </a:r>
            <a:endParaRPr lang="en-ID" sz="2400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5" grpId="0"/>
      <p:bldP spid="57" grpId="0"/>
      <p:bldP spid="59" grpId="0"/>
      <p:bldP spid="61" grpId="0"/>
      <p:bldP spid="63" grpId="0"/>
      <p:bldP spid="6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DC00C-CA19-4C7D-B241-B98AAE031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u="sng" dirty="0"/>
              <a:t>Definisi Virtual Reality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E87D1-A768-40FC-B37B-D2502C368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238804"/>
            <a:ext cx="7704000" cy="3416400"/>
          </a:xfrm>
        </p:spPr>
        <p:txBody>
          <a:bodyPr/>
          <a:lstStyle/>
          <a:p>
            <a:pPr marL="501650" indent="-342900" algn="just">
              <a:buFont typeface="Wingdings" panose="05000000000000000000" pitchFamily="2" charset="2"/>
              <a:buChar char="v"/>
            </a:pP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Virtual Reality (VR)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mampu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menciptakan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simulasi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Simulai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duni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nyata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di mana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kamu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melihat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suasana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berjalan-jalan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sebua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kota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belum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pernah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dikunjungi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</a:p>
          <a:p>
            <a:pPr marL="501650" indent="-342900" algn="just">
              <a:buFont typeface="Wingdings" panose="05000000000000000000" pitchFamily="2" charset="2"/>
              <a:buChar char="v"/>
            </a:pP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Virtual reality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gabungan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kata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Inggris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virtual yang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artinya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dunia maya dan reality yang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berarti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hal-hal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nyata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terjadi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kehidupan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01650" indent="-342900" algn="just">
              <a:buFont typeface="Wingdings" panose="05000000000000000000" pitchFamily="2" charset="2"/>
              <a:buChar char="v"/>
            </a:pP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disimpulkan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bahwa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virtual reality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mampu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penggunanya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merasakan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dunia digital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nyata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56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Korean AI Agency Pitch Deck Infographics by Slidesgo">
  <a:themeElements>
    <a:clrScheme name="Simple Light">
      <a:dk1>
        <a:srgbClr val="000328"/>
      </a:dk1>
      <a:lt1>
        <a:srgbClr val="FFFFFF"/>
      </a:lt1>
      <a:dk2>
        <a:srgbClr val="E0A9A8"/>
      </a:dk2>
      <a:lt2>
        <a:srgbClr val="005C8F"/>
      </a:lt2>
      <a:accent1>
        <a:srgbClr val="6128F6"/>
      </a:accent1>
      <a:accent2>
        <a:srgbClr val="5C659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1927</Words>
  <Application>Microsoft Office PowerPoint</Application>
  <PresentationFormat>On-screen Show (16:9)</PresentationFormat>
  <Paragraphs>127</Paragraphs>
  <Slides>19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32" baseType="lpstr">
      <vt:lpstr>Franklin Gothic Medium</vt:lpstr>
      <vt:lpstr>Arial Black</vt:lpstr>
      <vt:lpstr>Yu Gothic</vt:lpstr>
      <vt:lpstr>IBM Plex Sans Medium</vt:lpstr>
      <vt:lpstr>Proxima Nova</vt:lpstr>
      <vt:lpstr>Proxima Nova Semibold</vt:lpstr>
      <vt:lpstr>Arial</vt:lpstr>
      <vt:lpstr>IBM Plex Sans</vt:lpstr>
      <vt:lpstr>Times New Roman</vt:lpstr>
      <vt:lpstr>Wingdings</vt:lpstr>
      <vt:lpstr>Roboto Condensed Light</vt:lpstr>
      <vt:lpstr>Korean AI Agency Pitch Deck Infographics by Slidesgo</vt:lpstr>
      <vt:lpstr>Slidesgo Final Pages</vt:lpstr>
      <vt:lpstr>Pengantar teknik komputer Augmented Reality &amp;  Virtual Reality</vt:lpstr>
      <vt:lpstr>Definisi Augment Reality</vt:lpstr>
      <vt:lpstr>Sejarah dari Augmented Reality</vt:lpstr>
      <vt:lpstr>Sejarah dari Augmented Reality</vt:lpstr>
      <vt:lpstr>Sejarah dari Augmented Reality</vt:lpstr>
      <vt:lpstr>Penerapan Augmented Reality </vt:lpstr>
      <vt:lpstr>Penerapan Augmented Reality </vt:lpstr>
      <vt:lpstr>Penerapan Augmented Reality </vt:lpstr>
      <vt:lpstr>Definisi Virtual Reality</vt:lpstr>
      <vt:lpstr>Sejarah dari Virtual Reality</vt:lpstr>
      <vt:lpstr>Sejarah dari Virtual Reality</vt:lpstr>
      <vt:lpstr>Penerapan virtual Reality </vt:lpstr>
      <vt:lpstr>Penerapan virtual Reality </vt:lpstr>
      <vt:lpstr>Penerapan virtual Reality </vt:lpstr>
      <vt:lpstr>Penerapan virtual Reality </vt:lpstr>
      <vt:lpstr>Augmented Reality &amp; Virtual Reality</vt:lpstr>
      <vt:lpstr>PowerPoint Presentation</vt:lpstr>
      <vt:lpstr>PowerPoint Presentation</vt:lpstr>
      <vt:lpstr>Tugas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teknik komputer Augmented Reality &amp;  Virtual Reality</dc:title>
  <dc:creator>Asus</dc:creator>
  <cp:lastModifiedBy>Asus</cp:lastModifiedBy>
  <cp:revision>55</cp:revision>
  <dcterms:modified xsi:type="dcterms:W3CDTF">2022-10-27T16:18:52Z</dcterms:modified>
</cp:coreProperties>
</file>