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77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78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5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6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3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Muhammadirfankarim/Rakamin-VIX_Data-Science_Kalbe-Nutritionals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xMb6S3CH4ZwX5ix9TDsHTQ_QLO8ofvLK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735367"/>
            <a:ext cx="7384322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Machine Learning 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Making Regression and Clustering models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Science – Kalbe Nutritional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Irfan Karim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 descr="A yellow flower with a white circle and a blue and white sun with black text&#10;&#10;Description automatically generated">
            <a:extLst>
              <a:ext uri="{FF2B5EF4-FFF2-40B4-BE49-F238E27FC236}">
                <a16:creationId xmlns:a16="http://schemas.microsoft.com/office/drawing/2014/main" id="{88C5E19D-34A7-A62C-D7F1-6B267320E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925" y="135987"/>
            <a:ext cx="682963" cy="682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7"/>
    </mc:Choice>
    <mc:Fallback xmlns="">
      <p:transition spd="slow" advTm="216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36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3600" dirty="0">
                <a:latin typeface="Rubik"/>
                <a:ea typeface="Rubik"/>
                <a:cs typeface="Rubik"/>
                <a:sym typeface="Rubik"/>
              </a:rPr>
              <a:t> Here</a:t>
            </a: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https://github.com/Muhammadirfankarim/Rakamin-VIX_Data-Science_Kalbe-Nutritionals</a:t>
            </a:r>
            <a:endParaRPr lang="en-ID" i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6"/>
    </mc:Choice>
    <mc:Fallback xmlns="">
      <p:transition spd="slow" advTm="77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https://youtu.be/A4d-qKtlSNA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BEC11-0661-605E-28E0-639AB028CC88}"/>
              </a:ext>
            </a:extLst>
          </p:cNvPr>
          <p:cNvGrpSpPr/>
          <p:nvPr/>
        </p:nvGrpSpPr>
        <p:grpSpPr>
          <a:xfrm>
            <a:off x="3282244" y="4214709"/>
            <a:ext cx="2579512" cy="697013"/>
            <a:chOff x="2895425" y="4248575"/>
            <a:chExt cx="2579512" cy="697013"/>
          </a:xfrm>
        </p:grpSpPr>
        <p:pic>
          <p:nvPicPr>
            <p:cNvPr id="127" name="Google Shape;127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95425" y="4262625"/>
              <a:ext cx="1399901" cy="54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0"/>
            <p:cNvSpPr txBox="1"/>
            <p:nvPr/>
          </p:nvSpPr>
          <p:spPr>
            <a:xfrm>
              <a:off x="4314750" y="4248575"/>
              <a:ext cx="457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lt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2" name="Picture 1" descr="A yellow flower with a white circle and a blue and white sun with black text&#10;&#10;Description automatically generated">
              <a:extLst>
                <a:ext uri="{FF2B5EF4-FFF2-40B4-BE49-F238E27FC236}">
                  <a16:creationId xmlns:a16="http://schemas.microsoft.com/office/drawing/2014/main" id="{27F6E70C-691C-C4C1-DC9D-4BFF17F8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1974" y="4262625"/>
              <a:ext cx="682963" cy="6829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2"/>
    </mc:Choice>
    <mc:Fallback xmlns="">
      <p:transition spd="slow" advTm="132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42422" y="2371100"/>
            <a:ext cx="38614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Muhammad Irfan Karim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9646" y="2694121"/>
            <a:ext cx="3504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16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My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2452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Science Independent Study in Rakamin Academy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Scientist in </a:t>
            </a:r>
            <a:r>
              <a:rPr lang="en-US" b="0" i="0" dirty="0">
                <a:effectLst/>
                <a:latin typeface="-apple-system"/>
              </a:rPr>
              <a:t>Intelligent System Research Group (</a:t>
            </a:r>
            <a:r>
              <a:rPr lang="en-US" b="0" i="0" dirty="0" err="1">
                <a:effectLst/>
                <a:latin typeface="-apple-system"/>
              </a:rPr>
              <a:t>ISysRG</a:t>
            </a:r>
            <a:r>
              <a:rPr lang="en-US" b="0" i="0" dirty="0">
                <a:effectLst/>
                <a:latin typeface="-apple-system"/>
              </a:rPr>
              <a:t>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Awardee in Bank Syariah Indonesia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39646" y="2981600"/>
            <a:ext cx="397995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-apple-system"/>
              </a:rPr>
              <a:t>Irfan adalah mahasiswa sistem komputer tahun </a:t>
            </a:r>
            <a:r>
              <a:rPr lang="en-US" sz="1200" b="0" i="0" dirty="0" err="1">
                <a:effectLst/>
                <a:latin typeface="-apple-system"/>
              </a:rPr>
              <a:t>ketiga</a:t>
            </a:r>
            <a:r>
              <a:rPr lang="en-US" sz="1200" b="0" i="0" dirty="0">
                <a:effectLst/>
                <a:latin typeface="-apple-system"/>
              </a:rPr>
              <a:t> di Universitas Sriwijaya. Memiliki </a:t>
            </a:r>
            <a:r>
              <a:rPr lang="en-US" sz="1200" b="0" i="0" dirty="0" err="1">
                <a:effectLst/>
                <a:latin typeface="-apple-system"/>
              </a:rPr>
              <a:t>motivasi</a:t>
            </a:r>
            <a:r>
              <a:rPr lang="en-US" sz="1200" b="0" i="0" dirty="0">
                <a:effectLst/>
                <a:latin typeface="-apple-system"/>
              </a:rPr>
              <a:t> yang </a:t>
            </a:r>
            <a:r>
              <a:rPr lang="en-US" sz="1200" b="0" i="0" dirty="0" err="1">
                <a:effectLst/>
                <a:latin typeface="-apple-system"/>
              </a:rPr>
              <a:t>tinggi</a:t>
            </a:r>
            <a:r>
              <a:rPr lang="en-US" sz="1200" b="0" i="0" dirty="0">
                <a:effectLst/>
                <a:latin typeface="-apple-system"/>
              </a:rPr>
              <a:t> dan </a:t>
            </a:r>
            <a:r>
              <a:rPr lang="en-US" sz="1200" b="0" i="0" dirty="0" err="1">
                <a:effectLst/>
                <a:latin typeface="-apple-system"/>
              </a:rPr>
              <a:t>proaktif</a:t>
            </a:r>
            <a:r>
              <a:rPr lang="en-US" sz="1200" b="0" i="0" dirty="0">
                <a:effectLst/>
                <a:latin typeface="-apple-system"/>
              </a:rPr>
              <a:t>, </a:t>
            </a:r>
            <a:r>
              <a:rPr lang="en-US" sz="1200" b="0" i="0" dirty="0" err="1">
                <a:effectLst/>
                <a:latin typeface="-apple-system"/>
              </a:rPr>
              <a:t>mahir</a:t>
            </a:r>
            <a:r>
              <a:rPr lang="en-US" sz="1200" b="0" i="0" dirty="0">
                <a:effectLst/>
                <a:latin typeface="-apple-system"/>
              </a:rPr>
              <a:t> dalam Excel, SQL, Machine Learning, Deep Learning, dan Data Science. Memiliki kemampuan analisis dan </a:t>
            </a:r>
            <a:r>
              <a:rPr lang="en-US" sz="1200" b="0" i="0" dirty="0" err="1">
                <a:effectLst/>
                <a:latin typeface="-apple-system"/>
              </a:rPr>
              <a:t>pemecahan</a:t>
            </a:r>
            <a:r>
              <a:rPr lang="en-US" sz="1200" b="0" i="0" dirty="0">
                <a:effectLst/>
                <a:latin typeface="-apple-system"/>
              </a:rPr>
              <a:t> masalah yang </a:t>
            </a:r>
            <a:r>
              <a:rPr lang="en-US" sz="1200" b="0" i="0" dirty="0" err="1">
                <a:effectLst/>
                <a:latin typeface="-apple-system"/>
              </a:rPr>
              <a:t>kuat</a:t>
            </a:r>
            <a:r>
              <a:rPr lang="en-US" sz="1200" b="0" i="0" dirty="0">
                <a:effectLst/>
                <a:latin typeface="-apple-system"/>
              </a:rPr>
              <a:t> </a:t>
            </a:r>
            <a:r>
              <a:rPr lang="en-US" sz="1200" b="0" i="0" dirty="0" err="1">
                <a:effectLst/>
                <a:latin typeface="-apple-system"/>
              </a:rPr>
              <a:t>serta</a:t>
            </a:r>
            <a:r>
              <a:rPr lang="en-US" sz="1200" b="0" i="0" dirty="0">
                <a:effectLst/>
                <a:latin typeface="-apple-system"/>
              </a:rPr>
              <a:t> </a:t>
            </a:r>
            <a:r>
              <a:rPr lang="en-US" sz="1200" b="0" i="0" dirty="0" err="1">
                <a:effectLst/>
                <a:latin typeface="-apple-system"/>
              </a:rPr>
              <a:t>keterampilan</a:t>
            </a:r>
            <a:r>
              <a:rPr lang="en-US" sz="1200" b="0" i="0" dirty="0">
                <a:effectLst/>
                <a:latin typeface="-apple-system"/>
              </a:rPr>
              <a:t> </a:t>
            </a:r>
            <a:r>
              <a:rPr lang="en-US" sz="1200" b="0" i="0" dirty="0" err="1">
                <a:effectLst/>
                <a:latin typeface="-apple-system"/>
              </a:rPr>
              <a:t>menengah</a:t>
            </a:r>
            <a:r>
              <a:rPr lang="en-US" sz="1200" b="0" i="0" dirty="0">
                <a:effectLst/>
                <a:latin typeface="-apple-system"/>
              </a:rPr>
              <a:t> dalam bidang komputer dan teknologi. Pribadi yang </a:t>
            </a:r>
            <a:r>
              <a:rPr lang="en-US" sz="1200" b="0" i="0" dirty="0" err="1">
                <a:effectLst/>
                <a:latin typeface="-apple-system"/>
              </a:rPr>
              <a:t>mempunyai</a:t>
            </a:r>
            <a:r>
              <a:rPr lang="en-US" sz="1200" b="0" i="0" dirty="0">
                <a:effectLst/>
                <a:latin typeface="-apple-system"/>
              </a:rPr>
              <a:t> </a:t>
            </a:r>
            <a:r>
              <a:rPr lang="en-US" sz="1200" b="0" i="0" dirty="0" err="1">
                <a:effectLst/>
                <a:latin typeface="-apple-system"/>
              </a:rPr>
              <a:t>kecenderungan</a:t>
            </a:r>
            <a:r>
              <a:rPr lang="en-US" sz="1200" b="0" i="0" dirty="0">
                <a:effectLst/>
                <a:latin typeface="-apple-system"/>
              </a:rPr>
              <a:t> yang </a:t>
            </a:r>
            <a:r>
              <a:rPr lang="en-US" sz="1200" b="0" i="0" dirty="0" err="1">
                <a:effectLst/>
                <a:latin typeface="-apple-system"/>
              </a:rPr>
              <a:t>kuat</a:t>
            </a:r>
            <a:r>
              <a:rPr lang="en-US" sz="1200" b="0" i="0" dirty="0">
                <a:effectLst/>
                <a:latin typeface="-apple-system"/>
              </a:rPr>
              <a:t> untuk belajar dan </a:t>
            </a:r>
            <a:r>
              <a:rPr lang="en-US" sz="1200" b="0" i="0" dirty="0" err="1">
                <a:effectLst/>
                <a:latin typeface="-apple-system"/>
              </a:rPr>
              <a:t>menyerap</a:t>
            </a:r>
            <a:r>
              <a:rPr lang="en-US" sz="1200" b="0" i="0" dirty="0">
                <a:effectLst/>
                <a:latin typeface="-apple-system"/>
              </a:rPr>
              <a:t> informasi baru,  baik sebagai </a:t>
            </a:r>
            <a:r>
              <a:rPr lang="en-US" sz="1200" b="0" i="0" dirty="0" err="1">
                <a:effectLst/>
                <a:latin typeface="-apple-system"/>
              </a:rPr>
              <a:t>tim</a:t>
            </a:r>
            <a:r>
              <a:rPr lang="en-US" sz="1200" b="0" i="0" dirty="0">
                <a:effectLst/>
                <a:latin typeface="-apple-system"/>
              </a:rPr>
              <a:t> atau </a:t>
            </a:r>
            <a:r>
              <a:rPr lang="en-US" sz="1200" b="0" i="0" dirty="0" err="1">
                <a:effectLst/>
                <a:latin typeface="-apple-system"/>
              </a:rPr>
              <a:t>kontributor</a:t>
            </a:r>
            <a:r>
              <a:rPr lang="en-US" sz="1200" b="0" i="0" dirty="0">
                <a:effectLst/>
                <a:latin typeface="-apple-system"/>
              </a:rPr>
              <a:t> </a:t>
            </a:r>
            <a:r>
              <a:rPr lang="en-US" sz="1200" b="0" i="0" dirty="0" err="1">
                <a:effectLst/>
                <a:latin typeface="-apple-system"/>
              </a:rPr>
              <a:t>independen</a:t>
            </a:r>
            <a:r>
              <a:rPr lang="en-US" sz="1200" b="0" i="0" dirty="0">
                <a:effectLst/>
                <a:latin typeface="-apple-system"/>
              </a:rPr>
              <a:t>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person in a white shirt&#10;&#10;Description automatically generated">
            <a:extLst>
              <a:ext uri="{FF2B5EF4-FFF2-40B4-BE49-F238E27FC236}">
                <a16:creationId xmlns:a16="http://schemas.microsoft.com/office/drawing/2014/main" id="{9C99E399-57B2-33C5-5534-0E31D3BBD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37" y="470625"/>
            <a:ext cx="1922663" cy="192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97A5D-FEE1-2E35-A076-1FCF5BED9C18}"/>
              </a:ext>
            </a:extLst>
          </p:cNvPr>
          <p:cNvSpPr txBox="1"/>
          <p:nvPr/>
        </p:nvSpPr>
        <p:spPr>
          <a:xfrm>
            <a:off x="5294775" y="2149945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ubik"/>
              </a:rPr>
              <a:t>August 2023 - Present</a:t>
            </a:r>
            <a:endParaRPr lang="en-ID" sz="1050" dirty="0">
              <a:latin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8987F-A708-5C6D-5734-111C823602A0}"/>
              </a:ext>
            </a:extLst>
          </p:cNvPr>
          <p:cNvSpPr txBox="1"/>
          <p:nvPr/>
        </p:nvSpPr>
        <p:spPr>
          <a:xfrm>
            <a:off x="5294775" y="3215890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ubik"/>
              </a:rPr>
              <a:t>February 2023 - Present</a:t>
            </a:r>
            <a:endParaRPr lang="en-ID" sz="1050" dirty="0">
              <a:latin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E3AA1-D8C3-DA12-2FA7-39A563ADE423}"/>
              </a:ext>
            </a:extLst>
          </p:cNvPr>
          <p:cNvSpPr txBox="1"/>
          <p:nvPr/>
        </p:nvSpPr>
        <p:spPr>
          <a:xfrm>
            <a:off x="5294775" y="4171045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ubik"/>
              </a:rPr>
              <a:t>August 2021 - Present</a:t>
            </a:r>
            <a:endParaRPr lang="en-ID" sz="1050" dirty="0">
              <a:latin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77"/>
    </mc:Choice>
    <mc:Fallback xmlns="">
      <p:transition spd="slow" advTm="694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Case Study 1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26600" y="1238251"/>
            <a:ext cx="83769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ubik"/>
              </a:rPr>
              <a:t>Peserta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dapat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melakukan</a:t>
            </a:r>
            <a:r>
              <a:rPr lang="en-ID" sz="1100" dirty="0">
                <a:latin typeface="Rubik"/>
              </a:rPr>
              <a:t> exploratory data analysis di </a:t>
            </a:r>
            <a:r>
              <a:rPr lang="en-ID" sz="1100" dirty="0" err="1">
                <a:latin typeface="Rubik"/>
              </a:rPr>
              <a:t>dbeaver</a:t>
            </a:r>
            <a:r>
              <a:rPr lang="en-ID" sz="1100" dirty="0">
                <a:latin typeface="Rubik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Rubik"/>
              </a:rPr>
              <a:t>Query 1 : </a:t>
            </a:r>
            <a:r>
              <a:rPr lang="en-ID" sz="1100" dirty="0" err="1">
                <a:latin typeface="Rubik"/>
              </a:rPr>
              <a:t>Berapa</a:t>
            </a:r>
            <a:r>
              <a:rPr lang="en-ID" sz="1100" dirty="0">
                <a:latin typeface="Rubik"/>
              </a:rPr>
              <a:t> rata-rata </a:t>
            </a:r>
            <a:r>
              <a:rPr lang="en-ID" sz="1100" dirty="0" err="1">
                <a:latin typeface="Rubik"/>
              </a:rPr>
              <a:t>umur</a:t>
            </a:r>
            <a:r>
              <a:rPr lang="en-ID" sz="1100" dirty="0">
                <a:latin typeface="Rubik"/>
              </a:rPr>
              <a:t> customer </a:t>
            </a:r>
            <a:r>
              <a:rPr lang="en-ID" sz="1100" dirty="0" err="1">
                <a:latin typeface="Rubik"/>
              </a:rPr>
              <a:t>jika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dilihat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dari</a:t>
            </a:r>
            <a:r>
              <a:rPr lang="en-ID" sz="1100" dirty="0">
                <a:latin typeface="Rubik"/>
              </a:rPr>
              <a:t> marital </a:t>
            </a:r>
            <a:r>
              <a:rPr lang="en-ID" sz="1100" dirty="0" err="1">
                <a:latin typeface="Rubik"/>
              </a:rPr>
              <a:t>statusnya</a:t>
            </a:r>
            <a:r>
              <a:rPr lang="en-ID" sz="1100" dirty="0">
                <a:latin typeface="Rubik"/>
              </a:rPr>
              <a:t> ?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Rubik"/>
              </a:rPr>
              <a:t>Query 2 : </a:t>
            </a:r>
            <a:r>
              <a:rPr lang="en-ID" sz="1100" dirty="0" err="1">
                <a:latin typeface="Rubik"/>
              </a:rPr>
              <a:t>Berapa</a:t>
            </a:r>
            <a:r>
              <a:rPr lang="en-ID" sz="1100" dirty="0">
                <a:latin typeface="Rubik"/>
              </a:rPr>
              <a:t> rata-rata </a:t>
            </a:r>
            <a:r>
              <a:rPr lang="en-ID" sz="1100" dirty="0" err="1">
                <a:latin typeface="Rubik"/>
              </a:rPr>
              <a:t>umur</a:t>
            </a:r>
            <a:r>
              <a:rPr lang="en-ID" sz="1100" dirty="0">
                <a:latin typeface="Rubik"/>
              </a:rPr>
              <a:t> customer </a:t>
            </a:r>
            <a:r>
              <a:rPr lang="en-ID" sz="1100" dirty="0" err="1">
                <a:latin typeface="Rubik"/>
              </a:rPr>
              <a:t>jika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dilihat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dari</a:t>
            </a:r>
            <a:r>
              <a:rPr lang="en-ID" sz="1100" dirty="0">
                <a:latin typeface="Rubik"/>
              </a:rPr>
              <a:t> gender </a:t>
            </a:r>
            <a:r>
              <a:rPr lang="en-ID" sz="1100" dirty="0" err="1">
                <a:latin typeface="Rubik"/>
              </a:rPr>
              <a:t>nya</a:t>
            </a:r>
            <a:r>
              <a:rPr lang="en-ID" sz="1100" dirty="0">
                <a:latin typeface="Rubik"/>
              </a:rPr>
              <a:t> ?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Rubik"/>
              </a:rPr>
              <a:t>Query 3 : </a:t>
            </a:r>
            <a:r>
              <a:rPr lang="en-ID" sz="1100" dirty="0" err="1">
                <a:latin typeface="Rubik"/>
              </a:rPr>
              <a:t>Tentukan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nama</a:t>
            </a:r>
            <a:r>
              <a:rPr lang="en-ID" sz="1100" dirty="0">
                <a:latin typeface="Rubik"/>
              </a:rPr>
              <a:t> store </a:t>
            </a:r>
            <a:r>
              <a:rPr lang="en-ID" sz="1100" dirty="0" err="1">
                <a:latin typeface="Rubik"/>
              </a:rPr>
              <a:t>dengan</a:t>
            </a:r>
            <a:r>
              <a:rPr lang="en-ID" sz="1100" dirty="0">
                <a:latin typeface="Rubik"/>
              </a:rPr>
              <a:t> total quantity </a:t>
            </a:r>
            <a:r>
              <a:rPr lang="en-ID" sz="1100" dirty="0" err="1">
                <a:latin typeface="Rubik"/>
              </a:rPr>
              <a:t>terbanyak</a:t>
            </a:r>
            <a:r>
              <a:rPr lang="en-ID" sz="1100" dirty="0">
                <a:latin typeface="Rubik"/>
              </a:rPr>
              <a:t>!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Rubik"/>
              </a:rPr>
              <a:t>Query 4 : </a:t>
            </a:r>
            <a:r>
              <a:rPr lang="en-ID" sz="1100" dirty="0" err="1">
                <a:latin typeface="Rubik"/>
              </a:rPr>
              <a:t>Tentukan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nama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produk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terlaris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dengan</a:t>
            </a:r>
            <a:r>
              <a:rPr lang="en-ID" sz="1100" dirty="0">
                <a:latin typeface="Rubik"/>
              </a:rPr>
              <a:t> total amount </a:t>
            </a:r>
            <a:r>
              <a:rPr lang="en-ID" sz="1100" dirty="0" err="1">
                <a:latin typeface="Rubik"/>
              </a:rPr>
              <a:t>terbanyak</a:t>
            </a:r>
            <a:r>
              <a:rPr lang="en-ID" sz="1100" dirty="0">
                <a:latin typeface="Rubik"/>
              </a:rPr>
              <a:t>! 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Google Shape;95;p16">
            <a:extLst>
              <a:ext uri="{FF2B5EF4-FFF2-40B4-BE49-F238E27FC236}">
                <a16:creationId xmlns:a16="http://schemas.microsoft.com/office/drawing/2014/main" id="{6A3F0FF2-12A5-B1A3-A2C2-F65C19E87D35}"/>
              </a:ext>
            </a:extLst>
          </p:cNvPr>
          <p:cNvSpPr txBox="1"/>
          <p:nvPr/>
        </p:nvSpPr>
        <p:spPr>
          <a:xfrm>
            <a:off x="383550" y="2140877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Case Study 2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D19ED03A-CD7F-BADC-3324-26EC9658EC14}"/>
              </a:ext>
            </a:extLst>
          </p:cNvPr>
          <p:cNvSpPr txBox="1"/>
          <p:nvPr/>
        </p:nvSpPr>
        <p:spPr>
          <a:xfrm>
            <a:off x="426600" y="2901501"/>
            <a:ext cx="83769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ubik"/>
              </a:rPr>
              <a:t>Peserta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dapat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membuat</a:t>
            </a:r>
            <a:r>
              <a:rPr lang="en-ID" sz="1100" dirty="0">
                <a:latin typeface="Rubik"/>
              </a:rPr>
              <a:t> dashboard di tableau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ubik"/>
              </a:rPr>
              <a:t>Sebelum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membuat</a:t>
            </a:r>
            <a:r>
              <a:rPr lang="en-ID" sz="1100" dirty="0">
                <a:latin typeface="Rubik"/>
              </a:rPr>
              <a:t> dashboard </a:t>
            </a:r>
            <a:r>
              <a:rPr lang="en-ID" sz="1100" dirty="0" err="1">
                <a:latin typeface="Rubik"/>
              </a:rPr>
              <a:t>terlebih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dahulu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membuat</a:t>
            </a:r>
            <a:r>
              <a:rPr lang="en-ID" sz="1100" dirty="0">
                <a:latin typeface="Rubik"/>
              </a:rPr>
              <a:t> worksheet </a:t>
            </a:r>
            <a:r>
              <a:rPr lang="en-ID" sz="1100" dirty="0" err="1">
                <a:latin typeface="Rubik"/>
              </a:rPr>
              <a:t>sebanyak</a:t>
            </a:r>
            <a:r>
              <a:rPr lang="en-ID" sz="1100" dirty="0">
                <a:latin typeface="Rubik"/>
              </a:rPr>
              <a:t> 4.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100" dirty="0">
                <a:latin typeface="Rubik"/>
              </a:rPr>
              <a:t>Worksheet 1 </a:t>
            </a:r>
            <a:r>
              <a:rPr lang="en-ID" sz="1100" dirty="0" err="1">
                <a:latin typeface="Rubik"/>
              </a:rPr>
              <a:t>Jumlah</a:t>
            </a:r>
            <a:r>
              <a:rPr lang="en-ID" sz="1100" dirty="0">
                <a:latin typeface="Rubik"/>
              </a:rPr>
              <a:t> qty </a:t>
            </a:r>
            <a:r>
              <a:rPr lang="en-ID" sz="1100" dirty="0" err="1">
                <a:latin typeface="Rubik"/>
              </a:rPr>
              <a:t>dari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bulan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ke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bulan</a:t>
            </a:r>
            <a:r>
              <a:rPr lang="en-ID" sz="1100" dirty="0">
                <a:latin typeface="Rubik"/>
              </a:rPr>
              <a:t>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100" dirty="0">
                <a:latin typeface="Rubik"/>
              </a:rPr>
              <a:t>Worksheet 2 </a:t>
            </a:r>
            <a:r>
              <a:rPr lang="en-ID" sz="1100" dirty="0" err="1">
                <a:latin typeface="Rubik"/>
              </a:rPr>
              <a:t>Jumlah</a:t>
            </a:r>
            <a:r>
              <a:rPr lang="en-ID" sz="1100" dirty="0">
                <a:latin typeface="Rubik"/>
              </a:rPr>
              <a:t> total amount </a:t>
            </a:r>
            <a:r>
              <a:rPr lang="en-ID" sz="1100" dirty="0" err="1">
                <a:latin typeface="Rubik"/>
              </a:rPr>
              <a:t>dari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hari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ke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hari</a:t>
            </a:r>
            <a:r>
              <a:rPr lang="en-ID" sz="1100" dirty="0">
                <a:latin typeface="Rubik"/>
              </a:rPr>
              <a:t>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100" dirty="0">
                <a:latin typeface="Rubik"/>
              </a:rPr>
              <a:t>Worksheet 3 </a:t>
            </a:r>
            <a:r>
              <a:rPr lang="en-ID" sz="1100" dirty="0" err="1">
                <a:latin typeface="Rubik"/>
              </a:rPr>
              <a:t>Jumlah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penjualan</a:t>
            </a:r>
            <a:r>
              <a:rPr lang="en-ID" sz="1100" dirty="0">
                <a:latin typeface="Rubik"/>
              </a:rPr>
              <a:t> (qty) by product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100" dirty="0">
                <a:latin typeface="Rubik"/>
              </a:rPr>
              <a:t>Worksheet 4 </a:t>
            </a:r>
            <a:r>
              <a:rPr lang="en-ID" sz="1100" dirty="0" err="1">
                <a:latin typeface="Rubik"/>
              </a:rPr>
              <a:t>Jumlah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penjualan</a:t>
            </a:r>
            <a:r>
              <a:rPr lang="en-ID" sz="1100" dirty="0">
                <a:latin typeface="Rubik"/>
              </a:rPr>
              <a:t> (total amount) by store name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sz="1100" dirty="0" err="1">
                <a:latin typeface="Rubik"/>
              </a:rPr>
              <a:t>Setelah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itu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bisa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membuat</a:t>
            </a:r>
            <a:r>
              <a:rPr lang="en-ID" sz="1100" dirty="0">
                <a:latin typeface="Rubik"/>
              </a:rPr>
              <a:t> dashboard </a:t>
            </a:r>
            <a:r>
              <a:rPr lang="en-ID" sz="1100" dirty="0" err="1">
                <a:latin typeface="Rubik"/>
              </a:rPr>
              <a:t>dengan</a:t>
            </a:r>
            <a:r>
              <a:rPr lang="en-ID" sz="1100" dirty="0">
                <a:latin typeface="Rubik"/>
              </a:rPr>
              <a:t> </a:t>
            </a:r>
            <a:r>
              <a:rPr lang="en-ID" sz="1100" dirty="0" err="1">
                <a:latin typeface="Rubik"/>
              </a:rPr>
              <a:t>menggabungkan</a:t>
            </a:r>
            <a:r>
              <a:rPr lang="en-ID" sz="1100" dirty="0">
                <a:latin typeface="Rubik"/>
              </a:rPr>
              <a:t> 4 worksheet. 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01"/>
    </mc:Choice>
    <mc:Fallback xmlns="">
      <p:transition spd="slow" advTm="348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Case Study 3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26600" y="1238251"/>
            <a:ext cx="8376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</a:rPr>
              <a:t>Peserta dapat membuat model </a:t>
            </a:r>
            <a:r>
              <a:rPr lang="en-US" dirty="0" err="1">
                <a:latin typeface="Rubik"/>
              </a:rPr>
              <a:t>prediktif</a:t>
            </a:r>
            <a:r>
              <a:rPr lang="en-US" dirty="0">
                <a:latin typeface="Rubik"/>
              </a:rPr>
              <a:t> menggunakan </a:t>
            </a:r>
            <a:r>
              <a:rPr lang="en-US" dirty="0" err="1">
                <a:latin typeface="Rubik"/>
              </a:rPr>
              <a:t>regresi</a:t>
            </a:r>
            <a:r>
              <a:rPr lang="en-US" dirty="0">
                <a:latin typeface="Rubik"/>
              </a:rPr>
              <a:t> dan membuat clustering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</a:rPr>
              <a:t>Membaca</a:t>
            </a:r>
            <a:r>
              <a:rPr lang="en-US" dirty="0">
                <a:latin typeface="Rubik"/>
              </a:rPr>
              <a:t> data csv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</a:rPr>
              <a:t>Melakukan data cleansing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</a:rPr>
              <a:t>Menggabungkan</a:t>
            </a:r>
            <a:r>
              <a:rPr lang="en-US" dirty="0">
                <a:latin typeface="Rubik"/>
              </a:rPr>
              <a:t> semua data menjadi 1 data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</a:rPr>
              <a:t>Membuat model machine learning regression (time series) menggunakan ARIMA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</a:rPr>
              <a:t>Membuat model machine learning clustering menggunakan </a:t>
            </a:r>
            <a:r>
              <a:rPr lang="en-US" dirty="0" err="1">
                <a:latin typeface="Rubik"/>
              </a:rPr>
              <a:t>KMeans</a:t>
            </a:r>
            <a:endParaRPr lang="en-US" dirty="0">
              <a:latin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/>
              </a:rPr>
              <a:t>Membuat</a:t>
            </a:r>
            <a:r>
              <a:rPr lang="en-ID" dirty="0">
                <a:latin typeface="Rubik"/>
              </a:rPr>
              <a:t> data </a:t>
            </a:r>
            <a:r>
              <a:rPr lang="en-ID" dirty="0" err="1">
                <a:latin typeface="Rubik"/>
              </a:rPr>
              <a:t>baru</a:t>
            </a:r>
            <a:r>
              <a:rPr lang="en-ID" dirty="0">
                <a:latin typeface="Rubik"/>
              </a:rPr>
              <a:t> </a:t>
            </a:r>
            <a:r>
              <a:rPr lang="en-ID" dirty="0" err="1">
                <a:latin typeface="Rubik"/>
              </a:rPr>
              <a:t>untuk</a:t>
            </a:r>
            <a:r>
              <a:rPr lang="en-ID" dirty="0">
                <a:latin typeface="Rubik"/>
              </a:rPr>
              <a:t> clustering, </a:t>
            </a:r>
            <a:r>
              <a:rPr lang="en-ID" dirty="0" err="1">
                <a:latin typeface="Rubik"/>
              </a:rPr>
              <a:t>yaitu</a:t>
            </a:r>
            <a:r>
              <a:rPr lang="en-ID" dirty="0">
                <a:latin typeface="Rubik"/>
              </a:rPr>
              <a:t> </a:t>
            </a:r>
            <a:r>
              <a:rPr lang="en-ID" dirty="0" err="1">
                <a:latin typeface="Rubik"/>
              </a:rPr>
              <a:t>groupby</a:t>
            </a:r>
            <a:r>
              <a:rPr lang="en-ID" dirty="0">
                <a:latin typeface="Rubik"/>
              </a:rPr>
              <a:t> by </a:t>
            </a:r>
            <a:r>
              <a:rPr lang="en-ID" dirty="0" err="1">
                <a:latin typeface="Rubik"/>
              </a:rPr>
              <a:t>customerID</a:t>
            </a:r>
            <a:r>
              <a:rPr lang="en-ID" dirty="0">
                <a:latin typeface="Rubik"/>
              </a:rPr>
              <a:t> </a:t>
            </a:r>
            <a:r>
              <a:rPr lang="en-ID" dirty="0" err="1">
                <a:latin typeface="Rubik"/>
              </a:rPr>
              <a:t>lalu</a:t>
            </a:r>
            <a:r>
              <a:rPr lang="en-ID" dirty="0">
                <a:latin typeface="Rubik"/>
              </a:rPr>
              <a:t> yang di </a:t>
            </a:r>
            <a:r>
              <a:rPr lang="en-ID" dirty="0" err="1">
                <a:latin typeface="Rubik"/>
              </a:rPr>
              <a:t>aggregasi</a:t>
            </a:r>
            <a:r>
              <a:rPr lang="en-ID" dirty="0">
                <a:latin typeface="Rubik"/>
              </a:rPr>
              <a:t> </a:t>
            </a:r>
            <a:r>
              <a:rPr lang="en-ID" dirty="0" err="1">
                <a:latin typeface="Rubik"/>
              </a:rPr>
              <a:t>adalah</a:t>
            </a:r>
            <a:r>
              <a:rPr lang="en-ID" dirty="0">
                <a:latin typeface="Rubik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</a:rPr>
              <a:t>        1. Transaction id count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</a:rPr>
              <a:t>        2. Qty sum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</a:rPr>
              <a:t>        3. Total amount sum</a:t>
            </a:r>
          </a:p>
        </p:txBody>
      </p:sp>
    </p:spTree>
    <p:extLst>
      <p:ext uri="{BB962C8B-B14F-4D97-AF65-F5344CB8AC3E}">
        <p14:creationId xmlns:p14="http://schemas.microsoft.com/office/powerpoint/2010/main" val="40178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00"/>
    </mc:Choice>
    <mc:Fallback xmlns="">
      <p:transition spd="slow" advTm="187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Result Case Study 1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32EC34-2C87-84ED-3AF4-0860ACF7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37" y="1219577"/>
            <a:ext cx="3229426" cy="10002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888874-D34A-3A03-7FB0-1535A71EC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37" y="2838885"/>
            <a:ext cx="3241788" cy="789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BF1C4-C4F5-D241-2952-DA4D1205F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219577"/>
            <a:ext cx="2996135" cy="438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40FB4-6A8D-4D4E-5135-8D05E278E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2838885"/>
            <a:ext cx="3084353" cy="451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4B95D-1E4C-1551-981B-214F6791F1BA}"/>
              </a:ext>
            </a:extLst>
          </p:cNvPr>
          <p:cNvSpPr txBox="1"/>
          <p:nvPr/>
        </p:nvSpPr>
        <p:spPr>
          <a:xfrm>
            <a:off x="376237" y="2303965"/>
            <a:ext cx="340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Rata-rata </a:t>
            </a:r>
            <a:r>
              <a:rPr lang="en-US" sz="1100" dirty="0" err="1"/>
              <a:t>umur</a:t>
            </a:r>
            <a:r>
              <a:rPr lang="en-US" sz="1100" dirty="0"/>
              <a:t> customer berdasarkan marital </a:t>
            </a:r>
            <a:r>
              <a:rPr lang="en-US" sz="1100" dirty="0" err="1"/>
              <a:t>statusnya</a:t>
            </a:r>
            <a:r>
              <a:rPr lang="en-US" sz="1100" dirty="0"/>
              <a:t> yaitu single 29 dan married 43</a:t>
            </a:r>
            <a:endParaRPr lang="en-ID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A82FB-0F5C-ABA5-A248-014B8493205A}"/>
              </a:ext>
            </a:extLst>
          </p:cNvPr>
          <p:cNvSpPr txBox="1"/>
          <p:nvPr/>
        </p:nvSpPr>
        <p:spPr>
          <a:xfrm>
            <a:off x="376237" y="3708479"/>
            <a:ext cx="340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Rata-rata </a:t>
            </a:r>
            <a:r>
              <a:rPr lang="en-US" sz="1100" dirty="0" err="1"/>
              <a:t>umur</a:t>
            </a:r>
            <a:r>
              <a:rPr lang="en-US" sz="1100" dirty="0"/>
              <a:t> customer berdasarkan jenis </a:t>
            </a:r>
            <a:r>
              <a:rPr lang="en-US" sz="1100" dirty="0" err="1"/>
              <a:t>kelamin</a:t>
            </a:r>
            <a:r>
              <a:rPr lang="en-US" sz="1100" dirty="0"/>
              <a:t> yaitu female 40 dan male 39</a:t>
            </a:r>
            <a:endParaRPr lang="en-ID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E9409-7628-0ED2-ECED-E780D296299D}"/>
              </a:ext>
            </a:extLst>
          </p:cNvPr>
          <p:cNvSpPr txBox="1"/>
          <p:nvPr/>
        </p:nvSpPr>
        <p:spPr>
          <a:xfrm>
            <a:off x="4483782" y="1827751"/>
            <a:ext cx="340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Store dengan total quantity </a:t>
            </a:r>
            <a:r>
              <a:rPr lang="en-US" sz="1100" dirty="0" err="1"/>
              <a:t>terbanyak</a:t>
            </a:r>
            <a:r>
              <a:rPr lang="en-US" sz="1100" dirty="0"/>
              <a:t> adalah </a:t>
            </a:r>
            <a:r>
              <a:rPr lang="en-US" sz="1100" dirty="0" err="1"/>
              <a:t>Lingga</a:t>
            </a:r>
            <a:r>
              <a:rPr lang="en-US" sz="1100" dirty="0"/>
              <a:t> dengan total quantity </a:t>
            </a:r>
            <a:r>
              <a:rPr lang="en-US" sz="1100" dirty="0" err="1"/>
              <a:t>sebanyak</a:t>
            </a:r>
            <a:r>
              <a:rPr lang="en-US" sz="1100" dirty="0"/>
              <a:t> 2,777</a:t>
            </a:r>
            <a:endParaRPr lang="en-ID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1567C-99C4-561B-FD2A-9D480D5A5ABE}"/>
              </a:ext>
            </a:extLst>
          </p:cNvPr>
          <p:cNvSpPr txBox="1"/>
          <p:nvPr/>
        </p:nvSpPr>
        <p:spPr>
          <a:xfrm>
            <a:off x="4483782" y="3413370"/>
            <a:ext cx="3400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Produk </a:t>
            </a:r>
            <a:r>
              <a:rPr lang="en-US" sz="1100" dirty="0" err="1"/>
              <a:t>terlaris</a:t>
            </a:r>
            <a:r>
              <a:rPr lang="en-US" sz="1100" dirty="0"/>
              <a:t> berdasarkan total amount </a:t>
            </a:r>
            <a:r>
              <a:rPr lang="en-US" sz="1100" dirty="0" err="1"/>
              <a:t>nya</a:t>
            </a:r>
            <a:r>
              <a:rPr lang="en-US" sz="1100" dirty="0"/>
              <a:t> adalah Cheese Stick dengan total amount </a:t>
            </a:r>
            <a:r>
              <a:rPr lang="en-US" sz="1100" dirty="0" err="1"/>
              <a:t>sebesar</a:t>
            </a:r>
            <a:r>
              <a:rPr lang="en-US" sz="1100" dirty="0"/>
              <a:t> 27,615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8223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58"/>
    </mc:Choice>
    <mc:Fallback xmlns="">
      <p:transition spd="slow" advTm="68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Result Case Study 2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091C2F-8149-9B2D-108E-849D5FAC8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1" y="1128655"/>
            <a:ext cx="4933950" cy="266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D95C8-1CA7-8A89-DDCE-B0908FC649DE}"/>
              </a:ext>
            </a:extLst>
          </p:cNvPr>
          <p:cNvSpPr txBox="1"/>
          <p:nvPr/>
        </p:nvSpPr>
        <p:spPr>
          <a:xfrm>
            <a:off x="5069682" y="1159139"/>
            <a:ext cx="403383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Penjelasan : </a:t>
            </a:r>
          </a:p>
          <a:p>
            <a:r>
              <a:rPr lang="en-US" sz="1100" dirty="0"/>
              <a:t>1. </a:t>
            </a:r>
            <a:r>
              <a:rPr lang="en-US" sz="1100" b="1" dirty="0"/>
              <a:t>Quantity by Month</a:t>
            </a:r>
          </a:p>
          <a:p>
            <a:r>
              <a:rPr lang="en-ID" sz="1100" dirty="0"/>
              <a:t>Quantity </a:t>
            </a:r>
            <a:r>
              <a:rPr lang="en-ID" sz="1100" dirty="0" err="1"/>
              <a:t>terbesar</a:t>
            </a:r>
            <a:r>
              <a:rPr lang="en-ID" sz="1100" dirty="0"/>
              <a:t> </a:t>
            </a:r>
            <a:r>
              <a:rPr lang="en-ID" sz="1100" dirty="0" err="1"/>
              <a:t>didapat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bulan</a:t>
            </a:r>
            <a:r>
              <a:rPr lang="en-ID" sz="1100" dirty="0"/>
              <a:t> </a:t>
            </a:r>
            <a:r>
              <a:rPr lang="en-ID" sz="1100" dirty="0" err="1"/>
              <a:t>Januari</a:t>
            </a:r>
            <a:r>
              <a:rPr lang="en-ID" sz="1100" dirty="0"/>
              <a:t> </a:t>
            </a:r>
            <a:r>
              <a:rPr lang="en-ID" sz="1100" dirty="0" err="1"/>
              <a:t>sebesar</a:t>
            </a:r>
            <a:r>
              <a:rPr lang="en-ID" sz="1100" dirty="0"/>
              <a:t> 1,763K</a:t>
            </a:r>
          </a:p>
          <a:p>
            <a:endParaRPr lang="en-ID" sz="1100" dirty="0"/>
          </a:p>
          <a:p>
            <a:r>
              <a:rPr lang="en-ID" sz="1100" dirty="0"/>
              <a:t>2. </a:t>
            </a:r>
            <a:r>
              <a:rPr lang="en-ID" sz="1100" b="1" dirty="0"/>
              <a:t>Total Amount by Day</a:t>
            </a:r>
          </a:p>
          <a:p>
            <a:r>
              <a:rPr lang="en-ID" sz="1100" dirty="0"/>
              <a:t>Total amount </a:t>
            </a:r>
            <a:r>
              <a:rPr lang="en-ID" sz="1100" dirty="0" err="1"/>
              <a:t>terbesar</a:t>
            </a:r>
            <a:r>
              <a:rPr lang="en-ID" sz="1100" dirty="0"/>
              <a:t> </a:t>
            </a:r>
            <a:r>
              <a:rPr lang="en-ID" sz="1100" dirty="0" err="1"/>
              <a:t>didapat</a:t>
            </a:r>
            <a:r>
              <a:rPr lang="en-ID" sz="1100" dirty="0"/>
              <a:t> pada </a:t>
            </a:r>
            <a:r>
              <a:rPr lang="en-ID" sz="1100" dirty="0" err="1"/>
              <a:t>hari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3 </a:t>
            </a:r>
            <a:r>
              <a:rPr lang="en-ID" sz="1100" dirty="0" err="1"/>
              <a:t>yaitu</a:t>
            </a:r>
            <a:r>
              <a:rPr lang="en-ID" sz="1100" dirty="0"/>
              <a:t> </a:t>
            </a:r>
            <a:r>
              <a:rPr lang="en-ID" sz="1100" dirty="0" err="1"/>
              <a:t>sebesar</a:t>
            </a:r>
            <a:r>
              <a:rPr lang="en-ID" sz="1100" dirty="0"/>
              <a:t> </a:t>
            </a:r>
          </a:p>
          <a:p>
            <a:r>
              <a:rPr lang="en-ID" sz="1100" dirty="0"/>
              <a:t>6,542,100M</a:t>
            </a:r>
          </a:p>
          <a:p>
            <a:endParaRPr lang="en-ID" sz="1100" dirty="0"/>
          </a:p>
          <a:p>
            <a:r>
              <a:rPr lang="en-ID" sz="1100" dirty="0"/>
              <a:t>3. </a:t>
            </a:r>
            <a:r>
              <a:rPr lang="en-ID" sz="1100" b="1" dirty="0"/>
              <a:t>Quantity by Product</a:t>
            </a:r>
          </a:p>
          <a:p>
            <a:r>
              <a:rPr lang="en-ID" sz="1100" dirty="0"/>
              <a:t>Quantity </a:t>
            </a:r>
            <a:r>
              <a:rPr lang="en-ID" sz="1100" dirty="0" err="1"/>
              <a:t>terbesar</a:t>
            </a:r>
            <a:r>
              <a:rPr lang="en-ID" sz="1100" dirty="0"/>
              <a:t> </a:t>
            </a:r>
            <a:r>
              <a:rPr lang="en-ID" sz="1100" dirty="0" err="1"/>
              <a:t>didapat</a:t>
            </a:r>
            <a:r>
              <a:rPr lang="en-ID" sz="1100" dirty="0"/>
              <a:t> pada Product ID P5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nama</a:t>
            </a:r>
            <a:r>
              <a:rPr lang="en-ID" sz="1100" dirty="0"/>
              <a:t> Product Thai Tea </a:t>
            </a:r>
            <a:r>
              <a:rPr lang="en-ID" sz="1100" dirty="0" err="1"/>
              <a:t>yaitu</a:t>
            </a:r>
            <a:r>
              <a:rPr lang="en-ID" sz="1100" dirty="0"/>
              <a:t> </a:t>
            </a:r>
            <a:r>
              <a:rPr lang="en-ID" sz="1100" dirty="0" err="1"/>
              <a:t>sebesar</a:t>
            </a:r>
            <a:r>
              <a:rPr lang="en-ID" sz="1100" dirty="0"/>
              <a:t> 2,853K</a:t>
            </a:r>
          </a:p>
          <a:p>
            <a:endParaRPr lang="en-ID" sz="1100" dirty="0"/>
          </a:p>
          <a:p>
            <a:r>
              <a:rPr lang="en-ID" sz="1100" dirty="0"/>
              <a:t>4. </a:t>
            </a:r>
            <a:r>
              <a:rPr lang="en-ID" sz="1100" b="1" dirty="0"/>
              <a:t>Total Amount by Store Name</a:t>
            </a:r>
          </a:p>
          <a:p>
            <a:r>
              <a:rPr lang="en-ID" sz="1100" dirty="0"/>
              <a:t>Total Amount </a:t>
            </a:r>
            <a:r>
              <a:rPr lang="en-ID" sz="1100" dirty="0" err="1"/>
              <a:t>terbesar</a:t>
            </a:r>
            <a:r>
              <a:rPr lang="en-ID" sz="1100" dirty="0"/>
              <a:t> </a:t>
            </a:r>
            <a:r>
              <a:rPr lang="en-ID" sz="1100" dirty="0" err="1"/>
              <a:t>didapat</a:t>
            </a:r>
            <a:r>
              <a:rPr lang="en-ID" sz="1100" dirty="0"/>
              <a:t> pada Store Name </a:t>
            </a:r>
            <a:r>
              <a:rPr lang="en-ID" sz="1100" dirty="0" err="1"/>
              <a:t>Lingga</a:t>
            </a:r>
            <a:r>
              <a:rPr lang="en-ID" sz="1100" dirty="0"/>
              <a:t> </a:t>
            </a:r>
            <a:r>
              <a:rPr lang="en-ID" sz="1100" dirty="0" err="1"/>
              <a:t>yaitu</a:t>
            </a:r>
            <a:r>
              <a:rPr lang="en-ID" sz="1100" dirty="0"/>
              <a:t> </a:t>
            </a:r>
            <a:r>
              <a:rPr lang="en-ID" sz="1100" dirty="0" err="1"/>
              <a:t>sebesar</a:t>
            </a:r>
            <a:r>
              <a:rPr lang="en-ID" sz="1100" dirty="0"/>
              <a:t> 25,294,100M </a:t>
            </a:r>
          </a:p>
        </p:txBody>
      </p:sp>
    </p:spTree>
    <p:extLst>
      <p:ext uri="{BB962C8B-B14F-4D97-AF65-F5344CB8AC3E}">
        <p14:creationId xmlns:p14="http://schemas.microsoft.com/office/powerpoint/2010/main" val="34598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83"/>
    </mc:Choice>
    <mc:Fallback xmlns="">
      <p:transition spd="slow" advTm="81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Result Case Study 3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D95C8-1CA7-8A89-DDCE-B0908FC649DE}"/>
              </a:ext>
            </a:extLst>
          </p:cNvPr>
          <p:cNvSpPr txBox="1"/>
          <p:nvPr/>
        </p:nvSpPr>
        <p:spPr>
          <a:xfrm>
            <a:off x="5022058" y="1731380"/>
            <a:ext cx="403383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Penjelasan : </a:t>
            </a:r>
          </a:p>
          <a:p>
            <a:r>
              <a:rPr lang="en-US" sz="1100" dirty="0"/>
              <a:t>Saya menggunakan Library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Scalecast</a:t>
            </a:r>
            <a:r>
              <a:rPr lang="en-US" sz="1100" dirty="0"/>
              <a:t> untuk melakukan forecast dengan menggunakan model ARIMA.</a:t>
            </a:r>
          </a:p>
          <a:p>
            <a:endParaRPr lang="en-US" sz="1100" dirty="0"/>
          </a:p>
          <a:p>
            <a:r>
              <a:rPr lang="en-US" sz="1100" dirty="0"/>
              <a:t>Lalu </a:t>
            </a:r>
            <a:r>
              <a:rPr lang="en-US" sz="1100" dirty="0" err="1"/>
              <a:t>saya</a:t>
            </a:r>
            <a:r>
              <a:rPr lang="en-US" sz="1100" dirty="0"/>
              <a:t> menggunakan grid search pada model ARIMA </a:t>
            </a:r>
            <a:r>
              <a:rPr lang="en-US" sz="1100" dirty="0" err="1"/>
              <a:t>saya</a:t>
            </a:r>
            <a:r>
              <a:rPr lang="en-US" sz="1100" dirty="0"/>
              <a:t> agar dapet </a:t>
            </a:r>
            <a:r>
              <a:rPr lang="en-US" sz="1100" dirty="0" err="1"/>
              <a:t>mengautomasi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dan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terbaik untuk </a:t>
            </a:r>
            <a:r>
              <a:rPr lang="en-US" sz="1100" dirty="0" err="1"/>
              <a:t>diterapakan</a:t>
            </a:r>
            <a:r>
              <a:rPr lang="en-US" sz="1100" dirty="0"/>
              <a:t> pada model ARIMA.</a:t>
            </a:r>
          </a:p>
          <a:p>
            <a:endParaRPr lang="en-US" sz="1100" dirty="0"/>
          </a:p>
          <a:p>
            <a:r>
              <a:rPr lang="en-US" sz="1100" dirty="0"/>
              <a:t>Gambar </a:t>
            </a:r>
            <a:r>
              <a:rPr lang="en-US" sz="1100" dirty="0" err="1"/>
              <a:t>disamping</a:t>
            </a:r>
            <a:r>
              <a:rPr lang="en-US" sz="1100" dirty="0"/>
              <a:t> merupakan hasil </a:t>
            </a:r>
            <a:r>
              <a:rPr lang="en-US" sz="1100" dirty="0" err="1"/>
              <a:t>dari</a:t>
            </a:r>
            <a:r>
              <a:rPr lang="en-US" sz="1100" dirty="0"/>
              <a:t> forecast menggunakan model ARIMA dengan jarak forecast 1 bulan </a:t>
            </a:r>
            <a:r>
              <a:rPr lang="en-US" sz="1100" dirty="0" err="1"/>
              <a:t>kedepan</a:t>
            </a:r>
            <a:r>
              <a:rPr lang="en-US" sz="1100" dirty="0"/>
              <a:t>. </a:t>
            </a:r>
            <a:endParaRPr lang="en-ID" sz="1100" dirty="0"/>
          </a:p>
        </p:txBody>
      </p:sp>
      <p:pic>
        <p:nvPicPr>
          <p:cNvPr id="3" name="Picture 2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E72C1BC-65A0-D35C-998E-A8CE95E9A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04" y="1560209"/>
            <a:ext cx="4593450" cy="22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69"/>
    </mc:Choice>
    <mc:Fallback xmlns="">
      <p:transition spd="slow" advTm="907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349232"/>
            <a:ext cx="84630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ubik"/>
                <a:ea typeface="Rubik"/>
                <a:cs typeface="Rubik"/>
                <a:sym typeface="Rubik"/>
              </a:rPr>
              <a:t>Result Case Study 3</a:t>
            </a:r>
            <a:endParaRPr sz="4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D95C8-1CA7-8A89-DDCE-B0908FC649DE}"/>
              </a:ext>
            </a:extLst>
          </p:cNvPr>
          <p:cNvSpPr txBox="1"/>
          <p:nvPr/>
        </p:nvSpPr>
        <p:spPr>
          <a:xfrm>
            <a:off x="171451" y="3513555"/>
            <a:ext cx="87439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Penjelasan : Pada Clustering </a:t>
            </a:r>
            <a:r>
              <a:rPr lang="en-US" sz="1100" dirty="0" err="1"/>
              <a:t>pertama</a:t>
            </a:r>
            <a:r>
              <a:rPr lang="en-US" sz="1100" dirty="0"/>
              <a:t> </a:t>
            </a:r>
            <a:r>
              <a:rPr lang="en-US" sz="1100" dirty="0" err="1"/>
              <a:t>saya</a:t>
            </a:r>
            <a:r>
              <a:rPr lang="en-US" sz="1100" dirty="0"/>
              <a:t> </a:t>
            </a:r>
            <a:r>
              <a:rPr lang="en-US" sz="1100" dirty="0" err="1"/>
              <a:t>mengagregasi</a:t>
            </a:r>
            <a:r>
              <a:rPr lang="en-US" sz="1100" dirty="0"/>
              <a:t> data dengan </a:t>
            </a:r>
            <a:r>
              <a:rPr lang="en-US" sz="1100" dirty="0" err="1"/>
              <a:t>ketentuan</a:t>
            </a:r>
            <a:r>
              <a:rPr lang="en-US" sz="1100" dirty="0"/>
              <a:t> yang sudah diberikan, </a:t>
            </a:r>
            <a:r>
              <a:rPr lang="en-US" sz="1100" dirty="0" err="1"/>
              <a:t>lalu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K terbaik dengan metode elbow method dan </a:t>
            </a:r>
            <a:r>
              <a:rPr lang="en-US" sz="1100" dirty="0" err="1"/>
              <a:t>didapat</a:t>
            </a:r>
            <a:r>
              <a:rPr lang="en-US" sz="1100" dirty="0"/>
              <a:t> bahwa </a:t>
            </a:r>
            <a:r>
              <a:rPr lang="en-US" sz="1100" dirty="0" err="1"/>
              <a:t>nilai</a:t>
            </a:r>
            <a:r>
              <a:rPr lang="en-US" sz="1100" dirty="0"/>
              <a:t> K terbaik adalah 3. Setelah itu </a:t>
            </a:r>
            <a:r>
              <a:rPr lang="en-US" sz="1100" dirty="0" err="1"/>
              <a:t>saya</a:t>
            </a:r>
            <a:r>
              <a:rPr lang="en-US" sz="1100" dirty="0"/>
              <a:t> melakukan training untuk model </a:t>
            </a:r>
            <a:r>
              <a:rPr lang="en-US" sz="1100" dirty="0" err="1"/>
              <a:t>Kmeans</a:t>
            </a:r>
            <a:r>
              <a:rPr lang="en-US" sz="1100" dirty="0"/>
              <a:t> tersebut.</a:t>
            </a:r>
          </a:p>
          <a:p>
            <a:endParaRPr lang="en-US" sz="1100" dirty="0"/>
          </a:p>
          <a:p>
            <a:r>
              <a:rPr lang="en-US" sz="1100" dirty="0"/>
              <a:t>Lalu </a:t>
            </a:r>
            <a:r>
              <a:rPr lang="en-US" sz="1100" dirty="0" err="1"/>
              <a:t>saya</a:t>
            </a:r>
            <a:r>
              <a:rPr lang="en-US" sz="1100" dirty="0"/>
              <a:t> membuat plot berdasarkan 3 case yang sudah diberikan dan mendapatkan hasil seperti gambar diatas.</a:t>
            </a:r>
          </a:p>
        </p:txBody>
      </p:sp>
      <p:pic>
        <p:nvPicPr>
          <p:cNvPr id="4" name="Picture 3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AC880C4-4443-507D-1F2B-AD8FD36F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0976"/>
            <a:ext cx="2920041" cy="1752025"/>
          </a:xfrm>
          <a:prstGeom prst="rect">
            <a:avLst/>
          </a:prstGeom>
        </p:spPr>
      </p:pic>
      <p:pic>
        <p:nvPicPr>
          <p:cNvPr id="7" name="Picture 6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57FE632A-6765-D928-64DF-B264B5FF2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059" y="1210976"/>
            <a:ext cx="2920043" cy="1752026"/>
          </a:xfrm>
          <a:prstGeom prst="rect">
            <a:avLst/>
          </a:prstGeom>
        </p:spPr>
      </p:pic>
      <p:pic>
        <p:nvPicPr>
          <p:cNvPr id="9" name="Picture 8" descr="A chart showing a scatter plot of clusters&#10;&#10;Description automatically generated">
            <a:extLst>
              <a:ext uri="{FF2B5EF4-FFF2-40B4-BE49-F238E27FC236}">
                <a16:creationId xmlns:a16="http://schemas.microsoft.com/office/drawing/2014/main" id="{31DF8D2E-F81E-E71F-93D4-831C8E97D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811" y="1210975"/>
            <a:ext cx="2891963" cy="17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28"/>
    </mc:Choice>
    <mc:Fallback xmlns="">
      <p:transition spd="slow" advTm="893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89983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latin typeface="Rubik"/>
              </a:rPr>
              <a:t>Link Folder/File Hasil </a:t>
            </a:r>
            <a:r>
              <a:rPr lang="en-ID" sz="4000" dirty="0" err="1">
                <a:latin typeface="Rubik"/>
              </a:rPr>
              <a:t>Pengerjaan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50025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https://drive.google.com/drive/folders/1xMb6S3CH4ZwX5ix9TDsHTQ_QLO8ofvLK?usp=sharing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6"/>
    </mc:Choice>
    <mc:Fallback xmlns="">
      <p:transition spd="slow" advTm="10886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647</Words>
  <Application>Microsoft Office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Rubik</vt:lpstr>
      <vt:lpstr>Rubik Light</vt:lpstr>
      <vt:lpstr>Rubik Medium</vt:lpstr>
      <vt:lpstr>Rubik SemiBold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lrfan Karim</cp:lastModifiedBy>
  <cp:revision>5</cp:revision>
  <dcterms:modified xsi:type="dcterms:W3CDTF">2023-09-01T02:54:07Z</dcterms:modified>
</cp:coreProperties>
</file>