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</p:sldIdLst>
  <p:sldSz cx="9144000" cy="5143500" type="screen16x9"/>
  <p:notesSz cx="6858000" cy="9144000"/>
  <p:embeddedFontLst>
    <p:embeddedFont>
      <p:font typeface="Source Code Pro" panose="020B0604020202020204" charset="0"/>
      <p:regular r:id="rId10"/>
      <p:bold r:id="rId11"/>
      <p:italic r:id="rId12"/>
      <p:boldItalic r:id="rId13"/>
    </p:embeddedFont>
    <p:embeddedFont>
      <p:font typeface="Quantic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B35D38-29E2-49FA-9209-8D53284773FE}">
  <a:tblStyle styleId="{51B35D38-29E2-49FA-9209-8D53284773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9741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13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13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80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16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02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21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8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20925" y="1056022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979666" y="2596617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1936234" y="2097759"/>
            <a:ext cx="5019600" cy="664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Data </a:t>
            </a:r>
            <a:r>
              <a:rPr lang="en" u="sng" dirty="0" smtClean="0"/>
              <a:t>Structures &amp; Algorithms</a:t>
            </a:r>
            <a:endParaRPr u="sng"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4572000" y="3740534"/>
            <a:ext cx="1723650" cy="355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Binary</a:t>
            </a:r>
            <a:endParaRPr sz="1600"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" name="Google Shape;84;p15"/>
          <p:cNvSpPr txBox="1">
            <a:spLocks/>
          </p:cNvSpPr>
          <p:nvPr/>
        </p:nvSpPr>
        <p:spPr>
          <a:xfrm>
            <a:off x="3866141" y="3452061"/>
            <a:ext cx="1411717" cy="24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36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52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52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52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52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52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52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52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antico"/>
              <a:buNone/>
              <a:defRPr sz="52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sz="1600" dirty="0" smtClean="0"/>
              <a:t>Searching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5" name="Straight Connector 4"/>
          <p:cNvCxnSpPr>
            <a:stCxn id="81" idx="2"/>
            <a:endCxn id="80" idx="2"/>
          </p:cNvCxnSpPr>
          <p:nvPr/>
        </p:nvCxnSpPr>
        <p:spPr>
          <a:xfrm>
            <a:off x="4572000" y="3620625"/>
            <a:ext cx="0" cy="707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85;p15"/>
          <p:cNvSpPr txBox="1">
            <a:spLocks/>
          </p:cNvSpPr>
          <p:nvPr/>
        </p:nvSpPr>
        <p:spPr>
          <a:xfrm>
            <a:off x="3064859" y="3738669"/>
            <a:ext cx="1290632" cy="35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sz="1600" dirty="0" smtClean="0"/>
              <a:t>Linear</a:t>
            </a:r>
            <a:endParaRPr 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115775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&lt;/ </a:t>
            </a:r>
            <a:r>
              <a:rPr lang="en" b="1" u="sng" dirty="0" smtClean="0"/>
              <a:t>Linear Search </a:t>
            </a:r>
            <a:r>
              <a:rPr lang="en" dirty="0" smtClean="0"/>
              <a:t>			By: Zohaib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19998" y="1162428"/>
            <a:ext cx="7900019" cy="329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>
              <a:lnSpc>
                <a:spcPct val="150000"/>
              </a:lnSpc>
              <a:buNone/>
            </a:pPr>
            <a:r>
              <a:rPr lang="en-US" sz="1800" b="1" u="sng" dirty="0" smtClean="0"/>
              <a:t>**</a:t>
            </a:r>
            <a:r>
              <a:rPr lang="en-US" sz="1800" b="1" u="sng" dirty="0"/>
              <a:t>What it </a:t>
            </a:r>
            <a:r>
              <a:rPr lang="en-US" sz="1800" b="1" u="sng" dirty="0" smtClean="0"/>
              <a:t>does** </a:t>
            </a:r>
          </a:p>
          <a:p>
            <a:pPr lvl="0">
              <a:lnSpc>
                <a:spcPct val="150000"/>
              </a:lnSpc>
            </a:pPr>
            <a:r>
              <a:rPr lang="en-US" sz="1600" dirty="0" smtClean="0"/>
              <a:t>Linear </a:t>
            </a:r>
            <a:r>
              <a:rPr lang="en-US" sz="1600" dirty="0"/>
              <a:t>search checks every element in a list one by one to find a specific value.</a:t>
            </a:r>
            <a:endParaRPr sz="1600" dirty="0"/>
          </a:p>
          <a:p>
            <a:pPr marL="152400" lvl="0" indent="0" algn="ctr">
              <a:spcBef>
                <a:spcPts val="1000"/>
              </a:spcBef>
              <a:buNone/>
            </a:pPr>
            <a:r>
              <a:rPr lang="en-US" sz="1800" b="1" u="sng" dirty="0"/>
              <a:t>**How it </a:t>
            </a:r>
            <a:r>
              <a:rPr lang="en-US" sz="1800" b="1" u="sng" dirty="0" smtClean="0"/>
              <a:t>works**</a:t>
            </a:r>
          </a:p>
          <a:p>
            <a:pPr lvl="0">
              <a:spcBef>
                <a:spcPts val="1000"/>
              </a:spcBef>
            </a:pPr>
            <a:r>
              <a:rPr lang="en-US" sz="1600" dirty="0" smtClean="0"/>
              <a:t>It </a:t>
            </a:r>
            <a:r>
              <a:rPr lang="en-US" sz="1600" dirty="0"/>
              <a:t>starts from the beginning and moves through each element until the desired value is found or the end of the list is reached</a:t>
            </a:r>
            <a:r>
              <a:rPr lang="en-US" sz="1600" dirty="0" smtClean="0"/>
              <a:t>.</a:t>
            </a:r>
            <a:endParaRPr lang="en-US" sz="1600" dirty="0"/>
          </a:p>
          <a:p>
            <a:pPr marL="152400" lvl="0" indent="0" algn="ctr">
              <a:spcBef>
                <a:spcPts val="1000"/>
              </a:spcBef>
              <a:buNone/>
            </a:pPr>
            <a:r>
              <a:rPr lang="en-US" sz="1800" b="1" u="sng" dirty="0"/>
              <a:t>**Suitable </a:t>
            </a:r>
            <a:r>
              <a:rPr lang="en-US" sz="1800" b="1" u="sng" dirty="0" smtClean="0"/>
              <a:t>for** </a:t>
            </a:r>
          </a:p>
          <a:p>
            <a:pPr lvl="0">
              <a:spcBef>
                <a:spcPts val="1000"/>
              </a:spcBef>
            </a:pPr>
            <a:r>
              <a:rPr lang="en-US" sz="1600" dirty="0" smtClean="0"/>
              <a:t>Small </a:t>
            </a:r>
            <a:r>
              <a:rPr lang="en-US" sz="1600" dirty="0"/>
              <a:t>lists or unsorted </a:t>
            </a:r>
            <a:r>
              <a:rPr lang="en-US" sz="1600" dirty="0" smtClean="0"/>
              <a:t>data.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115775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>
                <a:solidFill>
                  <a:schemeClr val="accent2"/>
                </a:solidFill>
              </a:rPr>
              <a:t>&lt;/ </a:t>
            </a:r>
            <a:r>
              <a:rPr lang="en-US" sz="3200" b="1" u="sng" dirty="0"/>
              <a:t>Recursive linear </a:t>
            </a:r>
            <a:r>
              <a:rPr lang="en-US" sz="3200" b="1" u="sng" dirty="0" smtClean="0"/>
              <a:t>search</a:t>
            </a:r>
            <a:r>
              <a:rPr lang="en" dirty="0" smtClean="0"/>
              <a:t>	       </a:t>
            </a:r>
            <a:r>
              <a:rPr lang="en" sz="2400" dirty="0" smtClean="0"/>
              <a:t>By: Ibrahim</a:t>
            </a:r>
            <a:endParaRPr sz="3200"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21238" y="1536100"/>
            <a:ext cx="8414536" cy="2649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None/>
            </a:pPr>
            <a:r>
              <a:rPr lang="en-US" sz="1600" b="1" dirty="0" err="1" smtClean="0">
                <a:solidFill>
                  <a:srgbClr val="FFFF00"/>
                </a:solidFill>
              </a:rPr>
              <a:t>int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err="1">
                <a:solidFill>
                  <a:srgbClr val="FFFF00"/>
                </a:solidFill>
              </a:rPr>
              <a:t>recursiveLinearSearch</a:t>
            </a:r>
            <a:r>
              <a:rPr lang="en-US" sz="1600" b="1" dirty="0">
                <a:solidFill>
                  <a:srgbClr val="FFFF00"/>
                </a:solidFill>
              </a:rPr>
              <a:t>(</a:t>
            </a:r>
            <a:r>
              <a:rPr lang="en-US" sz="1600" b="1" dirty="0" err="1">
                <a:solidFill>
                  <a:srgbClr val="FFFF00"/>
                </a:solidFill>
              </a:rPr>
              <a:t>int</a:t>
            </a: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err="1">
                <a:solidFill>
                  <a:srgbClr val="FFFF00"/>
                </a:solidFill>
              </a:rPr>
              <a:t>arr</a:t>
            </a:r>
            <a:r>
              <a:rPr lang="en-US" sz="1600" b="1" dirty="0">
                <a:solidFill>
                  <a:srgbClr val="FFFF00"/>
                </a:solidFill>
              </a:rPr>
              <a:t>[], </a:t>
            </a:r>
            <a:r>
              <a:rPr lang="en-US" sz="1600" b="1" dirty="0" err="1">
                <a:solidFill>
                  <a:srgbClr val="FFFF00"/>
                </a:solidFill>
              </a:rPr>
              <a:t>int</a:t>
            </a:r>
            <a:r>
              <a:rPr lang="en-US" sz="1600" b="1" dirty="0">
                <a:solidFill>
                  <a:srgbClr val="FFFF00"/>
                </a:solidFill>
              </a:rPr>
              <a:t> key, </a:t>
            </a:r>
            <a:r>
              <a:rPr lang="en-US" sz="1600" b="1" dirty="0" err="1">
                <a:solidFill>
                  <a:srgbClr val="FFFF00"/>
                </a:solidFill>
              </a:rPr>
              <a:t>int</a:t>
            </a:r>
            <a:r>
              <a:rPr lang="en-US" sz="1600" b="1" dirty="0">
                <a:solidFill>
                  <a:srgbClr val="FFFF00"/>
                </a:solidFill>
              </a:rPr>
              <a:t> index, </a:t>
            </a:r>
            <a:r>
              <a:rPr lang="en-US" sz="1600" b="1" dirty="0" err="1">
                <a:solidFill>
                  <a:srgbClr val="FFFF00"/>
                </a:solidFill>
              </a:rPr>
              <a:t>int</a:t>
            </a:r>
            <a:r>
              <a:rPr lang="en-US" sz="1600" b="1" dirty="0">
                <a:solidFill>
                  <a:srgbClr val="FFFF00"/>
                </a:solidFill>
              </a:rPr>
              <a:t> size) {</a:t>
            </a:r>
          </a:p>
          <a:p>
            <a:pPr marL="152400" lv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if (index &gt;= size) {</a:t>
            </a:r>
          </a:p>
          <a:p>
            <a:pPr marL="152400" lv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  return -1; // Key not found</a:t>
            </a:r>
          </a:p>
          <a:p>
            <a:pPr marL="152400" lv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}</a:t>
            </a:r>
          </a:p>
          <a:p>
            <a:pPr marL="152400" lv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if (</a:t>
            </a:r>
            <a:r>
              <a:rPr lang="en-US" sz="1600" b="1" dirty="0" err="1">
                <a:solidFill>
                  <a:srgbClr val="FFFF00"/>
                </a:solidFill>
              </a:rPr>
              <a:t>arr</a:t>
            </a:r>
            <a:r>
              <a:rPr lang="en-US" sz="1600" b="1" dirty="0">
                <a:solidFill>
                  <a:srgbClr val="FFFF00"/>
                </a:solidFill>
              </a:rPr>
              <a:t>[index] == key) {</a:t>
            </a:r>
          </a:p>
          <a:p>
            <a:pPr marL="152400" lv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  return index;</a:t>
            </a:r>
          </a:p>
          <a:p>
            <a:pPr marL="152400" lv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}</a:t>
            </a:r>
          </a:p>
          <a:p>
            <a:pPr marL="152400" lv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return </a:t>
            </a:r>
            <a:r>
              <a:rPr lang="en-US" sz="1600" b="1" dirty="0" err="1">
                <a:solidFill>
                  <a:srgbClr val="FFFF00"/>
                </a:solidFill>
              </a:rPr>
              <a:t>recursiveLinearSearch</a:t>
            </a:r>
            <a:r>
              <a:rPr lang="en-US" sz="1600" b="1" dirty="0">
                <a:solidFill>
                  <a:srgbClr val="FFFF00"/>
                </a:solidFill>
              </a:rPr>
              <a:t>(</a:t>
            </a:r>
            <a:r>
              <a:rPr lang="en-US" sz="1600" b="1" dirty="0" err="1">
                <a:solidFill>
                  <a:srgbClr val="FFFF00"/>
                </a:solidFill>
              </a:rPr>
              <a:t>arr</a:t>
            </a:r>
            <a:r>
              <a:rPr lang="en-US" sz="1600" b="1" dirty="0">
                <a:solidFill>
                  <a:srgbClr val="FFFF00"/>
                </a:solidFill>
              </a:rPr>
              <a:t>, key, index + 1, size);</a:t>
            </a:r>
          </a:p>
          <a:p>
            <a:pPr marL="152400" lv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}</a:t>
            </a:r>
            <a:endParaRPr lang="en-US" sz="1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5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115775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>
                <a:solidFill>
                  <a:schemeClr val="accent2"/>
                </a:solidFill>
              </a:rPr>
              <a:t>&lt;/ </a:t>
            </a:r>
            <a:r>
              <a:rPr lang="en-US" sz="2800" b="1" u="sng" dirty="0" smtClean="0"/>
              <a:t>Non-R</a:t>
            </a:r>
            <a:r>
              <a:rPr lang="en-US" sz="2800" b="1" u="sng" dirty="0" smtClean="0"/>
              <a:t>ecursive </a:t>
            </a:r>
            <a:r>
              <a:rPr lang="en-US" sz="2800" b="1" u="sng" dirty="0"/>
              <a:t>linear </a:t>
            </a:r>
            <a:r>
              <a:rPr lang="en-US" sz="2800" b="1" u="sng" dirty="0" smtClean="0"/>
              <a:t>search</a:t>
            </a:r>
            <a:r>
              <a:rPr lang="en" dirty="0" smtClean="0"/>
              <a:t>	       </a:t>
            </a:r>
            <a:r>
              <a:rPr lang="en" sz="2400" dirty="0" smtClean="0"/>
              <a:t>By:Nauman</a:t>
            </a:r>
            <a:endParaRPr sz="3200"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19187" y="1536100"/>
            <a:ext cx="8116587" cy="2721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None/>
            </a:pPr>
            <a:r>
              <a:rPr lang="en-US" sz="2000" b="1" dirty="0" err="1">
                <a:solidFill>
                  <a:srgbClr val="FFFF00"/>
                </a:solidFill>
              </a:rPr>
              <a:t>int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linearSearch</a:t>
            </a:r>
            <a:r>
              <a:rPr lang="en-US" sz="2000" b="1" dirty="0">
                <a:solidFill>
                  <a:srgbClr val="FFFF00"/>
                </a:solidFill>
              </a:rPr>
              <a:t>(</a:t>
            </a:r>
            <a:r>
              <a:rPr lang="en-US" sz="2000" b="1" dirty="0" err="1">
                <a:solidFill>
                  <a:srgbClr val="FFFF00"/>
                </a:solidFill>
              </a:rPr>
              <a:t>int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arr</a:t>
            </a:r>
            <a:r>
              <a:rPr lang="en-US" sz="2000" b="1" dirty="0" smtClean="0">
                <a:solidFill>
                  <a:srgbClr val="FFFF00"/>
                </a:solidFill>
              </a:rPr>
              <a:t>[], </a:t>
            </a:r>
            <a:r>
              <a:rPr lang="en-US" sz="2000" b="1" dirty="0" err="1">
                <a:solidFill>
                  <a:srgbClr val="FFFF00"/>
                </a:solidFill>
              </a:rPr>
              <a:t>int</a:t>
            </a:r>
            <a:r>
              <a:rPr lang="en-US" sz="2000" b="1" dirty="0">
                <a:solidFill>
                  <a:srgbClr val="FFFF00"/>
                </a:solidFill>
              </a:rPr>
              <a:t> size, </a:t>
            </a:r>
            <a:r>
              <a:rPr lang="en-US" sz="2000" b="1" dirty="0" err="1">
                <a:solidFill>
                  <a:srgbClr val="FFFF00"/>
                </a:solidFill>
              </a:rPr>
              <a:t>int</a:t>
            </a:r>
            <a:r>
              <a:rPr lang="en-US" sz="2000" b="1" dirty="0">
                <a:solidFill>
                  <a:srgbClr val="FFFF00"/>
                </a:solidFill>
              </a:rPr>
              <a:t> key) {</a:t>
            </a:r>
          </a:p>
          <a:p>
            <a:pPr marL="152400" lvl="0" indent="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for (</a:t>
            </a:r>
            <a:r>
              <a:rPr lang="en-US" sz="2000" b="1" dirty="0" err="1">
                <a:solidFill>
                  <a:srgbClr val="FFFF00"/>
                </a:solidFill>
              </a:rPr>
              <a:t>int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i</a:t>
            </a:r>
            <a:r>
              <a:rPr lang="en-US" sz="2000" b="1" dirty="0">
                <a:solidFill>
                  <a:srgbClr val="FFFF00"/>
                </a:solidFill>
              </a:rPr>
              <a:t> = 0; </a:t>
            </a:r>
            <a:r>
              <a:rPr lang="en-US" sz="2000" b="1" dirty="0" err="1">
                <a:solidFill>
                  <a:srgbClr val="FFFF00"/>
                </a:solidFill>
              </a:rPr>
              <a:t>i</a:t>
            </a:r>
            <a:r>
              <a:rPr lang="en-US" sz="2000" b="1" dirty="0">
                <a:solidFill>
                  <a:srgbClr val="FFFF00"/>
                </a:solidFill>
              </a:rPr>
              <a:t> &lt; size; ++</a:t>
            </a:r>
            <a:r>
              <a:rPr lang="en-US" sz="2000" b="1" dirty="0" err="1">
                <a:solidFill>
                  <a:srgbClr val="FFFF00"/>
                </a:solidFill>
              </a:rPr>
              <a:t>i</a:t>
            </a:r>
            <a:r>
              <a:rPr lang="en-US" sz="2000" b="1" dirty="0">
                <a:solidFill>
                  <a:srgbClr val="FFFF00"/>
                </a:solidFill>
              </a:rPr>
              <a:t>) {</a:t>
            </a:r>
          </a:p>
          <a:p>
            <a:pPr marL="152400" lvl="0" indent="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    if (</a:t>
            </a:r>
            <a:r>
              <a:rPr lang="en-US" sz="2000" b="1" dirty="0" err="1">
                <a:solidFill>
                  <a:srgbClr val="FFFF00"/>
                </a:solidFill>
              </a:rPr>
              <a:t>arr</a:t>
            </a:r>
            <a:r>
              <a:rPr lang="en-US" sz="2000" b="1" dirty="0">
                <a:solidFill>
                  <a:srgbClr val="FFFF00"/>
                </a:solidFill>
              </a:rPr>
              <a:t>[</a:t>
            </a:r>
            <a:r>
              <a:rPr lang="en-US" sz="2000" b="1" dirty="0" err="1">
                <a:solidFill>
                  <a:srgbClr val="FFFF00"/>
                </a:solidFill>
              </a:rPr>
              <a:t>i</a:t>
            </a:r>
            <a:r>
              <a:rPr lang="en-US" sz="2000" b="1" dirty="0">
                <a:solidFill>
                  <a:srgbClr val="FFFF00"/>
                </a:solidFill>
              </a:rPr>
              <a:t>] == key) {</a:t>
            </a:r>
          </a:p>
          <a:p>
            <a:pPr marL="152400" lvl="0" indent="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        return </a:t>
            </a:r>
            <a:r>
              <a:rPr lang="en-US" sz="2000" b="1" dirty="0" err="1">
                <a:solidFill>
                  <a:srgbClr val="FFFF00"/>
                </a:solidFill>
              </a:rPr>
              <a:t>i</a:t>
            </a:r>
            <a:r>
              <a:rPr lang="en-US" sz="2000" b="1" dirty="0">
                <a:solidFill>
                  <a:srgbClr val="FFFF00"/>
                </a:solidFill>
              </a:rPr>
              <a:t>;</a:t>
            </a:r>
          </a:p>
          <a:p>
            <a:pPr marL="152400" lvl="0" indent="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    }</a:t>
            </a:r>
          </a:p>
          <a:p>
            <a:pPr marL="152400" lvl="0" indent="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}</a:t>
            </a:r>
          </a:p>
          <a:p>
            <a:pPr marL="152400" lvl="0" indent="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return -1; // Key not found</a:t>
            </a:r>
          </a:p>
          <a:p>
            <a:pPr marL="152400" lvl="0" indent="0">
              <a:buNone/>
            </a:pPr>
            <a:r>
              <a:rPr lang="en-US" sz="2000" b="1" dirty="0">
                <a:solidFill>
                  <a:srgbClr val="FFFF00"/>
                </a:solidFill>
              </a:rPr>
              <a:t>}</a:t>
            </a:r>
            <a:endParaRPr lang="en-US" sz="18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6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115775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chemeClr val="accent2"/>
                </a:solidFill>
              </a:rPr>
              <a:t>&lt;/ </a:t>
            </a:r>
            <a:r>
              <a:rPr lang="en-US" b="1" u="sng" dirty="0"/>
              <a:t>Binary Search</a:t>
            </a:r>
            <a:r>
              <a:rPr lang="en" dirty="0" smtClean="0"/>
              <a:t>			By: Kashif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19999" y="1213800"/>
            <a:ext cx="7889745" cy="329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>
              <a:lnSpc>
                <a:spcPct val="150000"/>
              </a:lnSpc>
              <a:buNone/>
            </a:pPr>
            <a:r>
              <a:rPr lang="en-US" sz="1800" b="1" u="sng" dirty="0" smtClean="0"/>
              <a:t>**</a:t>
            </a:r>
            <a:r>
              <a:rPr lang="en-US" sz="1800" b="1" u="sng" dirty="0"/>
              <a:t>What it </a:t>
            </a:r>
            <a:r>
              <a:rPr lang="en-US" sz="1800" b="1" u="sng" dirty="0" smtClean="0"/>
              <a:t>does** </a:t>
            </a:r>
          </a:p>
          <a:p>
            <a:pPr lvl="0">
              <a:lnSpc>
                <a:spcPct val="150000"/>
              </a:lnSpc>
            </a:pPr>
            <a:r>
              <a:rPr lang="en-US" sz="1600" dirty="0"/>
              <a:t>Binary search finds a value in a sorted list by repeatedly dividing the search interval in half</a:t>
            </a:r>
            <a:r>
              <a:rPr lang="en-US" sz="1600" dirty="0" smtClean="0"/>
              <a:t>.</a:t>
            </a:r>
            <a:endParaRPr sz="1600" dirty="0"/>
          </a:p>
          <a:p>
            <a:pPr marL="152400" lvl="0" indent="0" algn="ctr">
              <a:spcBef>
                <a:spcPts val="1000"/>
              </a:spcBef>
              <a:buNone/>
            </a:pPr>
            <a:r>
              <a:rPr lang="en-US" sz="1800" b="1" u="sng" dirty="0"/>
              <a:t>**How it </a:t>
            </a:r>
            <a:r>
              <a:rPr lang="en-US" sz="1800" b="1" u="sng" dirty="0" smtClean="0"/>
              <a:t>works**</a:t>
            </a:r>
          </a:p>
          <a:p>
            <a:pPr lvl="0">
              <a:spcBef>
                <a:spcPts val="1000"/>
              </a:spcBef>
            </a:pPr>
            <a:r>
              <a:rPr lang="en-US" sz="1600" dirty="0"/>
              <a:t>It checks the middle element and determines if the desired value is in the left or right half of the list, eliminating the other half.</a:t>
            </a:r>
            <a:endParaRPr lang="en-US" sz="1600" dirty="0"/>
          </a:p>
          <a:p>
            <a:pPr marL="152400" lvl="0" indent="0" algn="ctr">
              <a:spcBef>
                <a:spcPts val="1000"/>
              </a:spcBef>
              <a:buNone/>
            </a:pPr>
            <a:r>
              <a:rPr lang="en-US" sz="1800" b="1" u="sng" dirty="0"/>
              <a:t>**Suitable </a:t>
            </a:r>
            <a:r>
              <a:rPr lang="en-US" sz="1800" b="1" u="sng" dirty="0" smtClean="0"/>
              <a:t>for** </a:t>
            </a:r>
          </a:p>
          <a:p>
            <a:pPr lvl="0">
              <a:spcBef>
                <a:spcPts val="1000"/>
              </a:spcBef>
            </a:pPr>
            <a:r>
              <a:rPr lang="en-US" sz="1600" dirty="0"/>
              <a:t>Sorted lists or arrays.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4479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19999" y="195202"/>
            <a:ext cx="8115775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>
                <a:solidFill>
                  <a:schemeClr val="accent2"/>
                </a:solidFill>
              </a:rPr>
              <a:t>&lt;/ </a:t>
            </a:r>
            <a:r>
              <a:rPr lang="en-US" sz="3200" b="1" u="sng" dirty="0"/>
              <a:t>Recursive binary search</a:t>
            </a:r>
            <a:r>
              <a:rPr lang="en" dirty="0" smtClean="0"/>
              <a:t>	       </a:t>
            </a:r>
            <a:r>
              <a:rPr lang="en" sz="2400" dirty="0" smtClean="0"/>
              <a:t>By: Umair</a:t>
            </a:r>
            <a:endParaRPr sz="3200"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570618" y="1027415"/>
            <a:ext cx="8414536" cy="3400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None/>
            </a:pPr>
            <a:r>
              <a:rPr lang="en-US" sz="1400" b="1" dirty="0" err="1">
                <a:solidFill>
                  <a:srgbClr val="FFFF00"/>
                </a:solidFill>
              </a:rPr>
              <a:t>int</a:t>
            </a:r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err="1">
                <a:solidFill>
                  <a:srgbClr val="FFFF00"/>
                </a:solidFill>
              </a:rPr>
              <a:t>recursiveBinarySearch</a:t>
            </a:r>
            <a:r>
              <a:rPr lang="en-US" sz="1400" b="1" dirty="0">
                <a:solidFill>
                  <a:srgbClr val="FFFF00"/>
                </a:solidFill>
              </a:rPr>
              <a:t>(</a:t>
            </a:r>
            <a:r>
              <a:rPr lang="en-US" sz="1400" b="1" dirty="0" err="1">
                <a:solidFill>
                  <a:srgbClr val="FFFF00"/>
                </a:solidFill>
              </a:rPr>
              <a:t>int</a:t>
            </a:r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err="1">
                <a:solidFill>
                  <a:srgbClr val="FFFF00"/>
                </a:solidFill>
              </a:rPr>
              <a:t>arr</a:t>
            </a:r>
            <a:r>
              <a:rPr lang="en-US" sz="1400" b="1" dirty="0">
                <a:solidFill>
                  <a:srgbClr val="FFFF00"/>
                </a:solidFill>
              </a:rPr>
              <a:t>[], </a:t>
            </a:r>
            <a:r>
              <a:rPr lang="en-US" sz="1400" b="1" dirty="0" err="1">
                <a:solidFill>
                  <a:srgbClr val="FFFF00"/>
                </a:solidFill>
              </a:rPr>
              <a:t>int</a:t>
            </a:r>
            <a:r>
              <a:rPr lang="en-US" sz="1400" b="1" dirty="0">
                <a:solidFill>
                  <a:srgbClr val="FFFF00"/>
                </a:solidFill>
              </a:rPr>
              <a:t> left, </a:t>
            </a:r>
            <a:r>
              <a:rPr lang="en-US" sz="1400" b="1" dirty="0" err="1">
                <a:solidFill>
                  <a:srgbClr val="FFFF00"/>
                </a:solidFill>
              </a:rPr>
              <a:t>int</a:t>
            </a:r>
            <a:r>
              <a:rPr lang="en-US" sz="1400" b="1" dirty="0">
                <a:solidFill>
                  <a:srgbClr val="FFFF00"/>
                </a:solidFill>
              </a:rPr>
              <a:t> right, </a:t>
            </a:r>
            <a:r>
              <a:rPr lang="en-US" sz="1400" b="1" dirty="0" err="1">
                <a:solidFill>
                  <a:srgbClr val="FFFF00"/>
                </a:solidFill>
              </a:rPr>
              <a:t>int</a:t>
            </a:r>
            <a:r>
              <a:rPr lang="en-US" sz="1400" b="1" dirty="0">
                <a:solidFill>
                  <a:srgbClr val="FFFF00"/>
                </a:solidFill>
              </a:rPr>
              <a:t> key) {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if (left &gt; right) {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    return -1; // Key not found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</a:t>
            </a:r>
            <a:r>
              <a:rPr lang="en-US" sz="1400" b="1" dirty="0" smtClean="0">
                <a:solidFill>
                  <a:srgbClr val="FFFF00"/>
                </a:solidFill>
              </a:rPr>
              <a:t>}</a:t>
            </a:r>
            <a:endParaRPr lang="en-US" sz="1400" b="1" dirty="0">
              <a:solidFill>
                <a:srgbClr val="FFFF00"/>
              </a:solidFill>
            </a:endParaRP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</a:t>
            </a:r>
            <a:r>
              <a:rPr lang="en-US" sz="1400" b="1" dirty="0" err="1">
                <a:solidFill>
                  <a:srgbClr val="FFFF00"/>
                </a:solidFill>
              </a:rPr>
              <a:t>int</a:t>
            </a:r>
            <a:r>
              <a:rPr lang="en-US" sz="1400" b="1" dirty="0">
                <a:solidFill>
                  <a:srgbClr val="FFFF00"/>
                </a:solidFill>
              </a:rPr>
              <a:t> mid = left + (right - left) / 2;</a:t>
            </a:r>
          </a:p>
          <a:p>
            <a:pPr marL="152400" lvl="0" indent="0">
              <a:buNone/>
            </a:pPr>
            <a:endParaRPr lang="en-US" sz="1400" b="1" dirty="0">
              <a:solidFill>
                <a:srgbClr val="FFFF00"/>
              </a:solidFill>
            </a:endParaRP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if (</a:t>
            </a:r>
            <a:r>
              <a:rPr lang="en-US" sz="1400" b="1" dirty="0" err="1">
                <a:solidFill>
                  <a:srgbClr val="FFFF00"/>
                </a:solidFill>
              </a:rPr>
              <a:t>arr</a:t>
            </a:r>
            <a:r>
              <a:rPr lang="en-US" sz="1400" b="1" dirty="0">
                <a:solidFill>
                  <a:srgbClr val="FFFF00"/>
                </a:solidFill>
              </a:rPr>
              <a:t>[mid] == key) {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    return mid;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}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else if (</a:t>
            </a:r>
            <a:r>
              <a:rPr lang="en-US" sz="1400" b="1" dirty="0" err="1">
                <a:solidFill>
                  <a:srgbClr val="FFFF00"/>
                </a:solidFill>
              </a:rPr>
              <a:t>arr</a:t>
            </a:r>
            <a:r>
              <a:rPr lang="en-US" sz="1400" b="1" dirty="0">
                <a:solidFill>
                  <a:srgbClr val="FFFF00"/>
                </a:solidFill>
              </a:rPr>
              <a:t>[mid] &lt; key) {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    return </a:t>
            </a:r>
            <a:r>
              <a:rPr lang="en-US" sz="1400" b="1" dirty="0" err="1">
                <a:solidFill>
                  <a:srgbClr val="FFFF00"/>
                </a:solidFill>
              </a:rPr>
              <a:t>recursiveBinarySearch</a:t>
            </a:r>
            <a:r>
              <a:rPr lang="en-US" sz="1400" b="1" dirty="0">
                <a:solidFill>
                  <a:srgbClr val="FFFF00"/>
                </a:solidFill>
              </a:rPr>
              <a:t>(</a:t>
            </a:r>
            <a:r>
              <a:rPr lang="en-US" sz="1400" b="1" dirty="0" err="1">
                <a:solidFill>
                  <a:srgbClr val="FFFF00"/>
                </a:solidFill>
              </a:rPr>
              <a:t>arr</a:t>
            </a:r>
            <a:r>
              <a:rPr lang="en-US" sz="1400" b="1" dirty="0">
                <a:solidFill>
                  <a:srgbClr val="FFFF00"/>
                </a:solidFill>
              </a:rPr>
              <a:t>, mid + 1, right, key);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}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else {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    return </a:t>
            </a:r>
            <a:r>
              <a:rPr lang="en-US" sz="1400" b="1" dirty="0" err="1">
                <a:solidFill>
                  <a:srgbClr val="FFFF00"/>
                </a:solidFill>
              </a:rPr>
              <a:t>recursiveBinarySearch</a:t>
            </a:r>
            <a:r>
              <a:rPr lang="en-US" sz="1400" b="1" dirty="0">
                <a:solidFill>
                  <a:srgbClr val="FFFF00"/>
                </a:solidFill>
              </a:rPr>
              <a:t>(</a:t>
            </a:r>
            <a:r>
              <a:rPr lang="en-US" sz="1400" b="1" dirty="0" err="1">
                <a:solidFill>
                  <a:srgbClr val="FFFF00"/>
                </a:solidFill>
              </a:rPr>
              <a:t>arr</a:t>
            </a:r>
            <a:r>
              <a:rPr lang="en-US" sz="1400" b="1" dirty="0">
                <a:solidFill>
                  <a:srgbClr val="FFFF00"/>
                </a:solidFill>
              </a:rPr>
              <a:t>, left, mid - 1, key);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}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}</a:t>
            </a:r>
            <a:endParaRPr lang="en-US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5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19999" y="195202"/>
            <a:ext cx="8265155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>
                <a:solidFill>
                  <a:schemeClr val="accent2"/>
                </a:solidFill>
              </a:rPr>
              <a:t>&lt;/ </a:t>
            </a:r>
            <a:r>
              <a:rPr lang="en-US" sz="2800" b="1" u="sng" dirty="0"/>
              <a:t>N</a:t>
            </a:r>
            <a:r>
              <a:rPr lang="en-US" sz="2800" b="1" u="sng" dirty="0" smtClean="0"/>
              <a:t>on-Recursive </a:t>
            </a:r>
            <a:r>
              <a:rPr lang="en-US" sz="2800" b="1" u="sng" dirty="0"/>
              <a:t>binary search</a:t>
            </a:r>
            <a:r>
              <a:rPr lang="en" dirty="0" smtClean="0"/>
              <a:t>	          </a:t>
            </a:r>
            <a:r>
              <a:rPr lang="en" sz="2400" dirty="0" smtClean="0"/>
              <a:t>By: Saqib</a:t>
            </a:r>
            <a:endParaRPr sz="3200"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45308" y="986318"/>
            <a:ext cx="8414536" cy="3400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None/>
            </a:pPr>
            <a:r>
              <a:rPr lang="en-US" sz="1400" b="1" dirty="0" err="1">
                <a:solidFill>
                  <a:srgbClr val="FFFF00"/>
                </a:solidFill>
              </a:rPr>
              <a:t>int</a:t>
            </a:r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err="1">
                <a:solidFill>
                  <a:srgbClr val="FFFF00"/>
                </a:solidFill>
              </a:rPr>
              <a:t>binarySearch</a:t>
            </a:r>
            <a:r>
              <a:rPr lang="en-US" sz="1400" b="1" dirty="0">
                <a:solidFill>
                  <a:srgbClr val="FFFF00"/>
                </a:solidFill>
              </a:rPr>
              <a:t>(</a:t>
            </a:r>
            <a:r>
              <a:rPr lang="en-US" sz="1400" b="1" dirty="0" err="1">
                <a:solidFill>
                  <a:srgbClr val="FFFF00"/>
                </a:solidFill>
              </a:rPr>
              <a:t>int</a:t>
            </a:r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 err="1">
                <a:solidFill>
                  <a:srgbClr val="FFFF00"/>
                </a:solidFill>
              </a:rPr>
              <a:t>arr</a:t>
            </a:r>
            <a:r>
              <a:rPr lang="en-US" sz="1400" b="1" dirty="0">
                <a:solidFill>
                  <a:srgbClr val="FFFF00"/>
                </a:solidFill>
              </a:rPr>
              <a:t>[], </a:t>
            </a:r>
            <a:r>
              <a:rPr lang="en-US" sz="1400" b="1" dirty="0" err="1">
                <a:solidFill>
                  <a:srgbClr val="FFFF00"/>
                </a:solidFill>
              </a:rPr>
              <a:t>int</a:t>
            </a:r>
            <a:r>
              <a:rPr lang="en-US" sz="1400" b="1" dirty="0">
                <a:solidFill>
                  <a:srgbClr val="FFFF00"/>
                </a:solidFill>
              </a:rPr>
              <a:t> left, </a:t>
            </a:r>
            <a:r>
              <a:rPr lang="en-US" sz="1400" b="1" dirty="0" err="1">
                <a:solidFill>
                  <a:srgbClr val="FFFF00"/>
                </a:solidFill>
              </a:rPr>
              <a:t>int</a:t>
            </a:r>
            <a:r>
              <a:rPr lang="en-US" sz="1400" b="1" dirty="0">
                <a:solidFill>
                  <a:srgbClr val="FFFF00"/>
                </a:solidFill>
              </a:rPr>
              <a:t> right, </a:t>
            </a:r>
            <a:r>
              <a:rPr lang="en-US" sz="1400" b="1" dirty="0" err="1">
                <a:solidFill>
                  <a:srgbClr val="FFFF00"/>
                </a:solidFill>
              </a:rPr>
              <a:t>int</a:t>
            </a:r>
            <a:r>
              <a:rPr lang="en-US" sz="1400" b="1" dirty="0">
                <a:solidFill>
                  <a:srgbClr val="FFFF00"/>
                </a:solidFill>
              </a:rPr>
              <a:t> key) {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while (left &lt;= right) {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    </a:t>
            </a:r>
            <a:r>
              <a:rPr lang="en-US" sz="1400" b="1" dirty="0" err="1">
                <a:solidFill>
                  <a:srgbClr val="FFFF00"/>
                </a:solidFill>
              </a:rPr>
              <a:t>int</a:t>
            </a:r>
            <a:r>
              <a:rPr lang="en-US" sz="1400" b="1" dirty="0">
                <a:solidFill>
                  <a:srgbClr val="FFFF00"/>
                </a:solidFill>
              </a:rPr>
              <a:t> mid = left + (right - left) / 2;</a:t>
            </a:r>
          </a:p>
          <a:p>
            <a:pPr marL="152400" lvl="0" indent="0">
              <a:buNone/>
            </a:pPr>
            <a:endParaRPr lang="en-US" sz="1400" b="1" dirty="0">
              <a:solidFill>
                <a:srgbClr val="FFFF00"/>
              </a:solidFill>
            </a:endParaRP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    if (</a:t>
            </a:r>
            <a:r>
              <a:rPr lang="en-US" sz="1400" b="1" dirty="0" err="1">
                <a:solidFill>
                  <a:srgbClr val="FFFF00"/>
                </a:solidFill>
              </a:rPr>
              <a:t>arr</a:t>
            </a:r>
            <a:r>
              <a:rPr lang="en-US" sz="1400" b="1" dirty="0">
                <a:solidFill>
                  <a:srgbClr val="FFFF00"/>
                </a:solidFill>
              </a:rPr>
              <a:t>[mid] == key) {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        return mid;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    }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    else if (</a:t>
            </a:r>
            <a:r>
              <a:rPr lang="en-US" sz="1400" b="1" dirty="0" err="1">
                <a:solidFill>
                  <a:srgbClr val="FFFF00"/>
                </a:solidFill>
              </a:rPr>
              <a:t>arr</a:t>
            </a:r>
            <a:r>
              <a:rPr lang="en-US" sz="1400" b="1" dirty="0">
                <a:solidFill>
                  <a:srgbClr val="FFFF00"/>
                </a:solidFill>
              </a:rPr>
              <a:t>[mid] &lt; key) {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        left = mid + 1;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    }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    else {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        right = mid - 1;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    }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}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    return -1; // Key not found</a:t>
            </a:r>
          </a:p>
          <a:p>
            <a:pPr marL="152400" lvl="0" indent="0">
              <a:buNone/>
            </a:pPr>
            <a:r>
              <a:rPr lang="en-US" sz="1400" b="1" dirty="0">
                <a:solidFill>
                  <a:srgbClr val="FFFF00"/>
                </a:solidFill>
              </a:rPr>
              <a:t>}</a:t>
            </a:r>
            <a:endParaRPr lang="en-US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1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470</Words>
  <Application>Microsoft Office PowerPoint</Application>
  <PresentationFormat>On-screen Show (16:9)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Source Code Pro</vt:lpstr>
      <vt:lpstr>Nunito Light</vt:lpstr>
      <vt:lpstr>Quantico</vt:lpstr>
      <vt:lpstr>New Operating System Design Pitch Deck  Infographics by Slidesgo</vt:lpstr>
      <vt:lpstr>Data Structures &amp; Algorithms</vt:lpstr>
      <vt:lpstr>&lt;/ Linear Search    By: Zohaib</vt:lpstr>
      <vt:lpstr>&lt;/ Recursive linear search        By: Ibrahim</vt:lpstr>
      <vt:lpstr>&lt;/ Non-Recursive linear search        By:Nauman</vt:lpstr>
      <vt:lpstr>&lt;/ Binary Search   By: Kashif</vt:lpstr>
      <vt:lpstr>&lt;/ Recursive binary search        By: Umair</vt:lpstr>
      <vt:lpstr>&lt;/ Non-Recursive binary search           By: Saqib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Hyder</dc:creator>
  <cp:lastModifiedBy>Hyder</cp:lastModifiedBy>
  <cp:revision>9</cp:revision>
  <dcterms:modified xsi:type="dcterms:W3CDTF">2023-12-19T17:19:51Z</dcterms:modified>
</cp:coreProperties>
</file>