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1FEC37-05E7-47C3-BB62-6A66F9881D44}" type="datetimeFigureOut">
              <a:rPr lang="en-US" smtClean="0"/>
              <a:t>12/20/2021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132ED0-295F-4198-ADB3-D738703FF51C}" type="slidenum">
              <a:rPr lang="en-US" smtClean="0"/>
              <a:t>‹#›</a:t>
            </a:fld>
            <a:endParaRPr lang="en-US"/>
          </a:p>
        </p:txBody>
      </p:sp>
    </p:spTree>
    <p:extLst>
      <p:ext uri="{BB962C8B-B14F-4D97-AF65-F5344CB8AC3E}">
        <p14:creationId xmlns:p14="http://schemas.microsoft.com/office/powerpoint/2010/main" val="6313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a:t>
            </a:r>
            <a:endParaRPr lang="en-US" dirty="0"/>
          </a:p>
        </p:txBody>
      </p:sp>
      <p:sp>
        <p:nvSpPr>
          <p:cNvPr id="4" name="Slide Number Placeholder 3"/>
          <p:cNvSpPr>
            <a:spLocks noGrp="1"/>
          </p:cNvSpPr>
          <p:nvPr>
            <p:ph type="sldNum" sz="quarter" idx="10"/>
          </p:nvPr>
        </p:nvSpPr>
        <p:spPr/>
        <p:txBody>
          <a:bodyPr/>
          <a:lstStyle/>
          <a:p>
            <a:fld id="{E4132ED0-295F-4198-ADB3-D738703FF51C}" type="slidenum">
              <a:rPr lang="en-US" smtClean="0"/>
              <a:t>13</a:t>
            </a:fld>
            <a:endParaRPr lang="en-US"/>
          </a:p>
        </p:txBody>
      </p:sp>
    </p:spTree>
    <p:extLst>
      <p:ext uri="{BB962C8B-B14F-4D97-AF65-F5344CB8AC3E}">
        <p14:creationId xmlns:p14="http://schemas.microsoft.com/office/powerpoint/2010/main" val="57030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FIG;DRUG ALLOCATION FORM</a:t>
            </a:r>
            <a:endParaRPr lang="en-US" dirty="0"/>
          </a:p>
        </p:txBody>
      </p:sp>
      <p:sp>
        <p:nvSpPr>
          <p:cNvPr id="4" name="Slide Number Placeholder 3"/>
          <p:cNvSpPr>
            <a:spLocks noGrp="1"/>
          </p:cNvSpPr>
          <p:nvPr>
            <p:ph type="sldNum" sz="quarter" idx="10"/>
          </p:nvPr>
        </p:nvSpPr>
        <p:spPr/>
        <p:txBody>
          <a:bodyPr/>
          <a:lstStyle/>
          <a:p>
            <a:fld id="{E4132ED0-295F-4198-ADB3-D738703FF51C}" type="slidenum">
              <a:rPr lang="en-US" smtClean="0"/>
              <a:t>14</a:t>
            </a:fld>
            <a:endParaRPr lang="en-US"/>
          </a:p>
        </p:txBody>
      </p:sp>
    </p:spTree>
    <p:extLst>
      <p:ext uri="{BB962C8B-B14F-4D97-AF65-F5344CB8AC3E}">
        <p14:creationId xmlns:p14="http://schemas.microsoft.com/office/powerpoint/2010/main" val="406006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FIG;NEW</a:t>
            </a:r>
            <a:r>
              <a:rPr lang="en-US" baseline="0" dirty="0" smtClean="0"/>
              <a:t> PATIENT REGISTRATION FORM</a:t>
            </a:r>
            <a:endParaRPr lang="en-US" dirty="0"/>
          </a:p>
        </p:txBody>
      </p:sp>
      <p:sp>
        <p:nvSpPr>
          <p:cNvPr id="4" name="Slide Number Placeholder 3"/>
          <p:cNvSpPr>
            <a:spLocks noGrp="1"/>
          </p:cNvSpPr>
          <p:nvPr>
            <p:ph type="sldNum" sz="quarter" idx="10"/>
          </p:nvPr>
        </p:nvSpPr>
        <p:spPr/>
        <p:txBody>
          <a:bodyPr/>
          <a:lstStyle/>
          <a:p>
            <a:fld id="{E4132ED0-295F-4198-ADB3-D738703FF51C}" type="slidenum">
              <a:rPr lang="en-US" smtClean="0"/>
              <a:t>15</a:t>
            </a:fld>
            <a:endParaRPr lang="en-US"/>
          </a:p>
        </p:txBody>
      </p:sp>
    </p:spTree>
    <p:extLst>
      <p:ext uri="{BB962C8B-B14F-4D97-AF65-F5344CB8AC3E}">
        <p14:creationId xmlns:p14="http://schemas.microsoft.com/office/powerpoint/2010/main" val="374502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0900D14-5753-430E-B577-11844EF3CD26}" type="datetimeFigureOut">
              <a:rPr lang="en-US" smtClean="0"/>
              <a:pPr/>
              <a:t>12/20/2021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C1972B9-1D09-4330-AAD5-1557480EB3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900D14-5753-430E-B577-11844EF3CD26}"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972B9-1D09-4330-AAD5-1557480EB3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900D14-5753-430E-B577-11844EF3CD26}"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972B9-1D09-4330-AAD5-1557480EB3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900D14-5753-430E-B577-11844EF3CD26}"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972B9-1D09-4330-AAD5-1557480EB3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900D14-5753-430E-B577-11844EF3CD26}"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972B9-1D09-4330-AAD5-1557480EB3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900D14-5753-430E-B577-11844EF3CD26}"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972B9-1D09-4330-AAD5-1557480EB3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900D14-5753-430E-B577-11844EF3CD26}" type="datetimeFigureOut">
              <a:rPr lang="en-US" smtClean="0"/>
              <a:pPr/>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972B9-1D09-4330-AAD5-1557480EB3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900D14-5753-430E-B577-11844EF3CD26}" type="datetimeFigureOut">
              <a:rPr lang="en-US" smtClean="0"/>
              <a:pPr/>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972B9-1D09-4330-AAD5-1557480EB3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00D14-5753-430E-B577-11844EF3CD26}" type="datetimeFigureOut">
              <a:rPr lang="en-US" smtClean="0"/>
              <a:pPr/>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972B9-1D09-4330-AAD5-1557480EB3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900D14-5753-430E-B577-11844EF3CD26}"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972B9-1D09-4330-AAD5-1557480EB3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900D14-5753-430E-B577-11844EF3CD26}"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C1972B9-1D09-4330-AAD5-1557480EB3C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0900D14-5753-430E-B577-11844EF3CD26}" type="datetimeFigureOut">
              <a:rPr lang="en-US" smtClean="0"/>
              <a:pPr/>
              <a:t>12/20/2021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C1972B9-1D09-4330-AAD5-1557480EB3C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846657"/>
            <a:ext cx="9144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“AUTOMATED PATIENTS INFORMATION SYSTEM”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 CASE STUDY OF BEST CHOICE CLINIC KANO</a:t>
            </a: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a:t>
            </a:r>
            <a:endParaRPr lang="en-US" sz="2000" dirty="0">
              <a:latin typeface="Arial Black"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BEING A PROJECT DEFENCE</a:t>
            </a: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IN THE DEPARTMENT OF</a:t>
            </a:r>
            <a:r>
              <a:rPr kumimoji="0" lang="en-US" sz="2000" b="1" i="0" u="none" strike="noStrike" cap="none" normalizeH="0" dirty="0" smtClean="0">
                <a:ln>
                  <a:noFill/>
                </a:ln>
                <a:solidFill>
                  <a:schemeClr val="tx1"/>
                </a:solidFill>
                <a:effectLst/>
                <a:latin typeface="Arial Black" pitchFamily="34" charset="0"/>
                <a:ea typeface="Calibri" pitchFamily="34" charset="0"/>
                <a:cs typeface="Times New Roman" pitchFamily="18" charset="0"/>
              </a:rPr>
              <a:t> COMPUTER</a:t>
            </a: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SCIENCES</a:t>
            </a: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AND INFORMATION</a:t>
            </a:r>
            <a:r>
              <a:rPr kumimoji="0" lang="en-US" sz="2000" b="0" i="0" u="none" strike="noStrike" cap="none" normalizeH="0" dirty="0" smtClean="0">
                <a:ln>
                  <a:noFill/>
                </a:ln>
                <a:solidFill>
                  <a:schemeClr val="tx1"/>
                </a:solidFill>
                <a:effectLst/>
                <a:latin typeface="Arial Black" pitchFamily="34" charset="0"/>
                <a:ea typeface="Calibri" pitchFamily="34" charset="0"/>
                <a:cs typeface="Times New Roman" pitchFamily="18" charset="0"/>
              </a:rPr>
              <a:t> TECHNOLOGY</a:t>
            </a: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676400"/>
          <a:ext cx="8991600" cy="5181600"/>
        </p:xfrm>
        <a:graphic>
          <a:graphicData uri="http://schemas.openxmlformats.org/drawingml/2006/table">
            <a:tbl>
              <a:tblPr firstRow="1" bandRow="1">
                <a:tableStyleId>{5C22544A-7EE6-4342-B048-85BDC9FD1C3A}</a:tableStyleId>
              </a:tblPr>
              <a:tblGrid>
                <a:gridCol w="672270"/>
                <a:gridCol w="2016808"/>
                <a:gridCol w="756302"/>
                <a:gridCol w="5546220"/>
              </a:tblGrid>
              <a:tr h="1588315">
                <a:tc>
                  <a:txBody>
                    <a:bodyPr/>
                    <a:lstStyle/>
                    <a:p>
                      <a:pPr algn="ctr"/>
                      <a:r>
                        <a:rPr lang="en-US" sz="1800" b="0" dirty="0" smtClean="0">
                          <a:solidFill>
                            <a:schemeClr val="tx1"/>
                          </a:solidFill>
                          <a:latin typeface="Trebuchet MS" panose="020B0603020202020204" pitchFamily="34" charset="0"/>
                        </a:rPr>
                        <a:t>3</a:t>
                      </a:r>
                      <a:endParaRPr lang="en-US" sz="1800" b="0" dirty="0">
                        <a:solidFill>
                          <a:schemeClr val="tx1"/>
                        </a:solidFill>
                        <a:latin typeface="Trebuchet MS" panose="020B0603020202020204" pitchFamily="34" charset="0"/>
                      </a:endParaRPr>
                    </a:p>
                  </a:txBody>
                  <a:tcPr/>
                </a:tc>
                <a:tc>
                  <a:txBody>
                    <a:bodyPr/>
                    <a:lstStyle/>
                    <a:p>
                      <a:r>
                        <a:rPr kumimoji="0" lang="en-US" sz="1800" b="1" kern="1200" dirty="0" err="1" smtClean="0">
                          <a:solidFill>
                            <a:schemeClr val="lt1"/>
                          </a:solidFill>
                          <a:latin typeface="+mn-lt"/>
                          <a:ea typeface="+mn-ea"/>
                          <a:cs typeface="+mn-cs"/>
                        </a:rPr>
                        <a:t>Ndira</a:t>
                      </a:r>
                      <a:r>
                        <a:rPr kumimoji="0" lang="en-US" sz="1800" b="1" kern="1200" dirty="0" smtClean="0">
                          <a:solidFill>
                            <a:schemeClr val="lt1"/>
                          </a:solidFill>
                          <a:latin typeface="+mn-lt"/>
                          <a:ea typeface="+mn-ea"/>
                          <a:cs typeface="+mn-cs"/>
                        </a:rPr>
                        <a:t>, Rosenberger, and wetter</a:t>
                      </a:r>
                      <a:endParaRPr lang="en-US" sz="1800" b="0" dirty="0">
                        <a:solidFill>
                          <a:schemeClr val="tx1"/>
                        </a:solidFill>
                        <a:latin typeface="Trebuchet MS" panose="020B0603020202020204" pitchFamily="34" charset="0"/>
                      </a:endParaRPr>
                    </a:p>
                  </a:txBody>
                  <a:tcPr/>
                </a:tc>
                <a:tc>
                  <a:txBody>
                    <a:bodyPr/>
                    <a:lstStyle/>
                    <a:p>
                      <a:r>
                        <a:rPr lang="en-US" sz="1800" b="0" kern="1200" dirty="0" smtClean="0">
                          <a:solidFill>
                            <a:schemeClr val="tx1"/>
                          </a:solidFill>
                          <a:effectLst/>
                          <a:latin typeface="Trebuchet MS" panose="020B0603020202020204" pitchFamily="34" charset="0"/>
                          <a:ea typeface="+mn-ea"/>
                          <a:cs typeface="+mn-cs"/>
                        </a:rPr>
                        <a:t>2013</a:t>
                      </a:r>
                      <a:endParaRPr lang="en-US" sz="1800" b="0" dirty="0">
                        <a:solidFill>
                          <a:schemeClr val="tx1"/>
                        </a:solidFill>
                        <a:latin typeface="Trebuchet MS" panose="020B0603020202020204" pitchFamily="34" charset="0"/>
                      </a:endParaRPr>
                    </a:p>
                  </a:txBody>
                  <a:tcPr/>
                </a:tc>
                <a:tc>
                  <a:txBody>
                    <a:bodyPr/>
                    <a:lstStyle/>
                    <a:p>
                      <a:r>
                        <a:rPr kumimoji="0" lang="en-US" sz="1800" b="1" kern="1200" dirty="0" smtClean="0">
                          <a:solidFill>
                            <a:schemeClr val="lt1"/>
                          </a:solidFill>
                          <a:latin typeface="+mn-lt"/>
                          <a:ea typeface="+mn-ea"/>
                          <a:cs typeface="+mn-cs"/>
                        </a:rPr>
                        <a:t>Implementation of a hospital information system could not happen without an analysis of the feelings and perceptions of individuals who make use of it (, 2008)</a:t>
                      </a:r>
                      <a:endParaRPr lang="en-US" sz="1800" b="0" dirty="0">
                        <a:solidFill>
                          <a:schemeClr val="tx1"/>
                        </a:solidFill>
                        <a:latin typeface="Trebuchet MS" panose="020B0603020202020204" pitchFamily="34" charset="0"/>
                      </a:endParaRPr>
                    </a:p>
                  </a:txBody>
                  <a:tcPr/>
                </a:tc>
              </a:tr>
              <a:tr h="3593285">
                <a:tc>
                  <a:txBody>
                    <a:bodyPr/>
                    <a:lstStyle/>
                    <a:p>
                      <a:pPr algn="ctr"/>
                      <a:r>
                        <a:rPr lang="en-US" sz="1800" b="0" dirty="0" smtClean="0">
                          <a:solidFill>
                            <a:schemeClr val="tx1"/>
                          </a:solidFill>
                          <a:latin typeface="Trebuchet MS" panose="020B0603020202020204" pitchFamily="34" charset="0"/>
                        </a:rPr>
                        <a:t>4</a:t>
                      </a:r>
                      <a:endParaRPr lang="en-US" sz="1800" b="0" dirty="0">
                        <a:solidFill>
                          <a:schemeClr val="tx1"/>
                        </a:solidFill>
                        <a:latin typeface="Trebuchet MS" panose="020B0603020202020204" pitchFamily="34" charset="0"/>
                      </a:endParaRPr>
                    </a:p>
                  </a:txBody>
                  <a:tcPr/>
                </a:tc>
                <a:tc>
                  <a:txBody>
                    <a:bodyPr/>
                    <a:lstStyle/>
                    <a:p>
                      <a:pPr marL="0" marR="0">
                        <a:lnSpc>
                          <a:spcPct val="107000"/>
                        </a:lnSpc>
                        <a:spcBef>
                          <a:spcPts val="0"/>
                        </a:spcBef>
                        <a:spcAft>
                          <a:spcPts val="800"/>
                        </a:spcAft>
                      </a:pPr>
                      <a:r>
                        <a:rPr lang="en-US" sz="1800" b="0" dirty="0" err="1">
                          <a:solidFill>
                            <a:schemeClr val="tx1"/>
                          </a:solidFill>
                          <a:effectLst/>
                          <a:latin typeface="Trebuchet MS" panose="020B0603020202020204" pitchFamily="34" charset="0"/>
                          <a:ea typeface="Calibri" panose="020F0502020204030204" pitchFamily="34" charset="0"/>
                          <a:cs typeface="Times New Roman" panose="02020603050405020304" pitchFamily="18" charset="0"/>
                        </a:rPr>
                        <a:t>Ananth</a:t>
                      </a:r>
                      <a:r>
                        <a:rPr lang="en-US" sz="1800" b="0" dirty="0">
                          <a:solidFill>
                            <a:schemeClr val="tx1"/>
                          </a:solidFill>
                          <a:effectLst/>
                          <a:latin typeface="Trebuchet MS" panose="020B0603020202020204" pitchFamily="34" charset="0"/>
                          <a:ea typeface="Calibri" panose="020F0502020204030204" pitchFamily="34" charset="0"/>
                          <a:cs typeface="Times New Roman" panose="02020603050405020304" pitchFamily="18" charset="0"/>
                        </a:rPr>
                        <a:t> </a:t>
                      </a:r>
                      <a:r>
                        <a:rPr lang="en-US" sz="1800" b="0" dirty="0" smtClean="0">
                          <a:solidFill>
                            <a:schemeClr val="tx1"/>
                          </a:solidFill>
                          <a:effectLst/>
                          <a:latin typeface="Trebuchet MS" panose="020B0603020202020204" pitchFamily="34" charset="0"/>
                          <a:ea typeface="Calibri" panose="020F0502020204030204" pitchFamily="34" charset="0"/>
                          <a:cs typeface="Times New Roman" panose="02020603050405020304" pitchFamily="18" charset="0"/>
                        </a:rPr>
                        <a:t>M</a:t>
                      </a:r>
                      <a:r>
                        <a:rPr lang="en-US" sz="1800" b="0" i="1" dirty="0" smtClean="0">
                          <a:solidFill>
                            <a:schemeClr val="tx1"/>
                          </a:solidFill>
                          <a:effectLst/>
                          <a:latin typeface="Trebuchet MS" panose="020B0603020202020204" pitchFamily="34" charset="0"/>
                          <a:ea typeface="Calibri" panose="020F0502020204030204" pitchFamily="34" charset="0"/>
                          <a:cs typeface="Times New Roman" panose="02020603050405020304" pitchFamily="18" charset="0"/>
                        </a:rPr>
                        <a:t>et </a:t>
                      </a:r>
                      <a:r>
                        <a:rPr lang="en-US" sz="1800" b="0" i="1" dirty="0">
                          <a:solidFill>
                            <a:schemeClr val="tx1"/>
                          </a:solidFill>
                          <a:effectLst/>
                          <a:latin typeface="Trebuchet MS" panose="020B0603020202020204" pitchFamily="34" charset="0"/>
                          <a:ea typeface="Calibri" panose="020F0502020204030204" pitchFamily="34" charset="0"/>
                          <a:cs typeface="Times New Roman" panose="02020603050405020304" pitchFamily="18" charset="0"/>
                        </a:rPr>
                        <a:t>al,</a:t>
                      </a:r>
                      <a:endParaRPr lang="en-US" sz="1800" b="0" dirty="0">
                        <a:solidFill>
                          <a:schemeClr val="tx1"/>
                        </a:solidFill>
                        <a:effectLst/>
                        <a:latin typeface="Trebuchet MS" panose="020B060302020202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800" b="0">
                          <a:solidFill>
                            <a:schemeClr val="tx1"/>
                          </a:solidFill>
                          <a:effectLst/>
                          <a:latin typeface="Trebuchet MS" panose="020B0603020202020204" pitchFamily="34" charset="0"/>
                          <a:ea typeface="Calibri" panose="020F0502020204030204" pitchFamily="34" charset="0"/>
                          <a:cs typeface="Times New Roman" panose="02020603050405020304" pitchFamily="18" charset="0"/>
                        </a:rPr>
                        <a:t>2018</a:t>
                      </a:r>
                    </a:p>
                  </a:txBody>
                  <a:tcPr/>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kumimoji="0" lang="en-US" sz="1800" kern="1200" dirty="0" smtClean="0">
                          <a:solidFill>
                            <a:schemeClr val="dk1"/>
                          </a:solidFill>
                          <a:latin typeface="+mn-lt"/>
                          <a:ea typeface="+mn-ea"/>
                          <a:cs typeface="+mn-cs"/>
                        </a:rPr>
                        <a:t>Computers may make it possible for physicians and health scientist to conduct research that will extend the frontier of medical knowledge, without computers some promising area of research could not be explored.</a:t>
                      </a:r>
                    </a:p>
                    <a:p>
                      <a:pPr marL="0" marR="0">
                        <a:lnSpc>
                          <a:spcPct val="107000"/>
                        </a:lnSpc>
                        <a:spcBef>
                          <a:spcPts val="0"/>
                        </a:spcBef>
                        <a:spcAft>
                          <a:spcPts val="800"/>
                        </a:spcAft>
                      </a:pPr>
                      <a:endParaRPr lang="en-US" sz="1800" b="0" dirty="0">
                        <a:solidFill>
                          <a:schemeClr val="tx1"/>
                        </a:solidFill>
                        <a:effectLst/>
                        <a:latin typeface="Trebuchet MS" panose="020B0603020202020204" pitchFamily="34" charset="0"/>
                        <a:ea typeface="Calibri" panose="020F0502020204030204" pitchFamily="34" charset="0"/>
                        <a:cs typeface="Times New Roman" panose="02020603050405020304" pitchFamily="18" charset="0"/>
                      </a:endParaRPr>
                    </a:p>
                  </a:txBody>
                  <a:tcPr/>
                </a:tc>
              </a:tr>
            </a:tbl>
          </a:graphicData>
        </a:graphic>
      </p:graphicFrame>
      <p:sp>
        <p:nvSpPr>
          <p:cNvPr id="4" name="Rectangle 3"/>
          <p:cNvSpPr/>
          <p:nvPr/>
        </p:nvSpPr>
        <p:spPr>
          <a:xfrm>
            <a:off x="3810000" y="838200"/>
            <a:ext cx="4232275" cy="369332"/>
          </a:xfrm>
          <a:prstGeom prst="rect">
            <a:avLst/>
          </a:prstGeom>
        </p:spPr>
        <p:txBody>
          <a:bodyPr wrap="square">
            <a:spAutoFit/>
          </a:bodyPr>
          <a:lstStyle/>
          <a:p>
            <a:r>
              <a:rPr lang="en-US" dirty="0" smtClean="0">
                <a:solidFill>
                  <a:prstClr val="black"/>
                </a:solidFill>
                <a:latin typeface="Arial Black" pitchFamily="34" charset="0"/>
              </a:rPr>
              <a:t>LITERATURE REVIEW CONTD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1" y="1142999"/>
          <a:ext cx="8305798" cy="5593883"/>
        </p:xfrm>
        <a:graphic>
          <a:graphicData uri="http://schemas.openxmlformats.org/drawingml/2006/table">
            <a:tbl>
              <a:tblPr firstRow="1" bandRow="1">
                <a:tableStyleId>{5C22544A-7EE6-4342-B048-85BDC9FD1C3A}</a:tableStyleId>
              </a:tblPr>
              <a:tblGrid>
                <a:gridCol w="465745"/>
                <a:gridCol w="1319613"/>
                <a:gridCol w="1009116"/>
                <a:gridCol w="5511324"/>
              </a:tblGrid>
              <a:tr h="1934678">
                <a:tc>
                  <a:txBody>
                    <a:bodyPr/>
                    <a:lstStyle/>
                    <a:p>
                      <a:pPr algn="ctr"/>
                      <a:r>
                        <a:rPr lang="en-US" sz="2000" b="0" dirty="0" smtClean="0">
                          <a:solidFill>
                            <a:schemeClr val="tx1"/>
                          </a:solidFill>
                          <a:latin typeface="Trebuchet MS" panose="020B0603020202020204" pitchFamily="34" charset="0"/>
                        </a:rPr>
                        <a:t>5</a:t>
                      </a:r>
                      <a:endParaRPr lang="en-US" sz="2000" b="0" dirty="0">
                        <a:solidFill>
                          <a:schemeClr val="tx1"/>
                        </a:solidFill>
                        <a:latin typeface="Trebuchet MS" panose="020B0603020202020204" pitchFamily="34" charset="0"/>
                      </a:endParaRPr>
                    </a:p>
                  </a:txBody>
                  <a:tcPr/>
                </a:tc>
                <a:tc>
                  <a:txBody>
                    <a:bodyPr/>
                    <a:lstStyle/>
                    <a:p>
                      <a:r>
                        <a:rPr lang="en-US" sz="2000" b="0" kern="1200" dirty="0" smtClean="0">
                          <a:solidFill>
                            <a:schemeClr val="tx1"/>
                          </a:solidFill>
                          <a:effectLst/>
                          <a:latin typeface="Trebuchet MS" panose="020B0603020202020204" pitchFamily="34" charset="0"/>
                          <a:ea typeface="+mn-ea"/>
                          <a:cs typeface="+mn-cs"/>
                        </a:rPr>
                        <a:t>Stain </a:t>
                      </a:r>
                      <a:r>
                        <a:rPr lang="en-US" sz="2000" b="0" kern="1200" dirty="0" err="1" smtClean="0">
                          <a:solidFill>
                            <a:schemeClr val="tx1"/>
                          </a:solidFill>
                          <a:effectLst/>
                          <a:latin typeface="Trebuchet MS" panose="020B0603020202020204" pitchFamily="34" charset="0"/>
                          <a:ea typeface="+mn-ea"/>
                          <a:cs typeface="+mn-cs"/>
                        </a:rPr>
                        <a:t>ruce</a:t>
                      </a:r>
                      <a:endParaRPr lang="en-US" sz="2000" b="0" dirty="0">
                        <a:solidFill>
                          <a:schemeClr val="tx1"/>
                        </a:solidFill>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Trebuchet MS" panose="020B0603020202020204" pitchFamily="34" charset="0"/>
                          <a:ea typeface="+mn-ea"/>
                          <a:cs typeface="+mn-cs"/>
                        </a:rPr>
                        <a:t>2013</a:t>
                      </a:r>
                      <a:endParaRPr kumimoji="0" lang="en-US" sz="20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txBody>
                  <a:tcPr/>
                </a:tc>
                <a:tc>
                  <a:txBody>
                    <a:bodyPr/>
                    <a:lstStyle/>
                    <a:p>
                      <a:r>
                        <a:rPr lang="en-US" sz="1800" b="1" kern="1200" dirty="0" smtClean="0">
                          <a:solidFill>
                            <a:schemeClr val="lt1"/>
                          </a:solidFill>
                          <a:latin typeface="+mn-lt"/>
                          <a:ea typeface="+mn-ea"/>
                          <a:cs typeface="+mn-cs"/>
                        </a:rPr>
                        <a:t>Computers can help to improve the quality of a physician’s diagnosis.</a:t>
                      </a:r>
                    </a:p>
                    <a:p>
                      <a:r>
                        <a:rPr lang="en-US" sz="1800" b="1" kern="1200" dirty="0" smtClean="0">
                          <a:solidFill>
                            <a:schemeClr val="lt1"/>
                          </a:solidFill>
                          <a:latin typeface="+mn-lt"/>
                          <a:ea typeface="+mn-ea"/>
                          <a:cs typeface="+mn-cs"/>
                        </a:rPr>
                        <a:t>However, with all these, computerization has found its place in the maintenance of medical records.</a:t>
                      </a:r>
                    </a:p>
                    <a:p>
                      <a:r>
                        <a:rPr lang="en-US" sz="1800" b="1" kern="1200" dirty="0" smtClean="0">
                          <a:solidFill>
                            <a:schemeClr val="lt1"/>
                          </a:solidFill>
                          <a:latin typeface="+mn-lt"/>
                          <a:ea typeface="+mn-ea"/>
                          <a:cs typeface="+mn-cs"/>
                        </a:rPr>
                        <a:t> </a:t>
                      </a:r>
                    </a:p>
                    <a:p>
                      <a:r>
                        <a:rPr lang="en-US" sz="2000" b="0" kern="1200" dirty="0" smtClean="0">
                          <a:solidFill>
                            <a:schemeClr val="tx1"/>
                          </a:solidFill>
                          <a:effectLst/>
                          <a:latin typeface="Trebuchet MS" panose="020B0603020202020204" pitchFamily="34" charset="0"/>
                          <a:ea typeface="+mn-ea"/>
                          <a:cs typeface="+mn-cs"/>
                        </a:rPr>
                        <a:t> </a:t>
                      </a:r>
                      <a:endParaRPr lang="en-US" sz="2000" b="0" dirty="0">
                        <a:solidFill>
                          <a:schemeClr val="tx1"/>
                        </a:solidFill>
                        <a:latin typeface="Trebuchet MS" panose="020B0603020202020204" pitchFamily="34" charset="0"/>
                      </a:endParaRPr>
                    </a:p>
                  </a:txBody>
                  <a:tcPr/>
                </a:tc>
              </a:tr>
              <a:tr h="3551723">
                <a:tc>
                  <a:txBody>
                    <a:bodyPr/>
                    <a:lstStyle/>
                    <a:p>
                      <a:pPr algn="ctr"/>
                      <a:r>
                        <a:rPr lang="en-US" sz="2000" b="0" dirty="0" smtClean="0">
                          <a:solidFill>
                            <a:schemeClr val="tx1"/>
                          </a:solidFill>
                          <a:latin typeface="Trebuchet MS" panose="020B0603020202020204" pitchFamily="34" charset="0"/>
                        </a:rPr>
                        <a:t>6</a:t>
                      </a:r>
                      <a:endParaRPr lang="en-US" sz="2000" b="0" dirty="0">
                        <a:solidFill>
                          <a:schemeClr val="tx1"/>
                        </a:solidFill>
                        <a:latin typeface="Trebuchet MS" panose="020B0603020202020204" pitchFamily="34" charset="0"/>
                      </a:endParaRPr>
                    </a:p>
                  </a:txBody>
                  <a:tcPr/>
                </a:tc>
                <a:tc>
                  <a:txBody>
                    <a:bodyPr/>
                    <a:lstStyle/>
                    <a:p>
                      <a:r>
                        <a:rPr lang="en-US" sz="2000" b="0" kern="1200" dirty="0" smtClean="0">
                          <a:solidFill>
                            <a:schemeClr val="tx1"/>
                          </a:solidFill>
                          <a:effectLst/>
                          <a:latin typeface="Trebuchet MS" panose="020B0603020202020204" pitchFamily="34" charset="0"/>
                          <a:ea typeface="+mn-ea"/>
                          <a:cs typeface="+mn-cs"/>
                        </a:rPr>
                        <a:t>Eric W., </a:t>
                      </a:r>
                      <a:r>
                        <a:rPr lang="en-US" sz="2000" b="0" i="1" kern="1200" dirty="0" smtClean="0">
                          <a:solidFill>
                            <a:schemeClr val="tx1"/>
                          </a:solidFill>
                          <a:effectLst/>
                          <a:latin typeface="Trebuchet MS" panose="020B0603020202020204" pitchFamily="34" charset="0"/>
                          <a:ea typeface="+mn-ea"/>
                          <a:cs typeface="+mn-cs"/>
                        </a:rPr>
                        <a:t>et al, </a:t>
                      </a:r>
                      <a:br>
                        <a:rPr lang="en-US" sz="2000" b="0" i="1" kern="1200" dirty="0" smtClean="0">
                          <a:solidFill>
                            <a:schemeClr val="tx1"/>
                          </a:solidFill>
                          <a:effectLst/>
                          <a:latin typeface="Trebuchet MS" panose="020B0603020202020204" pitchFamily="34" charset="0"/>
                          <a:ea typeface="+mn-ea"/>
                          <a:cs typeface="+mn-cs"/>
                        </a:rPr>
                      </a:br>
                      <a:endParaRPr lang="en-US" sz="2000" b="0" dirty="0">
                        <a:solidFill>
                          <a:schemeClr val="tx1"/>
                        </a:solidFill>
                        <a:latin typeface="Trebuchet MS" panose="020B0603020202020204" pitchFamily="34" charset="0"/>
                      </a:endParaRPr>
                    </a:p>
                  </a:txBody>
                  <a:tcPr/>
                </a:tc>
                <a:tc>
                  <a:txBody>
                    <a:bodyPr/>
                    <a:lstStyle/>
                    <a:p>
                      <a:r>
                        <a:rPr lang="en-US" sz="2000" b="0" kern="1200" dirty="0" smtClean="0">
                          <a:solidFill>
                            <a:schemeClr val="tx1"/>
                          </a:solidFill>
                          <a:effectLst/>
                          <a:latin typeface="Trebuchet MS" panose="020B0603020202020204" pitchFamily="34" charset="0"/>
                          <a:ea typeface="+mn-ea"/>
                          <a:cs typeface="+mn-cs"/>
                        </a:rPr>
                        <a:t>2005</a:t>
                      </a:r>
                      <a:endParaRPr lang="en-US" sz="2000" b="0" dirty="0">
                        <a:solidFill>
                          <a:schemeClr val="tx1"/>
                        </a:solidFill>
                        <a:latin typeface="Trebuchet MS" panose="020B0603020202020204" pitchFamily="34" charset="0"/>
                      </a:endParaRPr>
                    </a:p>
                  </a:txBody>
                  <a:tcPr/>
                </a:tc>
                <a:tc>
                  <a:txBody>
                    <a:bodyPr/>
                    <a:lstStyle/>
                    <a:p>
                      <a:r>
                        <a:rPr kumimoji="0" lang="en-US" sz="1800" kern="1200" dirty="0" smtClean="0">
                          <a:solidFill>
                            <a:schemeClr val="dk1"/>
                          </a:solidFill>
                          <a:latin typeface="+mn-lt"/>
                          <a:ea typeface="+mn-ea"/>
                          <a:cs typeface="+mn-cs"/>
                        </a:rPr>
                        <a:t>An Electronic patient information management system is essentially a computer system that can manage all the information to allow health care providers to do their job effectively.</a:t>
                      </a:r>
                      <a:endParaRPr lang="en-US" sz="2000" b="0" dirty="0">
                        <a:solidFill>
                          <a:schemeClr val="tx1"/>
                        </a:solidFill>
                        <a:latin typeface="Trebuchet MS" panose="020B0603020202020204" pitchFamily="34" charset="0"/>
                      </a:endParaRPr>
                    </a:p>
                  </a:txBody>
                  <a:tcPr/>
                </a:tc>
              </a:tr>
            </a:tbl>
          </a:graphicData>
        </a:graphic>
      </p:graphicFrame>
      <p:sp>
        <p:nvSpPr>
          <p:cNvPr id="4" name="Rectangle 3"/>
          <p:cNvSpPr/>
          <p:nvPr/>
        </p:nvSpPr>
        <p:spPr>
          <a:xfrm>
            <a:off x="3429000" y="762000"/>
            <a:ext cx="3876675" cy="369332"/>
          </a:xfrm>
          <a:prstGeom prst="rect">
            <a:avLst/>
          </a:prstGeom>
        </p:spPr>
        <p:txBody>
          <a:bodyPr wrap="square">
            <a:spAutoFit/>
          </a:bodyPr>
          <a:lstStyle/>
          <a:p>
            <a:r>
              <a:rPr lang="en-US" dirty="0">
                <a:solidFill>
                  <a:prstClr val="black"/>
                </a:solidFill>
                <a:latin typeface="Arial Black" pitchFamily="34" charset="0"/>
              </a:rPr>
              <a:t>LITERATURE REVIEW CONTD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4680" y="274638"/>
            <a:ext cx="7903960" cy="63976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dirty="0" smtClean="0"/>
              <a:t>METHODOLOGY</a:t>
            </a:r>
            <a:endParaRPr lang="en-US" sz="3200" b="1" dirty="0"/>
          </a:p>
        </p:txBody>
      </p:sp>
      <p:sp>
        <p:nvSpPr>
          <p:cNvPr id="3" name="Content Placeholder 2"/>
          <p:cNvSpPr txBox="1">
            <a:spLocks/>
          </p:cNvSpPr>
          <p:nvPr/>
        </p:nvSpPr>
        <p:spPr>
          <a:xfrm>
            <a:off x="152401" y="1076632"/>
            <a:ext cx="8991600" cy="525383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sz="2000" dirty="0" smtClean="0">
                <a:latin typeface="Trebuchet MS" panose="020B0603020202020204" pitchFamily="34" charset="0"/>
              </a:rPr>
              <a:t>In this project, the method of data collection adopted is the </a:t>
            </a:r>
            <a:r>
              <a:rPr lang="en-US" sz="2000" b="1" dirty="0" smtClean="0">
                <a:latin typeface="Trebuchet MS" panose="020B0603020202020204" pitchFamily="34" charset="0"/>
              </a:rPr>
              <a:t>interview.</a:t>
            </a:r>
            <a:r>
              <a:rPr lang="en-US" sz="2000" dirty="0" smtClean="0">
                <a:latin typeface="Trebuchet MS" panose="020B0603020202020204" pitchFamily="34" charset="0"/>
              </a:rPr>
              <a:t> The interview method of data collection was used because the accuracy in using this method of is high because there are no assumed figures or data. The information gotten is trusted to be genuine.</a:t>
            </a:r>
          </a:p>
          <a:p>
            <a:pPr algn="just"/>
            <a:r>
              <a:rPr lang="en-US" sz="2000" dirty="0" smtClean="0">
                <a:latin typeface="Trebuchet MS" panose="020B0603020202020204" pitchFamily="34" charset="0"/>
              </a:rPr>
              <a:t>For </a:t>
            </a:r>
            <a:r>
              <a:rPr lang="en-US" sz="2000" dirty="0">
                <a:latin typeface="Trebuchet MS" panose="020B0603020202020204" pitchFamily="34" charset="0"/>
              </a:rPr>
              <a:t>this project waterfall model </a:t>
            </a:r>
            <a:r>
              <a:rPr lang="en-US" sz="2000" dirty="0" smtClean="0">
                <a:latin typeface="Trebuchet MS" panose="020B0603020202020204" pitchFamily="34" charset="0"/>
              </a:rPr>
              <a:t>was adopted as the </a:t>
            </a:r>
            <a:r>
              <a:rPr lang="en-US" sz="2000" dirty="0">
                <a:latin typeface="Trebuchet MS" panose="020B0603020202020204" pitchFamily="34" charset="0"/>
              </a:rPr>
              <a:t>Software design or software development life cycle (SDLC)</a:t>
            </a:r>
            <a:endParaRPr lang="en-US" sz="2000" dirty="0" smtClean="0">
              <a:latin typeface="Trebuchet MS" panose="020B0603020202020204" pitchFamily="34" charset="0"/>
            </a:endParaRPr>
          </a:p>
          <a:p>
            <a:pPr algn="just"/>
            <a:r>
              <a:rPr lang="en-US" sz="2000" dirty="0" smtClean="0">
                <a:latin typeface="Trebuchet MS" panose="020B0603020202020204" pitchFamily="34" charset="0"/>
              </a:rPr>
              <a:t>The Software and Hardware tools used in developing the System are:</a:t>
            </a:r>
          </a:p>
          <a:p>
            <a:r>
              <a:rPr lang="en-US" sz="2000" b="1" u="sng" dirty="0" smtClean="0">
                <a:latin typeface="Trebuchet MS" panose="020B0603020202020204" pitchFamily="34" charset="0"/>
              </a:rPr>
              <a:t>Software Tools</a:t>
            </a:r>
            <a:r>
              <a:rPr lang="en-US" sz="2000" dirty="0" smtClean="0">
                <a:latin typeface="Trebuchet MS" panose="020B0603020202020204" pitchFamily="34" charset="0"/>
              </a:rPr>
              <a:t>:</a:t>
            </a:r>
          </a:p>
          <a:p>
            <a:r>
              <a:rPr lang="en-US" sz="2000" dirty="0" smtClean="0">
                <a:latin typeface="Trebuchet MS" panose="020B0603020202020204" pitchFamily="34" charset="0"/>
              </a:rPr>
              <a:t>XAMPP/WAMP Servers</a:t>
            </a:r>
          </a:p>
          <a:p>
            <a:r>
              <a:rPr lang="en-US" sz="2000" dirty="0" smtClean="0">
                <a:latin typeface="Trebuchet MS" panose="020B0603020202020204" pitchFamily="34" charset="0"/>
              </a:rPr>
              <a:t>Browsers</a:t>
            </a:r>
          </a:p>
          <a:p>
            <a:r>
              <a:rPr lang="en-US" sz="2000" b="1" u="sng" dirty="0" smtClean="0">
                <a:latin typeface="Trebuchet MS" panose="020B0603020202020204" pitchFamily="34" charset="0"/>
              </a:rPr>
              <a:t>Hardware Tools</a:t>
            </a:r>
            <a:r>
              <a:rPr lang="en-US" sz="2000" dirty="0" smtClean="0">
                <a:latin typeface="Trebuchet MS" panose="020B0603020202020204" pitchFamily="34" charset="0"/>
              </a:rPr>
              <a:t>:</a:t>
            </a:r>
          </a:p>
          <a:p>
            <a:r>
              <a:rPr lang="en-US" sz="2000" dirty="0" smtClean="0">
                <a:latin typeface="Trebuchet MS" panose="020B0603020202020204" pitchFamily="34" charset="0"/>
              </a:rPr>
              <a:t>Computer System</a:t>
            </a:r>
          </a:p>
          <a:p>
            <a:r>
              <a:rPr lang="en-US" sz="2000" dirty="0" smtClean="0">
                <a:latin typeface="Trebuchet MS" panose="020B0603020202020204" pitchFamily="34" charset="0"/>
              </a:rPr>
              <a:t>Keyboard</a:t>
            </a:r>
            <a:endParaRPr lang="en-US" sz="2000"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815460"/>
            <a:ext cx="2465781" cy="461665"/>
          </a:xfrm>
          <a:prstGeom prst="rect">
            <a:avLst/>
          </a:prstGeom>
        </p:spPr>
        <p:txBody>
          <a:bodyPr wrap="square">
            <a:spAutoFit/>
          </a:bodyPr>
          <a:lstStyle/>
          <a:p>
            <a:pPr lvl="0"/>
            <a:r>
              <a:rPr lang="en-US" sz="2400" dirty="0" smtClean="0">
                <a:solidFill>
                  <a:prstClr val="black"/>
                </a:solidFill>
                <a:latin typeface="Arial Black" pitchFamily="34" charset="0"/>
              </a:rPr>
              <a:t>RESULT</a:t>
            </a:r>
            <a:endParaRPr lang="en-US" sz="2400" dirty="0">
              <a:solidFill>
                <a:prstClr val="black"/>
              </a:solidFill>
              <a:latin typeface="Arial Black" pitchFamily="34" charset="0"/>
            </a:endParaRPr>
          </a:p>
        </p:txBody>
      </p:sp>
      <p:pic>
        <p:nvPicPr>
          <p:cNvPr id="4" name="Picture 3" descr="Screenshot (4).png"/>
          <p:cNvPicPr>
            <a:picLocks noChangeAspect="1"/>
          </p:cNvPicPr>
          <p:nvPr/>
        </p:nvPicPr>
        <p:blipFill>
          <a:blip r:embed="rId3"/>
          <a:stretch>
            <a:fillRect/>
          </a:stretch>
        </p:blipFill>
        <p:spPr>
          <a:xfrm>
            <a:off x="0" y="1676400"/>
            <a:ext cx="9144000" cy="394209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279010"/>
            <a:ext cx="3731565" cy="369332"/>
          </a:xfrm>
          <a:prstGeom prst="rect">
            <a:avLst/>
          </a:prstGeom>
        </p:spPr>
        <p:txBody>
          <a:bodyPr wrap="square">
            <a:spAutoFit/>
          </a:bodyPr>
          <a:lstStyle/>
          <a:p>
            <a:pPr lvl="0"/>
            <a:r>
              <a:rPr lang="en-US" dirty="0" smtClean="0">
                <a:solidFill>
                  <a:prstClr val="black"/>
                </a:solidFill>
                <a:latin typeface="Arial Black" pitchFamily="34" charset="0"/>
              </a:rPr>
              <a:t>RESULT</a:t>
            </a:r>
            <a:endParaRPr lang="en-US" dirty="0">
              <a:solidFill>
                <a:prstClr val="black"/>
              </a:solidFill>
              <a:latin typeface="Arial Black" pitchFamily="34" charset="0"/>
            </a:endParaRPr>
          </a:p>
        </p:txBody>
      </p:sp>
      <p:pic>
        <p:nvPicPr>
          <p:cNvPr id="5" name="Picture 4" descr="Screenshot (7).png"/>
          <p:cNvPicPr>
            <a:picLocks noChangeAspect="1"/>
          </p:cNvPicPr>
          <p:nvPr/>
        </p:nvPicPr>
        <p:blipFill>
          <a:blip r:embed="rId3"/>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png"/>
          <p:cNvPicPr>
            <a:picLocks noChangeAspect="1"/>
          </p:cNvPicPr>
          <p:nvPr/>
        </p:nvPicPr>
        <p:blipFill>
          <a:blip r:embed="rId3"/>
          <a:stretch>
            <a:fillRect/>
          </a:stretch>
        </p:blipFill>
        <p:spPr>
          <a:xfrm>
            <a:off x="0" y="858505"/>
            <a:ext cx="9144000" cy="514099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4000"/>
            <a:ext cx="8229600" cy="3477875"/>
          </a:xfrm>
          <a:prstGeom prst="rect">
            <a:avLst/>
          </a:prstGeom>
        </p:spPr>
        <p:txBody>
          <a:bodyPr wrap="square">
            <a:spAutoFit/>
          </a:bodyPr>
          <a:lstStyle/>
          <a:p>
            <a:r>
              <a:rPr lang="en-US" sz="2000" dirty="0">
                <a:latin typeface="Arial Black" pitchFamily="34" charset="0"/>
              </a:rPr>
              <a:t> To  conclude,  Patient  Management  System  is  a  simple Web  based  application basically suitable for a small clinic . It has every basic function which are used in the clinic. The application allows registration of a new patient , insertion, deleting, and updating of patient record as  per  the  requirement.  This application also provides a simple report on registered patients , diagnoses and drug allocation. </a:t>
            </a:r>
            <a:r>
              <a:rPr lang="en-US" sz="2000" dirty="0" smtClean="0">
                <a:latin typeface="Arial Black" pitchFamily="34" charset="0"/>
              </a:rPr>
              <a:t>The user friendliness of the system implies easy usage with little or no help from experts. </a:t>
            </a:r>
          </a:p>
          <a:p>
            <a:endParaRPr lang="en-US" sz="2000" dirty="0">
              <a:latin typeface="Arial Black" pitchFamily="34" charset="0"/>
            </a:endParaRPr>
          </a:p>
        </p:txBody>
      </p:sp>
      <p:sp>
        <p:nvSpPr>
          <p:cNvPr id="4" name="Rectangle 3"/>
          <p:cNvSpPr/>
          <p:nvPr/>
        </p:nvSpPr>
        <p:spPr>
          <a:xfrm>
            <a:off x="3816326" y="871022"/>
            <a:ext cx="2098395" cy="400110"/>
          </a:xfrm>
          <a:prstGeom prst="rect">
            <a:avLst/>
          </a:prstGeom>
        </p:spPr>
        <p:txBody>
          <a:bodyPr wrap="none">
            <a:spAutoFit/>
          </a:bodyPr>
          <a:lstStyle/>
          <a:p>
            <a:r>
              <a:rPr lang="en-US" sz="2000" dirty="0">
                <a:solidFill>
                  <a:prstClr val="black"/>
                </a:solidFill>
                <a:latin typeface="Arial Black" pitchFamily="34" charset="0"/>
              </a:rPr>
              <a:t>CONCLUSION</a:t>
            </a:r>
            <a:endParaRPr lang="en-US" sz="2000" dirty="0">
              <a:latin typeface="Arial Black"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ChangeArrowheads="1"/>
          </p:cNvSpPr>
          <p:nvPr/>
        </p:nvSpPr>
        <p:spPr bwMode="auto">
          <a:xfrm>
            <a:off x="0" y="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a:latin typeface="Arial Black" pitchFamily="34" charset="0"/>
                <a:ea typeface="Times New Roman" pitchFamily="18" charset="0"/>
                <a:cs typeface="Times New Roman" pitchFamily="18" charset="0"/>
              </a:rPr>
              <a:t>	</a:t>
            </a:r>
            <a:r>
              <a:rPr lang="en-US" sz="2000" b="1" dirty="0" smtClean="0">
                <a:latin typeface="Arial Black" pitchFamily="34"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Arial Black"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latin typeface="Arial Black"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Arial Black"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Arial Black" pitchFamily="34"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Arial Black" pitchFamily="34" charset="0"/>
                <a:ea typeface="Times New Roman" pitchFamily="18" charset="0"/>
                <a:cs typeface="Times New Roman" pitchFamily="18" charset="0"/>
              </a:rPr>
              <a:t>RECOMMENDATION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ea typeface="Times New Roman" pitchFamily="18" charset="0"/>
                <a:cs typeface="Times New Roman" pitchFamily="18" charset="0"/>
              </a:rPr>
              <a:t>This project presents the </a:t>
            </a:r>
            <a:r>
              <a:rPr kumimoji="0" lang="en-US" sz="2000" b="0" i="0" u="none" strike="noStrike" cap="none" normalizeH="0" baseline="0" dirty="0" smtClean="0">
                <a:ln>
                  <a:noFill/>
                </a:ln>
                <a:solidFill>
                  <a:srgbClr val="000000"/>
                </a:solidFill>
                <a:effectLst/>
                <a:latin typeface="Arial Black" pitchFamily="34" charset="0"/>
                <a:ea typeface="SimSun" pitchFamily="2" charset="-122"/>
                <a:cs typeface="Times New Roman" pitchFamily="18" charset="0"/>
              </a:rPr>
              <a:t>Automated record management system for Best Choice Clinics, Kano</a:t>
            </a:r>
            <a:r>
              <a:rPr kumimoji="0" lang="en-US" sz="2000" b="0" i="0" u="none" strike="noStrike" cap="none" normalizeH="0" baseline="0" dirty="0" smtClean="0">
                <a:ln>
                  <a:noFill/>
                </a:ln>
                <a:solidFill>
                  <a:schemeClr val="tx1"/>
                </a:solidFill>
                <a:effectLst/>
                <a:latin typeface="Arial Black" pitchFamily="34" charset="0"/>
                <a:ea typeface="Times New Roman" pitchFamily="18" charset="0"/>
                <a:cs typeface="Times New Roman" pitchFamily="18" charset="0"/>
              </a:rPr>
              <a:t>. However there is ample room for improvement. Therefore, for those interested in building further on this work, it is recommended that further researchers should work on areas such as more user groups should be created with specified</a:t>
            </a:r>
            <a:r>
              <a:rPr kumimoji="0" lang="en-US" sz="2000" b="0" i="0" u="none" strike="noStrike" cap="none" normalizeH="0" dirty="0" smtClean="0">
                <a:ln>
                  <a:noFill/>
                </a:ln>
                <a:solidFill>
                  <a:schemeClr val="tx1"/>
                </a:solidFill>
                <a:effectLst/>
                <a:latin typeface="Arial Black" pitchFamily="34" charset="0"/>
                <a:ea typeface="Times New Roman" pitchFamily="18" charset="0"/>
                <a:cs typeface="Times New Roman" pitchFamily="18" charset="0"/>
              </a:rPr>
              <a:t> functions.</a:t>
            </a:r>
            <a:r>
              <a:rPr kumimoji="0" lang="en-US" sz="2000" b="0" i="0" u="none" strike="noStrike" cap="none" normalizeH="0" baseline="0" dirty="0" smtClean="0">
                <a:ln>
                  <a:noFill/>
                </a:ln>
                <a:solidFill>
                  <a:schemeClr val="tx1"/>
                </a:solidFill>
                <a:effectLst/>
                <a:latin typeface="Arial Black" pitchFamily="34" charset="0"/>
                <a:ea typeface="Times New Roman" pitchFamily="18" charset="0"/>
                <a:cs typeface="Times New Roman" pitchFamily="18" charset="0"/>
              </a:rPr>
              <a:t> </a:t>
            </a:r>
            <a:r>
              <a:rPr lang="en-US" sz="2000" dirty="0" smtClean="0">
                <a:latin typeface="Arial Black" pitchFamily="34" charset="0"/>
                <a:ea typeface="Times New Roman" pitchFamily="18" charset="0"/>
                <a:cs typeface="Times New Roman" pitchFamily="18" charset="0"/>
              </a:rPr>
              <a:t>T</a:t>
            </a:r>
            <a:r>
              <a:rPr kumimoji="0" lang="en-US" sz="2000" b="0" i="0" u="none" strike="noStrike" cap="none" normalizeH="0" baseline="0" dirty="0" smtClean="0">
                <a:ln>
                  <a:noFill/>
                </a:ln>
                <a:solidFill>
                  <a:schemeClr val="tx1"/>
                </a:solidFill>
                <a:effectLst/>
                <a:latin typeface="Arial Black" pitchFamily="34" charset="0"/>
                <a:ea typeface="Times New Roman" pitchFamily="18" charset="0"/>
                <a:cs typeface="Times New Roman" pitchFamily="18" charset="0"/>
              </a:rPr>
              <a:t>he user should be able to send a complain to the admin through the system , Admin should be able to monitor and control the entire activities of  other users. Biometric authentication</a:t>
            </a:r>
            <a:r>
              <a:rPr kumimoji="0" lang="en-US" sz="2000" b="0" i="0" u="none" strike="noStrike" cap="none" normalizeH="0" dirty="0" smtClean="0">
                <a:ln>
                  <a:noFill/>
                </a:ln>
                <a:solidFill>
                  <a:schemeClr val="tx1"/>
                </a:solidFill>
                <a:effectLst/>
                <a:latin typeface="Arial Black" pitchFamily="34" charset="0"/>
                <a:ea typeface="Times New Roman" pitchFamily="18" charset="0"/>
                <a:cs typeface="Times New Roman" pitchFamily="18" charset="0"/>
              </a:rPr>
              <a:t> should be embedded in the system also, </a:t>
            </a:r>
            <a:r>
              <a:rPr lang="en-US" sz="2000" dirty="0" smtClean="0">
                <a:latin typeface="Arial Black" pitchFamily="34" charset="0"/>
                <a:ea typeface="Times New Roman" pitchFamily="18" charset="0"/>
                <a:cs typeface="Times New Roman" pitchFamily="18" charset="0"/>
              </a:rPr>
              <a:t>t</a:t>
            </a:r>
            <a:r>
              <a:rPr kumimoji="0" lang="en-US" sz="2000" b="0" i="0" u="none" strike="noStrike" cap="none" normalizeH="0" baseline="0" dirty="0" smtClean="0">
                <a:ln>
                  <a:noFill/>
                </a:ln>
                <a:solidFill>
                  <a:schemeClr val="tx1"/>
                </a:solidFill>
                <a:effectLst/>
                <a:latin typeface="Arial Black" pitchFamily="34" charset="0"/>
                <a:ea typeface="Times New Roman" pitchFamily="18" charset="0"/>
                <a:cs typeface="Times New Roman" pitchFamily="18" charset="0"/>
              </a:rPr>
              <a:t>he  system should be able to generate detailed report as per requirement criteria.  </a:t>
            </a: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09600"/>
            <a:ext cx="8153400" cy="4832092"/>
          </a:xfrm>
          <a:prstGeom prst="rect">
            <a:avLst/>
          </a:prstGeom>
        </p:spPr>
        <p:txBody>
          <a:bodyPr wrap="square">
            <a:spAutoFit/>
          </a:bodyPr>
          <a:lstStyle/>
          <a:p>
            <a:pPr lvl="0"/>
            <a:r>
              <a:rPr lang="en-US" sz="2800" dirty="0" smtClean="0">
                <a:solidFill>
                  <a:prstClr val="black"/>
                </a:solidFill>
                <a:latin typeface="Arial Black" pitchFamily="34" charset="0"/>
              </a:rPr>
              <a:t>REFERENCES</a:t>
            </a:r>
          </a:p>
          <a:p>
            <a:r>
              <a:rPr lang="en-US" sz="2800" dirty="0" err="1" smtClean="0"/>
              <a:t>Luke.W</a:t>
            </a:r>
            <a:r>
              <a:rPr lang="en-US" sz="2800" dirty="0" smtClean="0"/>
              <a:t>.; L Thompson,(2009):PHP and MYSQL Web Development.</a:t>
            </a:r>
          </a:p>
          <a:p>
            <a:r>
              <a:rPr lang="en-US" sz="2800" dirty="0" smtClean="0"/>
              <a:t>Mc Fadden, F.R. (1994), Modern Database Management. 5</a:t>
            </a:r>
            <a:r>
              <a:rPr lang="en-US" sz="2800" baseline="30000" dirty="0" smtClean="0"/>
              <a:t>th</a:t>
            </a:r>
            <a:r>
              <a:rPr lang="en-US" sz="2800" dirty="0" smtClean="0"/>
              <a:t> </a:t>
            </a:r>
            <a:r>
              <a:rPr lang="en-US" sz="2800" dirty="0" err="1" smtClean="0"/>
              <a:t>ed</a:t>
            </a:r>
            <a:r>
              <a:rPr lang="en-US" sz="2800" dirty="0" smtClean="0"/>
              <a:t>; </a:t>
            </a:r>
            <a:r>
              <a:rPr lang="en-US" sz="2800" dirty="0" err="1" smtClean="0"/>
              <a:t>Addisson</a:t>
            </a:r>
            <a:r>
              <a:rPr lang="en-US" sz="2800" dirty="0" smtClean="0"/>
              <a:t>-Wesley Educational </a:t>
            </a:r>
            <a:r>
              <a:rPr lang="en-US" sz="2800" dirty="0" err="1" smtClean="0"/>
              <a:t>Publishers,inc</a:t>
            </a:r>
            <a:r>
              <a:rPr lang="en-US" sz="2800" dirty="0" smtClean="0"/>
              <a:t> U.K.</a:t>
            </a:r>
          </a:p>
          <a:p>
            <a:r>
              <a:rPr lang="en-US" sz="2800" dirty="0" err="1" smtClean="0"/>
              <a:t>Ndira</a:t>
            </a:r>
            <a:r>
              <a:rPr lang="en-US" sz="2800" dirty="0" smtClean="0"/>
              <a:t> SP, Rosenberger KD, Wetter T. (2008) Assessment of data quality of and staff Satisfaction with an electronic health record system in a developing country (Uganda): a qualitative and quantitative comparative study: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166842"/>
            <a:ext cx="7543800" cy="4924425"/>
          </a:xfrm>
          <a:prstGeom prst="rect">
            <a:avLst/>
          </a:prstGeom>
        </p:spPr>
        <p:txBody>
          <a:bodyPr wrap="square">
            <a:spAutoFit/>
          </a:bodyPr>
          <a:lstStyle/>
          <a:p>
            <a:r>
              <a:rPr lang="en-US" b="1" dirty="0">
                <a:latin typeface="Arial Black" pitchFamily="34" charset="0"/>
              </a:rPr>
              <a:t>Electronic Patient Information Systems have the potential to improve health by giving health professionals improved information about their patients</a:t>
            </a:r>
            <a:r>
              <a:rPr lang="en-US" sz="2000" b="1" dirty="0">
                <a:latin typeface="Arial Black" pitchFamily="34" charset="0"/>
              </a:rPr>
              <a:t>. </a:t>
            </a:r>
            <a:r>
              <a:rPr lang="en-US" sz="2000" dirty="0">
                <a:latin typeface="Arial Black" pitchFamily="34" charset="0"/>
              </a:rPr>
              <a:t>Prior to the problem encountered with patient’s attitude to their check up and treatment, the nurse’s laxity (laziness) over their duties, the need arose to develop a software that will be able to solve the problem. The problem caused by the use of manual method of keeping outpatient information can only be solved by computerizing the </a:t>
            </a:r>
            <a:r>
              <a:rPr lang="en-US" sz="2000" dirty="0" smtClean="0">
                <a:latin typeface="Arial Black" pitchFamily="34" charset="0"/>
              </a:rPr>
              <a:t>clinic </a:t>
            </a:r>
            <a:r>
              <a:rPr lang="en-US" sz="2000" dirty="0">
                <a:latin typeface="Arial Black" pitchFamily="34" charset="0"/>
              </a:rPr>
              <a:t>outpatient information system. The clinic records information on piece of papers called prescription sheet and output it in a file jacket provided for each patient. This system is designed to overcome the problems encountered by Best choice clinic is storing patient information</a:t>
            </a:r>
          </a:p>
          <a:p>
            <a:endParaRPr lang="en-US" b="1" dirty="0">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89916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2" algn="just" fontAlgn="base">
              <a:spcBef>
                <a:spcPct val="0"/>
              </a:spcBef>
              <a:spcAft>
                <a:spcPct val="0"/>
              </a:spcAf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STATEMENT OF THE PROBLEM</a:t>
            </a: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a:p>
            <a:pPr lvl="2" algn="just" eaLnBrk="0" fontAlgn="base" hangingPunct="0">
              <a:spcBef>
                <a:spcPct val="0"/>
              </a:spcBef>
              <a:spcAft>
                <a:spcPct val="0"/>
              </a:spcAf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A study of the clinic patient information system reveals the following problems:</a:t>
            </a:r>
          </a:p>
          <a:p>
            <a:pPr lvl="2" algn="just" eaLnBrk="0" fontAlgn="base" hangingPunct="0">
              <a:spcBef>
                <a:spcPct val="0"/>
              </a:spcBef>
              <a:spcAft>
                <a:spcPct val="0"/>
              </a:spcAft>
            </a:pP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a:p>
            <a:pPr lvl="2" algn="just" eaLnBrk="0" fontAlgn="base" hangingPunct="0">
              <a:spcBef>
                <a:spcPct val="0"/>
              </a:spcBef>
              <a:spcAft>
                <a:spcPct val="0"/>
              </a:spcAft>
              <a:buFontTx/>
              <a:buChar char="•"/>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Lack of enough and proper storage facilities like file cabinets, visible shelf filing system.</a:t>
            </a:r>
          </a:p>
          <a:p>
            <a:pPr lvl="2" algn="just" eaLnBrk="0" fontAlgn="base" hangingPunct="0">
              <a:spcBef>
                <a:spcPct val="0"/>
              </a:spcBef>
              <a:spcAft>
                <a:spcPct val="0"/>
              </a:spcAft>
            </a:pP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a:p>
            <a:pPr lvl="2" algn="just" eaLnBrk="0" fontAlgn="base" hangingPunct="0">
              <a:spcBef>
                <a:spcPct val="0"/>
              </a:spcBef>
              <a:spcAft>
                <a:spcPct val="0"/>
              </a:spcAft>
              <a:buFontTx/>
              <a:buChar char="•"/>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The type of materials used for keeping records are easily damaged which results in the loss of information.</a:t>
            </a:r>
          </a:p>
          <a:p>
            <a:pPr lvl="2" algn="just" eaLnBrk="0" fontAlgn="base" hangingPunct="0">
              <a:spcBef>
                <a:spcPct val="0"/>
              </a:spcBef>
              <a:spcAft>
                <a:spcPct val="0"/>
              </a:spcAft>
            </a:pP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a:p>
            <a:pPr lvl="2" algn="just" eaLnBrk="0" fontAlgn="base" hangingPunct="0">
              <a:spcBef>
                <a:spcPct val="0"/>
              </a:spcBef>
              <a:spcAft>
                <a:spcPct val="0"/>
              </a:spcAft>
              <a:buFontTx/>
              <a:buChar char="•"/>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Time as well as energy wasted in an attempt to provide information which is needed in the generation of statistical report.</a:t>
            </a: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ChangeArrowheads="1"/>
          </p:cNvSpPr>
          <p:nvPr/>
        </p:nvSpPr>
        <p:spPr bwMode="auto">
          <a:xfrm>
            <a:off x="0" y="461664"/>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8" algn="ctr" fontAlgn="base">
              <a:spcBef>
                <a:spcPct val="0"/>
              </a:spcBef>
              <a:spcAft>
                <a:spcPct val="0"/>
              </a:spcAft>
            </a:pPr>
            <a:r>
              <a:rPr kumimoji="0" lang="en-US" sz="2000" b="1" i="0" u="none" strike="noStrike" cap="none" normalizeH="0" baseline="0" dirty="0" smtClean="0">
                <a:ln>
                  <a:noFill/>
                </a:ln>
                <a:solidFill>
                  <a:schemeClr val="tx1"/>
                </a:solidFill>
                <a:effectLst/>
                <a:latin typeface="Arial Black" pitchFamily="34" charset="0"/>
                <a:cs typeface="Arial" pitchFamily="34" charset="0"/>
              </a:rPr>
              <a:t>STATEMENT OF</a:t>
            </a:r>
            <a:r>
              <a:rPr kumimoji="0" lang="en-US" sz="2000" b="1" i="0" u="none" strike="noStrike" cap="none" normalizeH="0" dirty="0" smtClean="0">
                <a:ln>
                  <a:noFill/>
                </a:ln>
                <a:solidFill>
                  <a:schemeClr val="tx1"/>
                </a:solidFill>
                <a:effectLst/>
                <a:latin typeface="Arial Black" pitchFamily="34" charset="0"/>
                <a:cs typeface="Arial" pitchFamily="34" charset="0"/>
              </a:rPr>
              <a:t> PROBLEM CONT.</a:t>
            </a: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The last drugs administered to a patient.</a:t>
            </a:r>
          </a:p>
          <a:p>
            <a:pPr marL="0" marR="0" lvl="0" indent="0" algn="just" defTabSz="914400" rtl="0" eaLnBrk="0" fontAlgn="base" latinLnBrk="0" hangingPunct="0">
              <a:lnSpc>
                <a:spcPct val="100000"/>
              </a:lnSpc>
              <a:spcBef>
                <a:spcPct val="0"/>
              </a:spcBef>
              <a:spcAft>
                <a:spcPct val="0"/>
              </a:spcAft>
              <a:buClrTx/>
              <a:buSzTx/>
              <a:tabLst/>
            </a:pP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The last diagnosis made.</a:t>
            </a:r>
          </a:p>
          <a:p>
            <a:pPr marL="0" marR="0" lvl="0" indent="0" algn="just" defTabSz="914400" rtl="0" eaLnBrk="0" fontAlgn="base" latinLnBrk="0" hangingPunct="0">
              <a:lnSpc>
                <a:spcPct val="100000"/>
              </a:lnSpc>
              <a:spcBef>
                <a:spcPct val="0"/>
              </a:spcBef>
              <a:spcAft>
                <a:spcPct val="0"/>
              </a:spcAft>
              <a:buClrTx/>
              <a:buSzTx/>
              <a:tabLst/>
            </a:pP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Retrieval of a patient file who has misplaced his/her hand card (small card) and cannot recall his/her registration number.</a:t>
            </a:r>
          </a:p>
          <a:p>
            <a:pPr marL="0" marR="0" lvl="0" indent="0" algn="just"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t>
            </a: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Contents in a file are misplaced as a result of laziness and carelessness of the people working in the storage section.</a:t>
            </a:r>
          </a:p>
          <a:p>
            <a:pPr marL="0" marR="0" lvl="0" indent="0" algn="just" defTabSz="914400" rtl="0" eaLnBrk="0" fontAlgn="base" latinLnBrk="0" hangingPunct="0">
              <a:lnSpc>
                <a:spcPct val="100000"/>
              </a:lnSpc>
              <a:spcBef>
                <a:spcPct val="0"/>
              </a:spcBef>
              <a:spcAft>
                <a:spcPct val="0"/>
              </a:spcAft>
              <a:buClrTx/>
              <a:buSzTx/>
              <a:tabLst/>
            </a:pP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The security and privacy of medical record is not guaranteed.</a:t>
            </a:r>
            <a:endParaRPr kumimoji="0" lang="en-US" sz="2000" b="1" i="0" u="none" strike="noStrike" cap="none" normalizeH="0" baseline="0" dirty="0" smtClean="0">
              <a:ln>
                <a:noFill/>
              </a:ln>
              <a:solidFill>
                <a:schemeClr val="tx1"/>
              </a:solidFill>
              <a:effectLst/>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ChangeArrowheads="1"/>
          </p:cNvSpPr>
          <p:nvPr/>
        </p:nvSpPr>
        <p:spPr bwMode="auto">
          <a:xfrm>
            <a:off x="0" y="0"/>
            <a:ext cx="9144000"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t>
            </a:r>
            <a:r>
              <a:rPr kumimoji="0" lang="en-US" sz="32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AIM OF THE STUDY</a:t>
            </a:r>
            <a:endParaRPr kumimoji="0" lang="en-US" sz="32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This project is aimed at developing a customized, computerized patient information system designed to monitor and control the tracking of out patient record in the health Centre.</a:t>
            </a: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a:off x="0" y="0"/>
            <a:ext cx="91440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dirty="0">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OBJCTIVES OF THE STUDY</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The overall objectives of the project is to provide a computerized program that:</a:t>
            </a: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Stores data relating to patient in the hospital</a:t>
            </a:r>
          </a:p>
          <a:p>
            <a:pPr marL="0" marR="0" lvl="0" indent="0" algn="just"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Provides a means of easy access of record generated from the processing of the mass data collected concerning an entity or patients in the clinic.</a:t>
            </a:r>
          </a:p>
          <a:p>
            <a:pPr marL="0" marR="0" lvl="0" indent="0" algn="just"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To Provide menu-driven and user friendly software programs for the purpose of maintaining records in the clinic.</a:t>
            </a:r>
          </a:p>
          <a:p>
            <a:pPr marL="0" marR="0" lvl="0" indent="0" algn="just"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nvSpPr>
        <p:spPr bwMode="auto">
          <a:xfrm>
            <a:off x="0" y="0"/>
            <a:ext cx="91440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lang="en-US" sz="2000" dirty="0">
              <a:latin typeface="Arial Black"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lang="en-US" sz="2000" dirty="0">
              <a:latin typeface="Arial Black"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OBJECTIVES OF THE STUDY CONTD</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To  Generate reports and data that can be used for analysis.</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To Reduce staff stress levels.</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To Computerize  the present convention method of keeping patients record in the clinic. </a:t>
            </a: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p:cNvSpPr>
            <a:spLocks noChangeArrowheads="1"/>
          </p:cNvSpPr>
          <p:nvPr/>
        </p:nvSpPr>
        <p:spPr bwMode="auto">
          <a:xfrm>
            <a:off x="0" y="0"/>
            <a:ext cx="9144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Black"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Black"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latin typeface="Arial Black" pitchFamily="34" charset="0"/>
                <a:ea typeface="Calibri" pitchFamily="34" charset="0"/>
                <a:cs typeface="Times New Roman" pitchFamily="18" charset="0"/>
              </a:rPr>
              <a:t>	</a:t>
            </a:r>
            <a:r>
              <a:rPr lang="en-US" sz="2000" dirty="0" smtClean="0">
                <a:latin typeface="Arial Black"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Arial Black" pitchFamily="34" charset="0"/>
                <a:ea typeface="Calibri" pitchFamily="34" charset="0"/>
                <a:cs typeface="Times New Roman" pitchFamily="18" charset="0"/>
              </a:rPr>
              <a:t>SCOPE AND  LIMITATION OF STUDY</a:t>
            </a: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Black" pitchFamily="34" charset="0"/>
              <a:cs typeface="Arial" pitchFamily="34" charset="0"/>
            </a:endParaRPr>
          </a:p>
        </p:txBody>
      </p:sp>
      <p:sp>
        <p:nvSpPr>
          <p:cNvPr id="3" name="Rectangle 2"/>
          <p:cNvSpPr/>
          <p:nvPr/>
        </p:nvSpPr>
        <p:spPr>
          <a:xfrm>
            <a:off x="533400" y="1905000"/>
            <a:ext cx="6324600" cy="5324535"/>
          </a:xfrm>
          <a:prstGeom prst="rect">
            <a:avLst/>
          </a:prstGeom>
        </p:spPr>
        <p:txBody>
          <a:bodyPr wrap="square">
            <a:spAutoFit/>
          </a:bodyPr>
          <a:lstStyle/>
          <a:p>
            <a:r>
              <a:rPr lang="en-US" sz="2000" dirty="0" smtClean="0">
                <a:latin typeface="Arial Black" pitchFamily="34" charset="0"/>
              </a:rPr>
              <a:t>The project will provide a system that will enable health personnel effectively manage patient related information In the clinic. It will  also maintain the integrity of the information being processed by using password to limit access to only authorized users . </a:t>
            </a:r>
          </a:p>
          <a:p>
            <a:endParaRPr lang="en-US" sz="2000" dirty="0">
              <a:latin typeface="Arial Black" pitchFamily="34" charset="0"/>
            </a:endParaRPr>
          </a:p>
          <a:p>
            <a:endParaRPr lang="en-US" sz="2000" dirty="0" smtClean="0">
              <a:latin typeface="Arial Black" pitchFamily="34" charset="0"/>
            </a:endParaRPr>
          </a:p>
          <a:p>
            <a:pPr lvl="0"/>
            <a:r>
              <a:rPr lang="en-US" sz="2000" dirty="0" smtClean="0">
                <a:latin typeface="Arial Black" pitchFamily="34" charset="0"/>
              </a:rPr>
              <a:t>Some </a:t>
            </a:r>
            <a:r>
              <a:rPr lang="en-US" sz="2000" dirty="0">
                <a:latin typeface="Arial Black" pitchFamily="34" charset="0"/>
              </a:rPr>
              <a:t>of the project limitations are</a:t>
            </a:r>
            <a:r>
              <a:rPr lang="en-US" sz="2000" dirty="0" smtClean="0">
                <a:latin typeface="Arial Black" pitchFamily="34" charset="0"/>
              </a:rPr>
              <a:t>:</a:t>
            </a:r>
          </a:p>
          <a:p>
            <a:pPr lvl="0">
              <a:buFont typeface="Wingdings" pitchFamily="2" charset="2"/>
              <a:buChar char="§"/>
            </a:pPr>
            <a:r>
              <a:rPr lang="en-US" sz="2000" dirty="0" smtClean="0">
                <a:latin typeface="Arial Black" pitchFamily="34" charset="0"/>
              </a:rPr>
              <a:t> </a:t>
            </a:r>
            <a:r>
              <a:rPr lang="en-US" sz="2000" dirty="0">
                <a:latin typeface="Arial Black" pitchFamily="34" charset="0"/>
              </a:rPr>
              <a:t>It is not suitable for large organization </a:t>
            </a:r>
            <a:r>
              <a:rPr lang="en-US" sz="2000" dirty="0" smtClean="0">
                <a:latin typeface="Arial Black" pitchFamily="34" charset="0"/>
              </a:rPr>
              <a:t>.</a:t>
            </a:r>
          </a:p>
          <a:p>
            <a:pPr lvl="0">
              <a:buFont typeface="Wingdings" pitchFamily="2" charset="2"/>
              <a:buChar char="§"/>
            </a:pPr>
            <a:endParaRPr lang="en-US" sz="2000" dirty="0" smtClean="0">
              <a:latin typeface="Arial Black" pitchFamily="34" charset="0"/>
            </a:endParaRPr>
          </a:p>
          <a:p>
            <a:pPr lvl="0">
              <a:buFont typeface="Wingdings" pitchFamily="2" charset="2"/>
              <a:buChar char="§"/>
            </a:pPr>
            <a:r>
              <a:rPr lang="en-US" sz="2000" dirty="0" smtClean="0">
                <a:latin typeface="Arial Black" pitchFamily="34" charset="0"/>
              </a:rPr>
              <a:t>Only </a:t>
            </a:r>
            <a:r>
              <a:rPr lang="en-US" sz="2000" dirty="0">
                <a:latin typeface="Arial Black" pitchFamily="34" charset="0"/>
              </a:rPr>
              <a:t>Single admin panel is  made</a:t>
            </a:r>
            <a:r>
              <a:rPr lang="en-US" sz="2000" dirty="0" smtClean="0">
                <a:latin typeface="Arial Black" pitchFamily="34" charset="0"/>
              </a:rPr>
              <a:t>.</a:t>
            </a:r>
          </a:p>
          <a:p>
            <a:pPr lvl="0"/>
            <a:endParaRPr lang="en-US" sz="2000" dirty="0" smtClean="0">
              <a:latin typeface="Arial Black" pitchFamily="34" charset="0"/>
            </a:endParaRPr>
          </a:p>
          <a:p>
            <a:pPr lvl="0">
              <a:buFont typeface="Wingdings" pitchFamily="2" charset="2"/>
              <a:buChar char="§"/>
            </a:pPr>
            <a:r>
              <a:rPr lang="en-US" sz="2000" dirty="0" smtClean="0">
                <a:latin typeface="Arial Black" pitchFamily="34" charset="0"/>
              </a:rPr>
              <a:t>Patient  Biometric Authentication is not enabled</a:t>
            </a:r>
            <a:endParaRPr lang="en-US" sz="2000" dirty="0">
              <a:latin typeface="Arial Black" pitchFamily="34" charset="0"/>
            </a:endParaRPr>
          </a:p>
          <a:p>
            <a:endParaRPr lang="en-US" sz="2000" dirty="0">
              <a:latin typeface="Arial Black"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828799"/>
          <a:ext cx="9144000" cy="4599336"/>
        </p:xfrm>
        <a:graphic>
          <a:graphicData uri="http://schemas.openxmlformats.org/drawingml/2006/table">
            <a:tbl>
              <a:tblPr firstRow="1" bandRow="1">
                <a:tableStyleId>{5C22544A-7EE6-4342-B048-85BDC9FD1C3A}</a:tableStyleId>
              </a:tblPr>
              <a:tblGrid>
                <a:gridCol w="653433"/>
                <a:gridCol w="1867925"/>
                <a:gridCol w="849056"/>
                <a:gridCol w="5773586"/>
              </a:tblGrid>
              <a:tr h="547715">
                <a:tc>
                  <a:txBody>
                    <a:bodyPr/>
                    <a:lstStyle/>
                    <a:p>
                      <a:pPr algn="ctr"/>
                      <a:r>
                        <a:rPr lang="en-US" sz="2000" b="0" dirty="0" smtClean="0">
                          <a:solidFill>
                            <a:schemeClr val="tx1"/>
                          </a:solidFill>
                          <a:latin typeface="Trebuchet MS" panose="020B0603020202020204" pitchFamily="34" charset="0"/>
                        </a:rPr>
                        <a:t>S/N</a:t>
                      </a:r>
                      <a:endParaRPr lang="en-US" sz="2000" b="0" dirty="0">
                        <a:solidFill>
                          <a:schemeClr val="tx1"/>
                        </a:solidFill>
                        <a:latin typeface="Trebuchet MS" panose="020B0603020202020204" pitchFamily="34" charset="0"/>
                      </a:endParaRPr>
                    </a:p>
                  </a:txBody>
                  <a:tcPr/>
                </a:tc>
                <a:tc>
                  <a:txBody>
                    <a:bodyPr/>
                    <a:lstStyle/>
                    <a:p>
                      <a:pPr algn="ctr"/>
                      <a:r>
                        <a:rPr lang="en-US" sz="2000" b="0" dirty="0" smtClean="0">
                          <a:solidFill>
                            <a:schemeClr val="tx1"/>
                          </a:solidFill>
                          <a:latin typeface="Trebuchet MS" panose="020B0603020202020204" pitchFamily="34" charset="0"/>
                        </a:rPr>
                        <a:t>NAME OF AUTHOR</a:t>
                      </a:r>
                      <a:endParaRPr lang="en-US" sz="2000" b="0" dirty="0">
                        <a:solidFill>
                          <a:schemeClr val="tx1"/>
                        </a:solidFill>
                        <a:latin typeface="Trebuchet MS" panose="020B0603020202020204" pitchFamily="34" charset="0"/>
                      </a:endParaRPr>
                    </a:p>
                  </a:txBody>
                  <a:tcPr/>
                </a:tc>
                <a:tc>
                  <a:txBody>
                    <a:bodyPr/>
                    <a:lstStyle/>
                    <a:p>
                      <a:pPr algn="ctr"/>
                      <a:r>
                        <a:rPr lang="en-US" sz="2000" b="0" dirty="0" smtClean="0">
                          <a:solidFill>
                            <a:schemeClr val="tx1"/>
                          </a:solidFill>
                          <a:latin typeface="Trebuchet MS" panose="020B0603020202020204" pitchFamily="34" charset="0"/>
                        </a:rPr>
                        <a:t>YEAR</a:t>
                      </a:r>
                      <a:endParaRPr lang="en-US" sz="2000" b="0" dirty="0">
                        <a:solidFill>
                          <a:schemeClr val="tx1"/>
                        </a:solidFill>
                        <a:latin typeface="Trebuchet MS" panose="020B0603020202020204" pitchFamily="34" charset="0"/>
                      </a:endParaRPr>
                    </a:p>
                  </a:txBody>
                  <a:tcPr/>
                </a:tc>
                <a:tc>
                  <a:txBody>
                    <a:bodyPr/>
                    <a:lstStyle/>
                    <a:p>
                      <a:pPr algn="ctr"/>
                      <a:r>
                        <a:rPr lang="en-US" sz="2000" b="0" dirty="0" smtClean="0">
                          <a:solidFill>
                            <a:schemeClr val="tx1"/>
                          </a:solidFill>
                          <a:latin typeface="Trebuchet MS" panose="020B0603020202020204" pitchFamily="34" charset="0"/>
                        </a:rPr>
                        <a:t>CONTRIBUTION</a:t>
                      </a:r>
                      <a:endParaRPr lang="en-US" sz="2000" b="0" dirty="0">
                        <a:solidFill>
                          <a:schemeClr val="tx1"/>
                        </a:solidFill>
                        <a:latin typeface="Trebuchet MS" panose="020B0603020202020204" pitchFamily="34" charset="0"/>
                      </a:endParaRPr>
                    </a:p>
                  </a:txBody>
                  <a:tcPr/>
                </a:tc>
              </a:tr>
              <a:tr h="2057779">
                <a:tc>
                  <a:txBody>
                    <a:bodyPr/>
                    <a:lstStyle/>
                    <a:p>
                      <a:pPr algn="ctr"/>
                      <a:r>
                        <a:rPr lang="en-US" sz="2000" b="0" dirty="0" smtClean="0">
                          <a:latin typeface="Trebuchet MS" panose="020B0603020202020204" pitchFamily="34" charset="0"/>
                        </a:rPr>
                        <a:t>1</a:t>
                      </a:r>
                      <a:endParaRPr lang="en-US" sz="2000" b="0" dirty="0">
                        <a:latin typeface="Trebuchet MS" panose="020B0603020202020204" pitchFamily="34" charset="0"/>
                      </a:endParaRPr>
                    </a:p>
                  </a:txBody>
                  <a:tcPr/>
                </a:tc>
                <a:tc>
                  <a:txBody>
                    <a:bodyPr/>
                    <a:lstStyle/>
                    <a:p>
                      <a:r>
                        <a:rPr kumimoji="0" lang="en-US" sz="1800" kern="1200" dirty="0" smtClean="0">
                          <a:solidFill>
                            <a:schemeClr val="dk1"/>
                          </a:solidFill>
                          <a:latin typeface="+mn-lt"/>
                          <a:ea typeface="+mn-ea"/>
                          <a:cs typeface="+mn-cs"/>
                        </a:rPr>
                        <a:t>Lawrence and Dyer </a:t>
                      </a:r>
                      <a:endParaRPr lang="en-US" sz="2000" b="0" u="none" dirty="0">
                        <a:solidFill>
                          <a:schemeClr val="tx1"/>
                        </a:solidFill>
                        <a:latin typeface="Trebuchet MS" panose="020B0603020202020204" pitchFamily="34" charset="0"/>
                      </a:endParaRPr>
                    </a:p>
                  </a:txBody>
                  <a:tcPr/>
                </a:tc>
                <a:tc>
                  <a:txBody>
                    <a:bodyPr/>
                    <a:lstStyle/>
                    <a:p>
                      <a:r>
                        <a:rPr lang="en-US" sz="2000" b="0" u="none" dirty="0" smtClean="0">
                          <a:solidFill>
                            <a:schemeClr val="tx1"/>
                          </a:solidFill>
                          <a:latin typeface="Trebuchet MS" panose="020B0603020202020204" pitchFamily="34" charset="0"/>
                        </a:rPr>
                        <a:t>2018</a:t>
                      </a:r>
                      <a:endParaRPr lang="en-US" sz="2000" b="0" u="none" dirty="0">
                        <a:solidFill>
                          <a:schemeClr val="tx1"/>
                        </a:solidFill>
                        <a:latin typeface="Trebuchet MS" panose="020B06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Hospitals can also be regarded as organizations based on high technology and information intensive processes. According to such organizations are not hierarchically structured bureaucracies but are often based on democratic control mechanisms with Institutionalized stakeholder influence in decision processes.</a:t>
                      </a:r>
                      <a:endParaRPr lang="en-US" sz="2000" b="0" u="none" kern="1200" dirty="0" smtClean="0">
                        <a:solidFill>
                          <a:schemeClr val="tx1"/>
                        </a:solidFill>
                        <a:effectLst/>
                        <a:latin typeface="Trebuchet MS" panose="020B0603020202020204" pitchFamily="34" charset="0"/>
                        <a:ea typeface="+mn-ea"/>
                        <a:cs typeface="+mn-cs"/>
                      </a:endParaRPr>
                    </a:p>
                  </a:txBody>
                  <a:tcPr/>
                </a:tc>
              </a:tr>
              <a:tr h="1840517">
                <a:tc>
                  <a:txBody>
                    <a:bodyPr/>
                    <a:lstStyle/>
                    <a:p>
                      <a:pPr algn="ctr"/>
                      <a:r>
                        <a:rPr lang="en-US" sz="2000" b="0" dirty="0" smtClean="0">
                          <a:latin typeface="Trebuchet MS" panose="020B0603020202020204" pitchFamily="34" charset="0"/>
                        </a:rPr>
                        <a:t>2</a:t>
                      </a:r>
                      <a:endParaRPr lang="en-US" sz="2000" b="0"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dk1"/>
                          </a:solidFill>
                          <a:latin typeface="+mn-lt"/>
                          <a:ea typeface="+mn-ea"/>
                          <a:cs typeface="+mn-cs"/>
                        </a:rPr>
                        <a:t>Smith and </a:t>
                      </a:r>
                      <a:r>
                        <a:rPr kumimoji="0" lang="en-US" sz="2000" kern="1200" dirty="0" err="1" smtClean="0">
                          <a:solidFill>
                            <a:schemeClr val="dk1"/>
                          </a:solidFill>
                          <a:latin typeface="+mn-lt"/>
                          <a:ea typeface="+mn-ea"/>
                          <a:cs typeface="+mn-cs"/>
                        </a:rPr>
                        <a:t>Gert</a:t>
                      </a:r>
                      <a:r>
                        <a:rPr kumimoji="0" lang="en-US" sz="2000" kern="1200" dirty="0" smtClean="0">
                          <a:solidFill>
                            <a:schemeClr val="dk1"/>
                          </a:solidFill>
                          <a:latin typeface="+mn-lt"/>
                          <a:ea typeface="+mn-ea"/>
                          <a:cs typeface="+mn-cs"/>
                        </a:rPr>
                        <a:t> </a:t>
                      </a:r>
                      <a:r>
                        <a:rPr kumimoji="0" lang="en-US" sz="2000" kern="1200" dirty="0" err="1" smtClean="0">
                          <a:solidFill>
                            <a:schemeClr val="dk1"/>
                          </a:solidFill>
                          <a:latin typeface="+mn-lt"/>
                          <a:ea typeface="+mn-ea"/>
                          <a:cs typeface="+mn-cs"/>
                        </a:rPr>
                        <a:t>vander</a:t>
                      </a:r>
                      <a:r>
                        <a:rPr kumimoji="0" lang="en-US" sz="2000" kern="1200" dirty="0" smtClean="0">
                          <a:solidFill>
                            <a:schemeClr val="dk1"/>
                          </a:solidFill>
                          <a:latin typeface="+mn-lt"/>
                          <a:ea typeface="+mn-ea"/>
                          <a:cs typeface="+mn-cs"/>
                        </a:rPr>
                        <a:t> </a:t>
                      </a:r>
                      <a:r>
                        <a:rPr kumimoji="0" lang="en-US" sz="2000" kern="1200" dirty="0" err="1" smtClean="0">
                          <a:solidFill>
                            <a:schemeClr val="dk1"/>
                          </a:solidFill>
                          <a:latin typeface="+mn-lt"/>
                          <a:ea typeface="+mn-ea"/>
                          <a:cs typeface="+mn-cs"/>
                        </a:rPr>
                        <a:t>Pijl</a:t>
                      </a:r>
                      <a:endPar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u="none" kern="1200" dirty="0" smtClean="0">
                          <a:solidFill>
                            <a:schemeClr val="dk1"/>
                          </a:solidFill>
                          <a:effectLst/>
                          <a:latin typeface="Trebuchet MS" panose="020B0603020202020204" pitchFamily="34" charset="0"/>
                          <a:ea typeface="+mn-ea"/>
                          <a:cs typeface="+mn-cs"/>
                        </a:rPr>
                        <a:t>2017</a:t>
                      </a:r>
                      <a:endPar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endParaRPr>
                    </a:p>
                  </a:txBody>
                  <a:tcPr/>
                </a:tc>
                <a:tc>
                  <a:txBody>
                    <a:bodyPr/>
                    <a:lstStyle/>
                    <a:p>
                      <a:r>
                        <a:rPr kumimoji="0" lang="en-US" sz="1800" kern="1200" dirty="0" smtClean="0">
                          <a:solidFill>
                            <a:schemeClr val="dk1"/>
                          </a:solidFill>
                          <a:latin typeface="+mn-lt"/>
                          <a:ea typeface="+mn-ea"/>
                          <a:cs typeface="+mn-cs"/>
                        </a:rPr>
                        <a:t>The use of IT in diagnostic and treatment processes will all to the development of networks of clinical, hospital and health care processes .</a:t>
                      </a:r>
                      <a:endParaRPr lang="en-US" sz="2000" b="0" u="none" dirty="0">
                        <a:latin typeface="Trebuchet MS" panose="020B0603020202020204" pitchFamily="34" charset="0"/>
                      </a:endParaRPr>
                    </a:p>
                  </a:txBody>
                  <a:tcPr/>
                </a:tc>
              </a:tr>
            </a:tbl>
          </a:graphicData>
        </a:graphic>
      </p:graphicFrame>
      <p:sp>
        <p:nvSpPr>
          <p:cNvPr id="6" name="Rectangle 5"/>
          <p:cNvSpPr/>
          <p:nvPr/>
        </p:nvSpPr>
        <p:spPr>
          <a:xfrm>
            <a:off x="3825874" y="915085"/>
            <a:ext cx="4098926" cy="461665"/>
          </a:xfrm>
          <a:prstGeom prst="rect">
            <a:avLst/>
          </a:prstGeom>
        </p:spPr>
        <p:txBody>
          <a:bodyPr wrap="square">
            <a:spAutoFit/>
          </a:bodyPr>
          <a:lstStyle/>
          <a:p>
            <a:r>
              <a:rPr lang="en-US" sz="2400" dirty="0" smtClean="0">
                <a:solidFill>
                  <a:prstClr val="black"/>
                </a:solidFill>
                <a:latin typeface="Arial Black" pitchFamily="34" charset="0"/>
              </a:rPr>
              <a:t>LITERATURE REVIEW</a:t>
            </a:r>
            <a:endParaRPr lang="en-US" sz="2400" dirty="0">
              <a:latin typeface="Arial Black"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235</TotalTime>
  <Words>796</Words>
  <Application>Microsoft Office PowerPoint</Application>
  <PresentationFormat>On-screen Show (4:3)</PresentationFormat>
  <Paragraphs>128</Paragraphs>
  <Slides>18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SimSun</vt:lpstr>
      <vt:lpstr>Arial</vt:lpstr>
      <vt:lpstr>Arial Black</vt:lpstr>
      <vt:lpstr>Calibri</vt:lpstr>
      <vt:lpstr>Constantia</vt:lpstr>
      <vt:lpstr>Times New Roman</vt:lpstr>
      <vt:lpstr>Trebuchet MS</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TALLEST_$$</dc:creator>
  <cp:lastModifiedBy>ABASSCO</cp:lastModifiedBy>
  <cp:revision>9</cp:revision>
  <dcterms:created xsi:type="dcterms:W3CDTF">2019-11-03T09:45:34Z</dcterms:created>
  <dcterms:modified xsi:type="dcterms:W3CDTF">2021-12-20T14:06:35Z</dcterms:modified>
</cp:coreProperties>
</file>