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4559" autoAdjust="0"/>
    <p:restoredTop sz="90681" autoAdjust="0"/>
  </p:normalViewPr>
  <p:slideViewPr>
    <p:cSldViewPr>
      <p:cViewPr>
        <p:scale>
          <a:sx n="80" d="100"/>
          <a:sy n="80" d="100"/>
        </p:scale>
        <p:origin x="-9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71CC-8A8B-4E44-948E-F138A1AC42DC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24E2-3F90-42B6-AF69-514A99EAE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124E2-3F90-42B6-AF69-514A99EAE4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1. Postal Code (</a:t>
            </a:r>
            <a:r>
              <a:rPr lang="en-US" b="1" smtClean="0"/>
              <a:t>Top Left)</a:t>
            </a:r>
            <a:endParaRPr lang="en-US" b="1" dirty="0" smtClean="0"/>
          </a:p>
          <a:p>
            <a:r>
              <a:rPr lang="en-US" dirty="0" smtClean="0"/>
              <a:t>This chart shows the number of transactions for each postal code.</a:t>
            </a:r>
          </a:p>
          <a:p>
            <a:r>
              <a:rPr lang="en-US" b="1" dirty="0" smtClean="0"/>
              <a:t>What it tells us</a:t>
            </a:r>
            <a:r>
              <a:rPr lang="en-US" dirty="0" smtClean="0"/>
              <a:t>: Some postal codes have more transactions, meaning the business is more active in those areas.</a:t>
            </a:r>
          </a:p>
          <a:p>
            <a:r>
              <a:rPr lang="en-US" b="1" dirty="0" smtClean="0"/>
              <a:t>Why it’s important</a:t>
            </a:r>
            <a:r>
              <a:rPr lang="en-US" dirty="0" smtClean="0"/>
              <a:t>: Knowing this can help us target locations with high sales activity.</a:t>
            </a:r>
          </a:p>
          <a:p>
            <a:endParaRPr lang="en-US" dirty="0" smtClean="0"/>
          </a:p>
          <a:p>
            <a:r>
              <a:rPr lang="en-US" b="1" dirty="0" smtClean="0"/>
              <a:t>2)sales (Top Middle)</a:t>
            </a:r>
          </a:p>
          <a:p>
            <a:r>
              <a:rPr lang="en-US" dirty="0" smtClean="0"/>
              <a:t>This chart shows how much money is made in sales for each transaction.</a:t>
            </a:r>
          </a:p>
          <a:p>
            <a:r>
              <a:rPr lang="en-US" b="1" dirty="0" smtClean="0"/>
              <a:t>What it tells us</a:t>
            </a:r>
            <a:r>
              <a:rPr lang="en-US" dirty="0" smtClean="0"/>
              <a:t>: Most transactions have low sales values, but there are a few with very high sales.</a:t>
            </a:r>
          </a:p>
          <a:p>
            <a:r>
              <a:rPr lang="en-US" b="1" dirty="0" smtClean="0"/>
              <a:t>Why it’s important</a:t>
            </a:r>
            <a:r>
              <a:rPr lang="en-US" dirty="0" smtClean="0"/>
              <a:t>: This shows that the business gets most of its income from many small sales rather than a few big ones.</a:t>
            </a:r>
          </a:p>
          <a:p>
            <a:endParaRPr lang="en-US" dirty="0" smtClean="0"/>
          </a:p>
          <a:p>
            <a:r>
              <a:rPr lang="en-US" b="1" dirty="0" smtClean="0"/>
              <a:t>3. Quantity (Top Right)</a:t>
            </a:r>
          </a:p>
          <a:p>
            <a:r>
              <a:rPr lang="en-US" dirty="0" smtClean="0"/>
              <a:t>This chart shows the number of items sold in each transaction.</a:t>
            </a:r>
          </a:p>
          <a:p>
            <a:r>
              <a:rPr lang="en-US" b="1" dirty="0" smtClean="0"/>
              <a:t>What it tells us</a:t>
            </a:r>
            <a:r>
              <a:rPr lang="en-US" dirty="0" smtClean="0"/>
              <a:t>: Most transactions involve small quantities, usually between 2 and 4 items.</a:t>
            </a:r>
          </a:p>
          <a:p>
            <a:r>
              <a:rPr lang="en-US" b="1" dirty="0" smtClean="0"/>
              <a:t>Why it’s important</a:t>
            </a:r>
            <a:r>
              <a:rPr lang="en-US" dirty="0" smtClean="0"/>
              <a:t>: This means customers generally buy in small amounts, and bulk purchases are rare.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4. Discount (Bottom Left)</a:t>
            </a:r>
          </a:p>
          <a:p>
            <a:r>
              <a:rPr lang="en-US" dirty="0" smtClean="0"/>
              <a:t>This chart shows the discounts offered to customers.</a:t>
            </a:r>
          </a:p>
          <a:p>
            <a:r>
              <a:rPr lang="en-US" b="1" dirty="0" smtClean="0"/>
              <a:t>What it tells us</a:t>
            </a:r>
            <a:r>
              <a:rPr lang="en-US" dirty="0" smtClean="0"/>
              <a:t>: The most common discount is 20%, and higher discounts are less frequent.</a:t>
            </a:r>
          </a:p>
          <a:p>
            <a:r>
              <a:rPr lang="en-US" b="1" dirty="0" smtClean="0"/>
              <a:t>Why it’s important</a:t>
            </a:r>
            <a:r>
              <a:rPr lang="en-US" dirty="0" smtClean="0"/>
              <a:t>: Offering discounts affects profit, so it’s helpful to see how often and how much discounts are given.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5. Profit (Bottom Right)</a:t>
            </a:r>
          </a:p>
          <a:p>
            <a:r>
              <a:rPr lang="en-US" dirty="0" smtClean="0"/>
              <a:t>This chart shows how much profit the business makes for each transaction.</a:t>
            </a:r>
          </a:p>
          <a:p>
            <a:r>
              <a:rPr lang="en-US" b="1" dirty="0" smtClean="0"/>
              <a:t>What it tells us</a:t>
            </a:r>
            <a:r>
              <a:rPr lang="en-US" dirty="0" smtClean="0"/>
              <a:t>: Most transactions have low profit, but there are some with very high profits. There are also a few with negative profit (loss).</a:t>
            </a:r>
          </a:p>
          <a:p>
            <a:r>
              <a:rPr lang="en-US" b="1" dirty="0" smtClean="0"/>
              <a:t>Why it’s important</a:t>
            </a:r>
            <a:r>
              <a:rPr lang="en-US" dirty="0" smtClean="0"/>
              <a:t>: It highlights areas where the business is losing money, likely because of large discounts or low sales.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Summary of the Slide</a:t>
            </a:r>
          </a:p>
          <a:p>
            <a:r>
              <a:rPr lang="en-US" dirty="0" smtClean="0"/>
              <a:t>Most sales involve small amounts and low quantities.</a:t>
            </a:r>
          </a:p>
          <a:p>
            <a:r>
              <a:rPr lang="en-US" dirty="0" smtClean="0"/>
              <a:t>Discounts are mostly around 20%, but higher discounts are rare.</a:t>
            </a:r>
          </a:p>
          <a:p>
            <a:r>
              <a:rPr lang="en-US" dirty="0" smtClean="0"/>
              <a:t>The business has some transactions with negative profit, which may need further investigation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124E2-3F90-42B6-AF69-514A99EAE4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Present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heatmap</a:t>
            </a:r>
            <a:r>
              <a:rPr lang="en-US" dirty="0" smtClean="0"/>
              <a:t> or a table of correlation values.</a:t>
            </a:r>
          </a:p>
          <a:p>
            <a:r>
              <a:rPr lang="en-US" dirty="0" smtClean="0"/>
              <a:t>Explain each relationship with simple language:</a:t>
            </a:r>
          </a:p>
          <a:p>
            <a:pPr lvl="1"/>
            <a:r>
              <a:rPr lang="en-US" dirty="0" smtClean="0"/>
              <a:t>"Here, we can see that sales and profit are closely related because higher sales bring more profit."</a:t>
            </a:r>
          </a:p>
          <a:p>
            <a:pPr lvl="1"/>
            <a:r>
              <a:rPr lang="en-US" dirty="0" smtClean="0"/>
              <a:t>"Discounts have a negative correlation with profit, meaning giving too many discounts can reduce earnings."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124E2-3F90-42B6-AF69-514A99EAE4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Linear Regression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Linear Regression is one of the simplest models. It tries to find a straight-line relationship between the input variables (like sales and discounts) and the target variable (profit).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relationship between variables is linear or straightforward.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 and easy to understand.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Doesn’t work well with complex patterns or non-linear data.</a:t>
            </a:r>
          </a:p>
          <a:p>
            <a:r>
              <a:rPr lang="en-US" b="1" dirty="0" smtClean="0"/>
              <a:t>2. Random Forest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 Forest is a collection of decision trees. It splits the data into smaller groups and makes predictions by averaging the results from multiple trees.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data has complex relationships and patterns.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Handles noisy data well and works for both linear and non-linear data.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Slower than simpler models like Linear Regression, especially with large datasets.</a:t>
            </a:r>
          </a:p>
          <a:p>
            <a:r>
              <a:rPr lang="en-US" b="1" dirty="0" smtClean="0"/>
              <a:t>3. Gradient Boosting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Gradient Boosting is an advanced model that builds predictions step by step, improving accuracy with each step. It focuses on correcting errors from earlier predictions.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you need highly accurate predictions and can handle more complex data processing.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Very accurate and works well with both small and large datasets.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Requires more tuning and computing power compared to simpler models.</a:t>
            </a:r>
          </a:p>
          <a:p>
            <a:r>
              <a:rPr lang="en-US" b="1" dirty="0" smtClean="0"/>
              <a:t>4. K-Nearest Neighbors (KNN)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KNN predicts the target variable (profit) by looking at the closest "neighbors" in the dataset. It assumes similar data points will have similar outcomes.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dataset is small, and relationships between variables are not linear.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 to understand and works well with non-linear data.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 with large datasets and sensitive to noisy data.</a:t>
            </a:r>
          </a:p>
          <a:p>
            <a:r>
              <a:rPr lang="en-US" b="1" dirty="0" smtClean="0"/>
              <a:t>Why Use All Models?</a:t>
            </a:r>
          </a:p>
          <a:p>
            <a:r>
              <a:rPr lang="en-US" dirty="0" smtClean="0"/>
              <a:t>Each model has its own strengths and weaknesses. By testing multiple models, we can compare their performance and choose the one that works best for predicting profit. In this case, </a:t>
            </a:r>
            <a:r>
              <a:rPr lang="en-US" b="1" dirty="0" smtClean="0"/>
              <a:t>Gradient Boosting</a:t>
            </a:r>
            <a:r>
              <a:rPr lang="en-US" dirty="0" smtClean="0"/>
              <a:t> gave the most accurate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124E2-3F90-42B6-AF69-514A99EAE4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1. Linear Regression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Linear Regression is one of the simplest models. It tries to find a straight-line relationship between the input variables (like sales and discounts) and the target variable (profit).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relationship between variables is linear or straightforward.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 and easy to understand.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Doesn’t work well with complex patterns or non-linear data.</a:t>
            </a:r>
          </a:p>
          <a:p>
            <a:r>
              <a:rPr lang="en-US" b="1" dirty="0" smtClean="0"/>
              <a:t>2. Random Forest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Random Forest is a collection of decision trees. It splits the data into smaller groups and makes predictions by averaging the results from multiple trees.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data has complex relationships and patterns.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Handles noisy data well and works for both linear and non-linear data.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Slower than simpler models like Linear Regression, especially with large datasets.</a:t>
            </a:r>
          </a:p>
          <a:p>
            <a:r>
              <a:rPr lang="en-US" b="1" dirty="0" smtClean="0"/>
              <a:t>3. Gradient Boosting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Gradient Boosting is an advanced model that builds predictions step by step, improving accuracy with each step. It focuses on correcting errors from earlier predictions.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you need highly accurate predictions and can handle more complex data processing.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Very accurate and works well with both small and large datasets.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Requires more tuning and computing power compared to simpler models.</a:t>
            </a:r>
          </a:p>
          <a:p>
            <a:r>
              <a:rPr lang="en-US" b="1" dirty="0" smtClean="0"/>
              <a:t>4. K-Nearest Neighbors (KNN)</a:t>
            </a:r>
          </a:p>
          <a:p>
            <a:r>
              <a:rPr lang="en-US" b="1" dirty="0" smtClean="0"/>
              <a:t>What it 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KNN predicts the target variable (profit) by looking at the closest "neighbors" in the dataset. It assumes similar data points will have similar outcomes.</a:t>
            </a:r>
          </a:p>
          <a:p>
            <a:r>
              <a:rPr lang="en-US" b="1" dirty="0" smtClean="0"/>
              <a:t>When to use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the dataset is small, and relationships between variables are not linear.</a:t>
            </a:r>
          </a:p>
          <a:p>
            <a:r>
              <a:rPr lang="en-US" b="1" dirty="0" smtClean="0"/>
              <a:t>Strengths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 to understand and works well with non-linear data.</a:t>
            </a:r>
          </a:p>
          <a:p>
            <a:r>
              <a:rPr lang="en-US" b="1" dirty="0" smtClean="0"/>
              <a:t>Weaknesses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Slow with large datasets and sensitive to noisy data.</a:t>
            </a:r>
          </a:p>
          <a:p>
            <a:r>
              <a:rPr lang="en-US" b="1" dirty="0" smtClean="0"/>
              <a:t>Why Use All Models?</a:t>
            </a:r>
          </a:p>
          <a:p>
            <a:r>
              <a:rPr lang="en-US" dirty="0" smtClean="0"/>
              <a:t>Each model has its own strengths and weaknesses. By testing multiple models, we can compare their performance and choose the one that works best for predicting profit. In this case, </a:t>
            </a:r>
            <a:r>
              <a:rPr lang="en-US" b="1" dirty="0" smtClean="0"/>
              <a:t>Gradient Boosting</a:t>
            </a:r>
            <a:r>
              <a:rPr lang="en-US" dirty="0" smtClean="0"/>
              <a:t> gave the most accurate results.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124E2-3F90-42B6-AF69-514A99EAE4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614F47-54E7-4261-ABF6-8DA7A494E23E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31D5DD-2486-4B2D-9E5C-63EDDA806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6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05000" y="6019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Predict : </a:t>
            </a:r>
            <a:r>
              <a:rPr lang="en-US" sz="2400" dirty="0" smtClean="0"/>
              <a:t>superstore (</a:t>
            </a:r>
            <a:r>
              <a:rPr lang="en-US" sz="2400" dirty="0" smtClean="0">
                <a:solidFill>
                  <a:srgbClr val="C00000"/>
                </a:solidFill>
              </a:rPr>
              <a:t>profit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8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 of Performance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Best Model</a:t>
            </a:r>
            <a:r>
              <a:rPr lang="en-US" dirty="0" smtClean="0"/>
              <a:t>: </a:t>
            </a:r>
          </a:p>
          <a:p>
            <a:r>
              <a:rPr lang="en-US" sz="1600" dirty="0" smtClean="0"/>
              <a:t>Gradient Boosting </a:t>
            </a:r>
            <a:r>
              <a:rPr lang="en-US" sz="1600" dirty="0" err="1" smtClean="0"/>
              <a:t>Regressor</a:t>
            </a:r>
            <a:r>
              <a:rPr lang="en-US" sz="1600" dirty="0" smtClean="0"/>
              <a:t> showed the best performance, with the lowest MSE.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Good Models</a:t>
            </a:r>
            <a:r>
              <a:rPr lang="en-US" dirty="0" smtClean="0"/>
              <a:t>: </a:t>
            </a:r>
          </a:p>
          <a:p>
            <a:r>
              <a:rPr lang="en-US" sz="1600" dirty="0" smtClean="0"/>
              <a:t>Random Forest also gave good results, but they didn’t perform as well as Gradient Boosting.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752600"/>
            <a:ext cx="49530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Thanks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04800"/>
            <a:ext cx="5486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INTRODUCTION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6781800" cy="2895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Problem statement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Dataset Overview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Data Exploration and Visualization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Data Preprocessing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Building the Model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Evaluating the Results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Summary of Performance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388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143000"/>
            <a:ext cx="51054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Problem Statement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7162800" cy="2819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The goal is to predict the profit of a retail business based on key factors such as sales, discounts, and quantity sold. helping businesses make better decisions to maximize earnings.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457200"/>
            <a:ext cx="49530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dirty="0" smtClean="0"/>
              <a:t>         </a:t>
            </a:r>
            <a:r>
              <a:rPr lang="en-US" sz="2800" b="1" dirty="0" smtClean="0"/>
              <a:t>Dataset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Dataset Description:</a:t>
            </a:r>
            <a:endParaRPr lang="en-US" sz="16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/>
              <a:t> Includes features such as sales, profit, discounts, and quantity sold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14027"/>
            <a:ext cx="693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Size: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/>
              <a:t> </a:t>
            </a:r>
            <a:r>
              <a:rPr lang="en-US" sz="1600" dirty="0" smtClean="0"/>
              <a:t>9,977 </a:t>
            </a:r>
            <a:r>
              <a:rPr lang="en-US" sz="1600" b="1" dirty="0" smtClean="0"/>
              <a:t>rows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12 </a:t>
            </a:r>
            <a:r>
              <a:rPr lang="en-US" sz="1600" b="1" dirty="0" smtClean="0"/>
              <a:t>columns </a:t>
            </a:r>
          </a:p>
          <a:p>
            <a:r>
              <a:rPr lang="en-US" sz="1600" b="1" dirty="0" smtClean="0"/>
              <a:t>       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Example Data: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5800" y="3810000"/>
            <a:ext cx="8229600" cy="2209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18442"/>
            <a:ext cx="8625348" cy="207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04801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2800" b="1" dirty="0" smtClean="0"/>
              <a:t>Data Preprocessing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0668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Encoding Categorical Data</a:t>
            </a:r>
          </a:p>
          <a:p>
            <a:pPr algn="ctr">
              <a:buFont typeface="Courier New" pitchFamily="49" charset="0"/>
              <a:buChar char="o"/>
            </a:pPr>
            <a:r>
              <a:rPr lang="en-US" sz="1600" dirty="0" smtClean="0"/>
              <a:t> Convert categorical variables (e.g., Segment, Category, Region) into numeric format using techniques like Label Encoding .</a:t>
            </a:r>
          </a:p>
          <a:p>
            <a:pPr algn="ctr"/>
            <a:endParaRPr lang="en-US" sz="16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37303"/>
            <a:ext cx="5715000" cy="286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81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Exploration and Visualization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8915400" cy="296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657600"/>
            <a:ext cx="5686425" cy="290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04800"/>
            <a:ext cx="4495800" cy="838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continue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26" y="914401"/>
            <a:ext cx="723421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</a:t>
            </a:r>
            <a:r>
              <a:rPr lang="en-US" sz="2800" b="1" dirty="0" smtClean="0"/>
              <a:t>Building the Model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8153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Model Selection:   </a:t>
            </a:r>
          </a:p>
          <a:p>
            <a:r>
              <a:rPr lang="en-US" sz="1600" dirty="0" smtClean="0"/>
              <a:t>We chose multiple regression models, including </a:t>
            </a:r>
            <a:r>
              <a:rPr lang="en-US" sz="1600" b="1" dirty="0" smtClean="0"/>
              <a:t>Linear Regression</a:t>
            </a:r>
            <a:r>
              <a:rPr lang="en-US" sz="1600" dirty="0" smtClean="0"/>
              <a:t>, </a:t>
            </a:r>
            <a:r>
              <a:rPr lang="en-US" sz="1600" b="1" dirty="0" smtClean="0"/>
              <a:t>Random Forest </a:t>
            </a:r>
            <a:r>
              <a:rPr lang="en-US" sz="1600" b="1" dirty="0" err="1" smtClean="0"/>
              <a:t>Regressor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KNeighbors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Regressor</a:t>
            </a:r>
            <a:r>
              <a:rPr lang="en-US" sz="1600" b="1" dirty="0" smtClean="0"/>
              <a:t>, Decision </a:t>
            </a:r>
            <a:r>
              <a:rPr lang="en-US" sz="1600" b="1" dirty="0" err="1" smtClean="0"/>
              <a:t>TreeRegressor</a:t>
            </a:r>
            <a:r>
              <a:rPr lang="en-US" sz="1600" b="1" dirty="0" smtClean="0"/>
              <a:t> </a:t>
            </a:r>
            <a:r>
              <a:rPr lang="en-US" sz="1600" dirty="0" smtClean="0"/>
              <a:t>and </a:t>
            </a:r>
            <a:r>
              <a:rPr lang="en-US" sz="1600" b="1" dirty="0" smtClean="0"/>
              <a:t>Gradient Boosting </a:t>
            </a:r>
            <a:r>
              <a:rPr lang="en-US" sz="1600" b="1" dirty="0" err="1" smtClean="0"/>
              <a:t>Regressor</a:t>
            </a:r>
            <a:r>
              <a:rPr lang="en-US" sz="1600" b="1" dirty="0" smtClean="0"/>
              <a:t>,</a:t>
            </a:r>
            <a:r>
              <a:rPr lang="en-US" sz="1600" dirty="0" smtClean="0"/>
              <a:t> to compare their performance in predicting Profit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Data Split: </a:t>
            </a:r>
          </a:p>
          <a:p>
            <a:r>
              <a:rPr lang="en-US" sz="1600" dirty="0" smtClean="0"/>
              <a:t>The dataset was split into 80% training and 20% testing using the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() function.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feature_name</a:t>
            </a:r>
            <a:r>
              <a:rPr lang="en-US" dirty="0" smtClean="0"/>
              <a:t> = ['Sales', 'Discount', 'Quantity']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target </a:t>
            </a:r>
            <a:r>
              <a:rPr lang="en-US" dirty="0" smtClean="0"/>
              <a:t>= 'Profit'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28600"/>
            <a:ext cx="4953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800" b="1" dirty="0" smtClean="0"/>
              <a:t>Evaluating the Results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295400"/>
          <a:ext cx="6781800" cy="3771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924"/>
                <a:gridCol w="1169276"/>
                <a:gridCol w="2260600"/>
              </a:tblGrid>
              <a:tr h="86170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82038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30300.1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27.35 </a:t>
                      </a:r>
                      <a:endParaRPr lang="en-US" dirty="0"/>
                    </a:p>
                  </a:txBody>
                  <a:tcPr/>
                </a:tc>
              </a:tr>
              <a:tr h="146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6170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83.03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61703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 </a:t>
                      </a:r>
                      <a:r>
                        <a:rPr lang="en-US" dirty="0" err="1" smtClean="0"/>
                        <a:t>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97.93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1414</Words>
  <Application>Microsoft Office PowerPoint</Application>
  <PresentationFormat>On-screen Show (4:3)</PresentationFormat>
  <Paragraphs>179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54</cp:revision>
  <dcterms:created xsi:type="dcterms:W3CDTF">2025-01-27T15:05:54Z</dcterms:created>
  <dcterms:modified xsi:type="dcterms:W3CDTF">2025-03-08T09:29:20Z</dcterms:modified>
</cp:coreProperties>
</file>