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8B"/>
                </a:solidFill>
              </a:defRPr>
            </a:pPr>
            <a:r>
              <a:t>1. Clustering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Customer_ID | Name   | Age | Purchase_Amount | Segment</a:t>
            </a:r>
            <a:endParaRPr sz="1400"/>
          </a:p>
          <a:p>
            <a:r>
              <a:rPr sz="1400"/>
              <a:t>1           | Ali    | 25  | 1200            | High Spender</a:t>
            </a:r>
            <a:endParaRPr sz="1400"/>
          </a:p>
          <a:p>
            <a:r>
              <a:rPr sz="1400"/>
              <a:t>2           | Sara   | 34  | 800             | Low Spender</a:t>
            </a:r>
            <a:endParaRPr sz="1400"/>
          </a:p>
          <a:p>
            <a:r>
              <a:rPr sz="1400"/>
              <a:t>3           | Ahmed  | 22  | 600             | Low Spender</a:t>
            </a:r>
            <a:endParaRPr sz="1400"/>
          </a:p>
          <a:p>
            <a:r>
              <a:rPr sz="1400"/>
              <a:t>4           | Zara   | 29  | 1500            | High Spender</a:t>
            </a:r>
            <a:endParaRPr sz="1400"/>
          </a:p>
          <a:p>
            <a:r>
              <a:rPr sz="1400"/>
              <a:t>5           | Osman  | 40  | 300             | Low Spender</a:t>
            </a:r>
            <a:endParaRPr sz="1400"/>
          </a:p>
          <a:p>
            <a:r>
              <a:rPr sz="1400"/>
              <a:t>6           | Ayes ha | 31  | 1800            | High Spender</a:t>
            </a:r>
            <a:endParaRPr sz="1400"/>
          </a:p>
          <a:p>
            <a:r>
              <a:rPr sz="1400"/>
              <a:t>7           | Bill  | 27  | 700             | Low Spender</a:t>
            </a:r>
            <a:endParaRPr sz="1400"/>
          </a:p>
          <a:p>
            <a:r>
              <a:rPr sz="1400"/>
              <a:t>8           | Eina   | 35  | 2000            | High Spender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8B"/>
                </a:solidFill>
              </a:defRPr>
            </a:pPr>
            <a:r>
              <a:t>2. Anomaly Detection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Customer Id | Monthly Spending | Z-Score     | Anomaly</a:t>
            </a:r>
            <a:endParaRPr sz="1400"/>
          </a:p>
          <a:p>
            <a:r>
              <a:rPr sz="1400"/>
              <a:t>1          | 52.48            | 0.29        | Normal</a:t>
            </a:r>
            <a:endParaRPr sz="1400"/>
          </a:p>
          <a:p>
            <a:r>
              <a:rPr sz="1400"/>
              <a:t>2          | 49.30            | -0.001      | Normal</a:t>
            </a:r>
            <a:endParaRPr sz="1400"/>
          </a:p>
          <a:p>
            <a:r>
              <a:rPr sz="1400"/>
              <a:t>3          | 53.38            | 0.36        | Normal</a:t>
            </a:r>
            <a:endParaRPr sz="1400"/>
          </a:p>
          <a:p>
            <a:r>
              <a:rPr sz="1400"/>
              <a:t>4          | 57.61            | 0.77        | Normal</a:t>
            </a:r>
            <a:endParaRPr sz="1400"/>
          </a:p>
          <a:p>
            <a:r>
              <a:rPr sz="1400"/>
              <a:t>5          | 48.83            | -0.045      | Normal</a:t>
            </a:r>
            <a:endParaRPr sz="1400"/>
          </a:p>
          <a:p>
            <a:r>
              <a:rPr sz="1400"/>
              <a:t>6          | 48.83            | -0.045      | Normal</a:t>
            </a:r>
            <a:endParaRPr sz="1400"/>
          </a:p>
          <a:p>
            <a:r>
              <a:rPr sz="1400"/>
              <a:t>7          | 57.90            | 0.79        | Normal</a:t>
            </a:r>
            <a:endParaRPr sz="1400"/>
          </a:p>
          <a:p>
            <a:r>
              <a:rPr sz="1400"/>
              <a:t>8          | 53.83            | 0.41        | Normal</a:t>
            </a:r>
            <a:endParaRPr sz="1400"/>
          </a:p>
          <a:p>
            <a:r>
              <a:rPr sz="1400"/>
              <a:t>9          | 47.65            | -0.15       | Normal</a:t>
            </a:r>
            <a:endParaRPr sz="1400"/>
          </a:p>
          <a:p>
            <a:r>
              <a:rPr sz="1400"/>
              <a:t>10         | 52.71            | 0.31        | Normal</a:t>
            </a:r>
            <a:endParaRPr sz="1400"/>
          </a:p>
          <a:p>
            <a:r>
              <a:rPr sz="1400"/>
              <a:t>11         | 47.68            | -0.15       | Normal</a:t>
            </a:r>
            <a:endParaRPr sz="1400"/>
          </a:p>
          <a:p>
            <a:r>
              <a:rPr sz="1400"/>
              <a:t>12         | 47.67            | -0.15       | Normal</a:t>
            </a:r>
            <a:endParaRPr sz="1400"/>
          </a:p>
          <a:p>
            <a:r>
              <a:rPr sz="1400"/>
              <a:t>13         | 51.21            | -0.17       | Normal</a:t>
            </a:r>
            <a:endParaRPr sz="1400"/>
          </a:p>
          <a:p>
            <a:r>
              <a:rPr sz="1400"/>
              <a:t>14         | 40.43            | -1.08       | Normal</a:t>
            </a:r>
            <a:endParaRPr sz="1400"/>
          </a:p>
          <a:p>
            <a:r>
              <a:rPr sz="1400"/>
              <a:t>15         | 41.38            | -0.73       | Normal</a:t>
            </a:r>
            <a:endParaRPr sz="1400"/>
          </a:p>
          <a:p>
            <a:r>
              <a:rPr sz="1400"/>
              <a:t>16         | 47.19            | -0.19       | Normal</a:t>
            </a:r>
            <a:endParaRPr sz="1400"/>
          </a:p>
          <a:p>
            <a:r>
              <a:rPr sz="1400"/>
              <a:t>17         | 20               | -2.71       | Anomaly</a:t>
            </a:r>
            <a:endParaRPr sz="1400"/>
          </a:p>
          <a:p>
            <a:r>
              <a:rPr sz="1400"/>
              <a:t>18         | 95               | 4.22        | Anomaly</a:t>
            </a:r>
            <a:endParaRPr sz="1400"/>
          </a:p>
          <a:p>
            <a:r>
              <a:rPr sz="1400"/>
              <a:t>19         | 10               | -3.64       | Anomaly</a:t>
            </a:r>
            <a:endParaRPr sz="1400"/>
          </a:p>
          <a:p>
            <a:r>
              <a:rPr sz="1400"/>
              <a:t>20         | 100              | 4.69        | Anomaly</a:t>
            </a:r>
            <a:endParaRPr sz="1400"/>
          </a:p>
          <a:p>
            <a:r>
              <a:rPr sz="1400"/>
              <a:t>21         | 5                | -4.10       | Anomaly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3770630" cy="798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8B"/>
                </a:solidFill>
              </a:defRPr>
            </a:pPr>
            <a:r>
              <a:t>3. Dimensional Project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Student | Math | Science | English | PCA 1 | PCA 2</a:t>
            </a:r>
            <a:endParaRPr sz="1400"/>
          </a:p>
          <a:p>
            <a:r>
              <a:rPr sz="1400"/>
              <a:t>A       | 85   | 88      | 78      | 84.8   | 82.4</a:t>
            </a:r>
            <a:endParaRPr sz="1400"/>
          </a:p>
          <a:p>
            <a:r>
              <a:rPr sz="1400"/>
              <a:t>B       | 70   | 65      | 72      | 68.4   | 69.5</a:t>
            </a:r>
            <a:endParaRPr sz="1400"/>
          </a:p>
          <a:p>
            <a:r>
              <a:rPr sz="1400"/>
              <a:t>C       | 90   | 92      | 89      | 90.6   | 90.1</a:t>
            </a:r>
            <a:endParaRPr sz="1400"/>
          </a:p>
          <a:p>
            <a:r>
              <a:rPr sz="1400"/>
              <a:t>D       | 60   | 58      | 65      | 60.2   | 61.9</a:t>
            </a:r>
            <a:endParaRPr sz="1400"/>
          </a:p>
          <a:p>
            <a:r>
              <a:rPr sz="1400"/>
              <a:t>E       | 80   | 79      | 84      | 80.4   | 81.7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3770630" cy="798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8B"/>
                </a:solidFill>
              </a:defRPr>
            </a:pPr>
            <a:r>
              <a:t>4. Dimensional Project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Original Data - 3D                       Reduced Data - 2D via PCA</a:t>
            </a:r>
            <a:endParaRPr sz="1400"/>
          </a:p>
          <a:p>
            <a:r>
              <a:rPr sz="1400"/>
              <a:t>     (Math, Science, English)              (PC1 (Main), PC2 (Support))</a:t>
            </a:r>
            <a:endParaRPr sz="1400"/>
          </a:p>
          <a:p>
            <a:r>
              <a:rPr sz="1400"/>
              <a:t>        • Graphs show transformation from 3D data into 2D using PCA.</a:t>
            </a:r>
            <a:endParaRPr sz="1400"/>
          </a:p>
          <a:p>
            <a:r>
              <a:rPr sz="1400"/>
              <a:t>        • Red dots represent student data points in reduced dimensions.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3770630" cy="798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8B"/>
                </a:solidFill>
              </a:defRPr>
            </a:pPr>
            <a:r>
              <a:t>5. Dimensional Project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1599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Graph on Left: Original Data (3D)</a:t>
            </a:r>
            <a:endParaRPr sz="1400"/>
          </a:p>
          <a:p>
            <a:r>
              <a:rPr sz="1400"/>
              <a:t>Axes: Math, Science, English</a:t>
            </a:r>
            <a:endParaRPr sz="1400"/>
          </a:p>
          <a:p>
            <a:endParaRPr sz="1400"/>
          </a:p>
          <a:p>
            <a:r>
              <a:rPr sz="1400"/>
              <a:t>Graph on Right: Reduced Data (2D) via PCA</a:t>
            </a:r>
            <a:endParaRPr sz="1400"/>
          </a:p>
          <a:p>
            <a:r>
              <a:rPr sz="1400"/>
              <a:t>Axes: PC1, PC2</a:t>
            </a:r>
            <a:endParaRPr sz="1400"/>
          </a:p>
          <a:p>
            <a:endParaRPr sz="1400"/>
          </a:p>
          <a:p>
            <a:r>
              <a:rPr sz="1400"/>
              <a:t>- Shows dimensional reduction from 3D to 2D for better visualization.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3770630" cy="798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8B"/>
                </a:solidFill>
              </a:defRPr>
            </a:pPr>
            <a:r>
              <a:t>6. Dimensional Project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Student | Math | Science | English | PC1 (Main Skill) | PC2 (Support Skill)</a:t>
            </a:r>
            <a:endParaRPr sz="1400"/>
          </a:p>
          <a:p>
            <a:r>
              <a:rPr sz="1400"/>
              <a:t>A       | 85   | 90      | 80      | 85.5            | 4.8</a:t>
            </a:r>
            <a:endParaRPr sz="1400"/>
          </a:p>
          <a:p>
            <a:r>
              <a:rPr sz="1400"/>
              <a:t>B       | 78   | 75      | 72      | 74.5            | 3.6</a:t>
            </a:r>
            <a:endParaRPr sz="1400"/>
          </a:p>
          <a:p>
            <a:r>
              <a:rPr sz="1400"/>
              <a:t>C       | 92   | 88      | 94      | 91              | 4.2</a:t>
            </a:r>
            <a:endParaRPr sz="1400"/>
          </a:p>
          <a:p>
            <a:r>
              <a:rPr sz="1400"/>
              <a:t>D       | 88   | 85      | 86      | 86              | 4.1</a:t>
            </a:r>
            <a:endParaRPr sz="1400"/>
          </a:p>
          <a:p>
            <a:r>
              <a:rPr sz="1400"/>
              <a:t>E       | 76   | 70      | 74      | 73.5            | 3.4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2949</Words>
  <Application>WPS Presentation</Application>
  <PresentationFormat>On-screen Show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2</cp:revision>
  <dcterms:created xsi:type="dcterms:W3CDTF">2013-01-27T09:14:00Z</dcterms:created>
  <dcterms:modified xsi:type="dcterms:W3CDTF">2025-07-21T09:30:08Z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BD87A6F78150428F8E4C42A34374FA66_12</vt:lpwstr>
  </property>
  <property fmtid="{D5CDD505-2E9C-101B-9397-08002B2CF9AE}" pid="3" name="KSOProductBuildVer">
    <vt:lpwstr>1033-12.2.0.21931</vt:lpwstr>
  </property>
</Properties>
</file>