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359900" cy="611981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7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57" autoAdjust="0"/>
  </p:normalViewPr>
  <p:slideViewPr>
    <p:cSldViewPr snapToGrid="0">
      <p:cViewPr varScale="1">
        <p:scale>
          <a:sx n="102" d="100"/>
          <a:sy n="102" d="100"/>
        </p:scale>
        <p:origin x="830" y="67"/>
      </p:cViewPr>
      <p:guideLst>
        <p:guide orient="horz" pos="1927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E420A-D8EA-4169-B0CB-BD7427D63971}" type="datetimeFigureOut">
              <a:rPr lang="ru-RU" smtClean="0"/>
              <a:t>19.01.2024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233488"/>
            <a:ext cx="50911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BA1A7-97E7-422D-BA07-F63C8FF33BD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75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1pPr>
    <a:lvl2pPr marL="371475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2pPr>
    <a:lvl3pPr marL="742950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3pPr>
    <a:lvl4pPr marL="1114425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4pPr>
    <a:lvl5pPr marL="1485900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5pPr>
    <a:lvl6pPr marL="1857375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6pPr>
    <a:lvl7pPr marL="2228850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7pPr>
    <a:lvl8pPr marL="2600325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8pPr>
    <a:lvl9pPr marL="2971800" algn="l" defTabSz="742950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BA1A7-97E7-422D-BA07-F63C8FF33B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87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001553"/>
            <a:ext cx="7955915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214319"/>
            <a:ext cx="7019925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04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69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25823"/>
            <a:ext cx="2018228" cy="518625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25823"/>
            <a:ext cx="5937687" cy="51862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2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525705"/>
            <a:ext cx="8072914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095460"/>
            <a:ext cx="8072914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55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629117"/>
            <a:ext cx="3977958" cy="38829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629117"/>
            <a:ext cx="3977958" cy="38829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19.01.2024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89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25825"/>
            <a:ext cx="8072914" cy="118288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500205"/>
            <a:ext cx="395967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235432"/>
            <a:ext cx="3959676" cy="32879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500205"/>
            <a:ext cx="397917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235432"/>
            <a:ext cx="3979177" cy="32879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19.01.2024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8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19.01.2024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8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19.01.2024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85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07988"/>
            <a:ext cx="301881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881141"/>
            <a:ext cx="4738449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1835944"/>
            <a:ext cx="301881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19.01.2024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43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07988"/>
            <a:ext cx="301881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881141"/>
            <a:ext cx="4738449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1835944"/>
            <a:ext cx="301881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4FFE-867F-4FDE-8485-1845021E777B}" type="datetimeFigureOut">
              <a:rPr lang="ru-RU" smtClean="0"/>
              <a:t>19.01.2024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30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25825"/>
            <a:ext cx="8072914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629117"/>
            <a:ext cx="8072914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5672162"/>
            <a:ext cx="210597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4FFE-867F-4FDE-8485-1845021E777B}" type="datetimeFigureOut">
              <a:rPr lang="ru-RU" smtClean="0"/>
              <a:t>19.01.2024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5672162"/>
            <a:ext cx="315896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5672162"/>
            <a:ext cx="210597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0D59-3A06-458F-ADE9-F50CB0D6FB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8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6A6BEA9-4304-9669-C56A-FA726AF1EB7F}"/>
              </a:ext>
            </a:extLst>
          </p:cNvPr>
          <p:cNvGrpSpPr/>
          <p:nvPr/>
        </p:nvGrpSpPr>
        <p:grpSpPr>
          <a:xfrm>
            <a:off x="0" y="0"/>
            <a:ext cx="9359900" cy="6119815"/>
            <a:chOff x="0" y="-2"/>
            <a:chExt cx="9359900" cy="6119815"/>
          </a:xfrm>
        </p:grpSpPr>
        <p:pic>
          <p:nvPicPr>
            <p:cNvPr id="3" name="Рисунок 2" descr="Изображение выглядит как карта,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93032C18-78DA-96F8-D6EA-B18AB667D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2637" r="-1" b="-1"/>
            <a:stretch/>
          </p:blipFill>
          <p:spPr>
            <a:xfrm>
              <a:off x="0" y="0"/>
              <a:ext cx="9359900" cy="6119813"/>
            </a:xfrm>
            <a:prstGeom prst="rect">
              <a:avLst/>
            </a:prstGeom>
          </p:spPr>
        </p:pic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1DD7B67-9B3C-5C79-6E9F-495453D68FBD}"/>
                </a:ext>
              </a:extLst>
            </p:cNvPr>
            <p:cNvSpPr/>
            <p:nvPr/>
          </p:nvSpPr>
          <p:spPr>
            <a:xfrm>
              <a:off x="0" y="-2"/>
              <a:ext cx="9359900" cy="611981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" name="Рисунок 4" descr="Изображение выглядит как черный, темнота&#10;&#10;Автоматически созданное описание">
              <a:extLst>
                <a:ext uri="{FF2B5EF4-FFF2-40B4-BE49-F238E27FC236}">
                  <a16:creationId xmlns:a16="http://schemas.microsoft.com/office/drawing/2014/main" id="{F341518B-C545-04BD-3C99-5570A5A85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71" r="50000" b="42838"/>
            <a:stretch/>
          </p:blipFill>
          <p:spPr>
            <a:xfrm>
              <a:off x="1064986" y="1857860"/>
              <a:ext cx="8294914" cy="4261952"/>
            </a:xfrm>
            <a:prstGeom prst="rect">
              <a:avLst/>
            </a:prstGeom>
          </p:spPr>
        </p:pic>
        <p:pic>
          <p:nvPicPr>
            <p:cNvPr id="6" name="Рисунок 5" descr="Изображение выглядит как Шрифт, Графика, графический дизайн,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6A93067C-4E22-80CE-A66C-822901CD3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21" y="229215"/>
              <a:ext cx="1097424" cy="44094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0E0F72-9FA7-B700-3314-7DA3A13DD0D7}"/>
              </a:ext>
            </a:extLst>
          </p:cNvPr>
          <p:cNvSpPr txBox="1"/>
          <p:nvPr/>
        </p:nvSpPr>
        <p:spPr>
          <a:xfrm>
            <a:off x="1813340" y="597929"/>
            <a:ext cx="573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ilroy-Black" panose="00000A00000000000000" pitchFamily="2" charset="-52"/>
              </a:rPr>
              <a:t>ASTRUM CERTIFIED IT EDUCATOR</a:t>
            </a:r>
            <a:endParaRPr lang="ru-RU" sz="2400" b="1" dirty="0">
              <a:latin typeface="Gilroy-Black" panose="00000A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65D8F-5F11-BBAE-7C65-4F2DEBAEC626}"/>
              </a:ext>
            </a:extLst>
          </p:cNvPr>
          <p:cNvSpPr txBox="1"/>
          <p:nvPr/>
        </p:nvSpPr>
        <p:spPr>
          <a:xfrm>
            <a:off x="1355801" y="1071084"/>
            <a:ext cx="66482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spc="990" dirty="0">
                <a:solidFill>
                  <a:srgbClr val="5430CE"/>
                </a:solidFill>
                <a:latin typeface="Gilroy-Black" panose="00000500000000000000" pitchFamily="2" charset="-52"/>
              </a:rPr>
              <a:t>CERTIFICATE</a:t>
            </a:r>
            <a:endParaRPr lang="ru-RU" sz="6600" spc="990" dirty="0">
              <a:solidFill>
                <a:srgbClr val="5430CE"/>
              </a:solidFill>
              <a:latin typeface="Gilroy-Black" panose="000005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86AF1-F4C8-B081-E700-929B7F4294AC}"/>
              </a:ext>
            </a:extLst>
          </p:cNvPr>
          <p:cNvSpPr txBox="1"/>
          <p:nvPr/>
        </p:nvSpPr>
        <p:spPr>
          <a:xfrm>
            <a:off x="3743634" y="218333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z-Cyrl-UZ" sz="1000" dirty="0">
                <a:latin typeface="Gilroy" panose="00000500000000000000" pitchFamily="2" charset="-52"/>
              </a:rPr>
              <a:t>taqdim etildi</a:t>
            </a:r>
            <a:r>
              <a:rPr lang="en-US" sz="1000" dirty="0">
                <a:latin typeface="Gilroy" panose="00000500000000000000" pitchFamily="2" charset="-52"/>
              </a:rPr>
              <a:t> </a:t>
            </a:r>
            <a:r>
              <a:rPr lang="uz-Cyrl-UZ" sz="1000" dirty="0">
                <a:latin typeface="Gilroy" panose="00000500000000000000" pitchFamily="2" charset="-52"/>
              </a:rPr>
              <a:t>/ is awarded to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9E79DE-85AF-DEAD-4958-9F44A1D4E9BB}"/>
              </a:ext>
            </a:extLst>
          </p:cNvPr>
          <p:cNvSpPr/>
          <p:nvPr/>
        </p:nvSpPr>
        <p:spPr>
          <a:xfrm>
            <a:off x="403490" y="3059113"/>
            <a:ext cx="8552920" cy="35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82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96DE1-5A27-7858-71B4-DCBDD2E51C75}"/>
              </a:ext>
            </a:extLst>
          </p:cNvPr>
          <p:cNvSpPr txBox="1"/>
          <p:nvPr/>
        </p:nvSpPr>
        <p:spPr>
          <a:xfrm>
            <a:off x="2316165" y="3096763"/>
            <a:ext cx="47275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Gilroy" panose="00000500000000000000" pitchFamily="2" charset="-52"/>
              </a:rPr>
              <a:t>tinglovchining </a:t>
            </a:r>
            <a:r>
              <a:rPr lang="uz-Cyrl-UZ" sz="900" dirty="0">
                <a:latin typeface="Gilroy" panose="00000500000000000000" pitchFamily="2" charset="-52"/>
              </a:rPr>
              <a:t>familiya</a:t>
            </a:r>
            <a:r>
              <a:rPr lang="en-US" sz="900" dirty="0">
                <a:latin typeface="Gilroy" panose="00000500000000000000" pitchFamily="2" charset="-52"/>
              </a:rPr>
              <a:t>si</a:t>
            </a:r>
            <a:r>
              <a:rPr lang="uz-Cyrl-UZ" sz="900" dirty="0">
                <a:latin typeface="Gilroy" panose="00000500000000000000" pitchFamily="2" charset="-52"/>
              </a:rPr>
              <a:t>, ism</a:t>
            </a:r>
            <a:r>
              <a:rPr lang="en-US" sz="900" dirty="0">
                <a:latin typeface="Gilroy" panose="00000500000000000000" pitchFamily="2" charset="-52"/>
              </a:rPr>
              <a:t>i</a:t>
            </a:r>
            <a:r>
              <a:rPr lang="uz-Cyrl-UZ" sz="900" dirty="0">
                <a:latin typeface="Gilroy" panose="00000500000000000000" pitchFamily="2" charset="-52"/>
              </a:rPr>
              <a:t>, otasining ismi  /</a:t>
            </a:r>
            <a:r>
              <a:rPr lang="en-US" sz="900" dirty="0">
                <a:latin typeface="Gilroy" panose="00000500000000000000" pitchFamily="2" charset="-52"/>
              </a:rPr>
              <a:t> listener’s</a:t>
            </a:r>
            <a:r>
              <a:rPr lang="uz-Cyrl-UZ" sz="900" dirty="0">
                <a:latin typeface="Gilroy" panose="00000500000000000000" pitchFamily="2" charset="-52"/>
              </a:rPr>
              <a:t> </a:t>
            </a:r>
            <a:r>
              <a:rPr lang="en-US" sz="900" dirty="0">
                <a:latin typeface="Gilroy" panose="00000500000000000000" pitchFamily="2" charset="-52"/>
              </a:rPr>
              <a:t>last name</a:t>
            </a:r>
            <a:r>
              <a:rPr lang="uz-Cyrl-UZ" sz="900" dirty="0">
                <a:latin typeface="Gilroy" panose="00000500000000000000" pitchFamily="2" charset="-52"/>
              </a:rPr>
              <a:t>, </a:t>
            </a:r>
            <a:r>
              <a:rPr lang="en-US" sz="900" dirty="0">
                <a:latin typeface="Gilroy" panose="00000500000000000000" pitchFamily="2" charset="-52"/>
              </a:rPr>
              <a:t>first </a:t>
            </a:r>
            <a:r>
              <a:rPr lang="uz-Cyrl-UZ" sz="900" dirty="0">
                <a:latin typeface="Gilroy" panose="00000500000000000000" pitchFamily="2" charset="-52"/>
              </a:rPr>
              <a:t>name, </a:t>
            </a:r>
            <a:r>
              <a:rPr lang="en-US" sz="900" dirty="0">
                <a:latin typeface="Gilroy" panose="00000500000000000000" pitchFamily="2" charset="-52"/>
              </a:rPr>
              <a:t>sur</a:t>
            </a:r>
            <a:r>
              <a:rPr lang="uz-Cyrl-UZ" sz="900" dirty="0">
                <a:latin typeface="Gilroy" panose="00000500000000000000" pitchFamily="2" charset="-52"/>
              </a:rPr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339156-17B4-AC02-C27E-AF11699B3BDD}"/>
              </a:ext>
            </a:extLst>
          </p:cNvPr>
          <p:cNvSpPr txBox="1"/>
          <p:nvPr/>
        </p:nvSpPr>
        <p:spPr>
          <a:xfrm>
            <a:off x="403490" y="3799078"/>
            <a:ext cx="8552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pc="100" dirty="0">
                <a:latin typeface="Gilroy" panose="00000500000000000000" pitchFamily="2" charset="-52"/>
              </a:rPr>
              <a:t>Ushbu sertifikat tinglovchiga IT sohasidagi umumlashtirilgan maxsus o'quv </a:t>
            </a:r>
            <a:br>
              <a:rPr lang="en-US" sz="1000" b="1" spc="100" dirty="0">
                <a:latin typeface="Gilroy" panose="00000500000000000000" pitchFamily="2" charset="-52"/>
              </a:rPr>
            </a:br>
            <a:r>
              <a:rPr lang="en-US" sz="1000" b="1" spc="100" dirty="0">
                <a:latin typeface="Gilroy" panose="00000500000000000000" pitchFamily="2" charset="-52"/>
              </a:rPr>
              <a:t>kursini muvaffaqiyatli tamomlagani uchun berildi</a:t>
            </a:r>
            <a:br>
              <a:rPr lang="en-US" sz="1000" b="1" spc="100" dirty="0">
                <a:latin typeface="Gilroy" panose="00000500000000000000" pitchFamily="2" charset="-52"/>
              </a:rPr>
            </a:br>
            <a:r>
              <a:rPr lang="en-US" sz="1000" b="1" spc="100" dirty="0">
                <a:latin typeface="Gilroy" panose="00000500000000000000" pitchFamily="2" charset="-52"/>
              </a:rPr>
              <a:t>/</a:t>
            </a:r>
            <a:endParaRPr lang="uz-Cyrl-UZ" sz="1000" b="1" spc="100" dirty="0">
              <a:latin typeface="Gilroy" panose="00000500000000000000" pitchFamily="2" charset="-52"/>
            </a:endParaRPr>
          </a:p>
          <a:p>
            <a:pPr algn="ctr"/>
            <a:r>
              <a:rPr lang="en-US" sz="1000" b="1" spc="100" dirty="0">
                <a:latin typeface="Gilroy" panose="00000500000000000000" pitchFamily="2" charset="-52"/>
              </a:rPr>
              <a:t>This certificate was awarded to the listener for successfully completing</a:t>
            </a:r>
            <a:br>
              <a:rPr lang="en-US" sz="1000" b="1" spc="100" dirty="0">
                <a:latin typeface="Gilroy" panose="00000500000000000000" pitchFamily="2" charset="-52"/>
              </a:rPr>
            </a:br>
            <a:r>
              <a:rPr lang="en-US" sz="1000" b="1" spc="100" dirty="0">
                <a:latin typeface="Gilroy" panose="00000500000000000000" pitchFamily="2" charset="-52"/>
              </a:rPr>
              <a:t> the comprehensive specialized training course in the field of IT</a:t>
            </a:r>
            <a:endParaRPr lang="uz-Cyrl-UZ" sz="1000" b="1" spc="100" dirty="0">
              <a:latin typeface="Gilroy" panose="00000500000000000000" pitchFamily="2" charset="-5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99E2F2-833D-6C0D-78AD-EED19E38CA08}"/>
              </a:ext>
            </a:extLst>
          </p:cNvPr>
          <p:cNvSpPr txBox="1"/>
          <p:nvPr/>
        </p:nvSpPr>
        <p:spPr>
          <a:xfrm>
            <a:off x="403485" y="5611389"/>
            <a:ext cx="11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z-Cyrl-UZ" sz="800" b="0" i="0" u="none" strike="noStrike" kern="1200" cap="none" spc="2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" panose="00000500000000000000" pitchFamily="2" charset="-52"/>
                <a:ea typeface="+mn-ea"/>
                <a:cs typeface="+mn-cs"/>
              </a:rPr>
              <a:t>tekshirish QR kodi / </a:t>
            </a:r>
            <a:r>
              <a:rPr kumimoji="0" lang="uz-Cyrl-U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" panose="00000500000000000000" pitchFamily="2" charset="-52"/>
                <a:ea typeface="+mn-ea"/>
                <a:cs typeface="+mn-cs"/>
              </a:rPr>
              <a:t>verification QR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9287F-0939-CE08-06C3-671FAAFE16C6}"/>
              </a:ext>
            </a:extLst>
          </p:cNvPr>
          <p:cNvSpPr txBox="1"/>
          <p:nvPr/>
        </p:nvSpPr>
        <p:spPr>
          <a:xfrm>
            <a:off x="7546560" y="5425200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ilroy" panose="00000500000000000000" pitchFamily="2" charset="-52"/>
              </a:rPr>
              <a:t>Certificate</a:t>
            </a:r>
          </a:p>
          <a:p>
            <a:r>
              <a:rPr lang="en-US" sz="800" dirty="0">
                <a:latin typeface="Gilroy" panose="00000500000000000000" pitchFamily="2" charset="-52"/>
              </a:rPr>
              <a:t>ilovasiz</a:t>
            </a:r>
            <a:r>
              <a:rPr lang="ru-RU" sz="800" dirty="0">
                <a:latin typeface="Gilroy" panose="00000500000000000000" pitchFamily="2" charset="-52"/>
              </a:rPr>
              <a:t> </a:t>
            </a:r>
            <a:r>
              <a:rPr lang="en-US" sz="800" dirty="0">
                <a:latin typeface="Gilroy" panose="00000500000000000000" pitchFamily="2" charset="-52"/>
              </a:rPr>
              <a:t>kuchga ega emas /</a:t>
            </a:r>
          </a:p>
          <a:p>
            <a:r>
              <a:rPr lang="en-US" sz="800" dirty="0">
                <a:latin typeface="Gilroy" panose="00000500000000000000" pitchFamily="2" charset="-52"/>
              </a:rPr>
              <a:t>invalid without appendix</a:t>
            </a:r>
            <a:endParaRPr lang="ru-RU" sz="800" dirty="0">
              <a:latin typeface="Gilroy" panose="000005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28F525-432F-FD7D-342E-10273B5266AE}"/>
              </a:ext>
            </a:extLst>
          </p:cNvPr>
          <p:cNvSpPr txBox="1"/>
          <p:nvPr/>
        </p:nvSpPr>
        <p:spPr>
          <a:xfrm>
            <a:off x="2154593" y="5426727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1200" dirty="0">
                <a:latin typeface="Gilroy" panose="00000500000000000000" pitchFamily="2" charset="-52"/>
              </a:rPr>
              <a:t>№</a:t>
            </a:r>
            <a:r>
              <a:rPr lang="en-US" sz="1200" dirty="0">
                <a:latin typeface="Gilroy" panose="00000500000000000000" pitchFamily="2" charset="-52"/>
              </a:rPr>
              <a:t> </a:t>
            </a:r>
            <a:br>
              <a:rPr lang="en-US" sz="1200" dirty="0">
                <a:latin typeface="Gilroy" panose="00000500000000000000" pitchFamily="2" charset="-52"/>
              </a:rPr>
            </a:br>
            <a:r>
              <a:rPr lang="uz-Cyrl-UZ" sz="800" dirty="0">
                <a:latin typeface="Gilroy" panose="00000500000000000000" pitchFamily="2" charset="-52"/>
              </a:rPr>
              <a:t>ro‘yxatga olish raqami /</a:t>
            </a:r>
            <a:br>
              <a:rPr lang="uz-Cyrl-UZ" sz="800" dirty="0">
                <a:latin typeface="Gilroy" panose="00000500000000000000" pitchFamily="2" charset="-52"/>
              </a:rPr>
            </a:br>
            <a:r>
              <a:rPr lang="uz-Cyrl-UZ" sz="800" dirty="0">
                <a:latin typeface="Gilroy" panose="00000500000000000000" pitchFamily="2" charset="-52"/>
              </a:rPr>
              <a:t>registration number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355573-F739-7B8A-E245-547E57341F86}"/>
              </a:ext>
            </a:extLst>
          </p:cNvPr>
          <p:cNvSpPr txBox="1"/>
          <p:nvPr/>
        </p:nvSpPr>
        <p:spPr>
          <a:xfrm>
            <a:off x="3536875" y="5426727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1200" dirty="0">
                <a:latin typeface="Gilroy" panose="00000500000000000000" pitchFamily="2" charset="-52"/>
              </a:rPr>
            </a:br>
            <a:r>
              <a:rPr lang="uz-Cyrl-UZ" sz="800" dirty="0">
                <a:latin typeface="Gilroy" panose="00000500000000000000" pitchFamily="2" charset="-52"/>
              </a:rPr>
              <a:t>berilgan sana /</a:t>
            </a:r>
          </a:p>
          <a:p>
            <a:r>
              <a:rPr lang="uz-Cyrl-UZ" sz="800" dirty="0">
                <a:latin typeface="Gilroy" panose="00000500000000000000" pitchFamily="2" charset="-52"/>
              </a:rPr>
              <a:t>date of issue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D9084C-8F84-0771-2C50-F933EA301ECE}"/>
              </a:ext>
            </a:extLst>
          </p:cNvPr>
          <p:cNvSpPr txBox="1"/>
          <p:nvPr/>
        </p:nvSpPr>
        <p:spPr>
          <a:xfrm>
            <a:off x="5915631" y="5426727"/>
            <a:ext cx="1369287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Gilroy" panose="00000500000000000000" pitchFamily="2" charset="-52"/>
              </a:rPr>
              <a:t>Tashkent region</a:t>
            </a:r>
            <a:br>
              <a:rPr lang="uz-Cyrl-UZ" sz="1200" dirty="0">
                <a:latin typeface="Gilroy" panose="00000500000000000000" pitchFamily="2" charset="-52"/>
              </a:rPr>
            </a:br>
            <a:r>
              <a:rPr lang="uz-Cyrl-UZ" sz="800" dirty="0">
                <a:latin typeface="Gilroy" panose="00000500000000000000" pitchFamily="2" charset="-52"/>
              </a:rPr>
              <a:t>berilgan joyi /</a:t>
            </a:r>
          </a:p>
          <a:p>
            <a:r>
              <a:rPr lang="uz-Cyrl-UZ" sz="800" dirty="0">
                <a:latin typeface="Gilroy" panose="00000500000000000000" pitchFamily="2" charset="-52"/>
              </a:rPr>
              <a:t>given place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722A4FDB-684E-0C0A-DE40-577BD770F89A}"/>
              </a:ext>
            </a:extLst>
          </p:cNvPr>
          <p:cNvSpPr>
            <a:spLocks noChangeAspect="1"/>
          </p:cNvSpPr>
          <p:nvPr/>
        </p:nvSpPr>
        <p:spPr>
          <a:xfrm>
            <a:off x="403485" y="4425509"/>
            <a:ext cx="1185885" cy="1185885"/>
          </a:xfrm>
          <a:prstGeom prst="roundRect">
            <a:avLst>
              <a:gd name="adj" fmla="val 1351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23A42-0A00-F026-4D29-8D4E1CDDD820}"/>
              </a:ext>
            </a:extLst>
          </p:cNvPr>
          <p:cNvSpPr txBox="1"/>
          <p:nvPr/>
        </p:nvSpPr>
        <p:spPr>
          <a:xfrm>
            <a:off x="4605304" y="5426727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1200" dirty="0">
                <a:latin typeface="Gilroy" panose="00000500000000000000" pitchFamily="2" charset="-52"/>
              </a:rPr>
            </a:br>
            <a:r>
              <a:rPr lang="en-US" sz="800" dirty="0">
                <a:latin typeface="Gilroy" panose="00000500000000000000" pitchFamily="2" charset="-52"/>
              </a:rPr>
              <a:t>amal qilish muddati</a:t>
            </a:r>
            <a:r>
              <a:rPr lang="uz-Cyrl-UZ" sz="800" dirty="0">
                <a:latin typeface="Gilroy" panose="00000500000000000000" pitchFamily="2" charset="-52"/>
              </a:rPr>
              <a:t>/</a:t>
            </a:r>
          </a:p>
          <a:p>
            <a:r>
              <a:rPr lang="en-US" sz="800" dirty="0">
                <a:latin typeface="Gilroy" panose="00000500000000000000" pitchFamily="2" charset="-52"/>
              </a:rPr>
              <a:t>validity period</a:t>
            </a:r>
            <a:endParaRPr lang="uz-Cyrl-UZ" sz="800" dirty="0">
              <a:latin typeface="Gilroy" panose="000005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D473E-09D7-71AA-2696-E7B4673D4647}"/>
              </a:ext>
            </a:extLst>
          </p:cNvPr>
          <p:cNvSpPr txBox="1"/>
          <p:nvPr/>
        </p:nvSpPr>
        <p:spPr>
          <a:xfrm>
            <a:off x="3518413" y="209310"/>
            <a:ext cx="2323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Gilroy" panose="00000500000000000000" pitchFamily="2" charset="-52"/>
              </a:rPr>
              <a:t>«</a:t>
            </a:r>
            <a:r>
              <a:rPr lang="en-US" sz="1400" dirty="0">
                <a:latin typeface="Gilroy" panose="00000500000000000000" pitchFamily="2" charset="-52"/>
              </a:rPr>
              <a:t>BILIM TECH</a:t>
            </a:r>
            <a:r>
              <a:rPr lang="ru-RU" sz="1400" dirty="0">
                <a:latin typeface="Gilroy" panose="00000500000000000000" pitchFamily="2" charset="-52"/>
              </a:rPr>
              <a:t>» </a:t>
            </a:r>
            <a:r>
              <a:rPr lang="en-US" sz="1400" dirty="0">
                <a:latin typeface="Gilroy" panose="00000500000000000000" pitchFamily="2" charset="-52"/>
              </a:rPr>
              <a:t>MCHJ / LLC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28B55-3CA1-9A26-A976-637BF4288675}"/>
              </a:ext>
            </a:extLst>
          </p:cNvPr>
          <p:cNvSpPr txBox="1"/>
          <p:nvPr/>
        </p:nvSpPr>
        <p:spPr>
          <a:xfrm>
            <a:off x="403485" y="4193492"/>
            <a:ext cx="12642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800" b="0" i="0" u="none" strike="noStrike" kern="1200" cap="none" spc="2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" panose="00000500000000000000" pitchFamily="2" charset="-52"/>
                <a:ea typeface="+mn-ea"/>
                <a:cs typeface="+mn-cs"/>
              </a:rPr>
              <a:t>certificate.astrum.uz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43963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EB89B89-93F9-7ECF-D5BE-5FFC310EC138}"/>
              </a:ext>
            </a:extLst>
          </p:cNvPr>
          <p:cNvGrpSpPr/>
          <p:nvPr/>
        </p:nvGrpSpPr>
        <p:grpSpPr>
          <a:xfrm>
            <a:off x="-8" y="-8749"/>
            <a:ext cx="9359900" cy="6119814"/>
            <a:chOff x="9359900" y="0"/>
            <a:chExt cx="9359900" cy="6119814"/>
          </a:xfrm>
        </p:grpSpPr>
        <p:pic>
          <p:nvPicPr>
            <p:cNvPr id="17" name="Рисунок 16" descr="Изображение выглядит как карта,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2CEC1753-0B61-1AF8-5CFC-C35735292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2637" r="-1" b="-1"/>
            <a:stretch/>
          </p:blipFill>
          <p:spPr>
            <a:xfrm flipH="1">
              <a:off x="9359900" y="0"/>
              <a:ext cx="9359900" cy="6119813"/>
            </a:xfrm>
            <a:prstGeom prst="rect">
              <a:avLst/>
            </a:prstGeom>
          </p:spPr>
        </p:pic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BFA40D93-759B-F061-BA3B-DD5132B374D8}"/>
                </a:ext>
              </a:extLst>
            </p:cNvPr>
            <p:cNvSpPr/>
            <p:nvPr/>
          </p:nvSpPr>
          <p:spPr>
            <a:xfrm>
              <a:off x="9359900" y="1"/>
              <a:ext cx="9359900" cy="611981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9" name="Рисунок 18" descr="Изображение выглядит как черный, темнота&#10;&#10;Автоматически созданное описание">
              <a:extLst>
                <a:ext uri="{FF2B5EF4-FFF2-40B4-BE49-F238E27FC236}">
                  <a16:creationId xmlns:a16="http://schemas.microsoft.com/office/drawing/2014/main" id="{7D86B770-8A9C-0E68-436F-2B7162C951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1471" b="42838"/>
            <a:stretch/>
          </p:blipFill>
          <p:spPr>
            <a:xfrm>
              <a:off x="9359900" y="1857861"/>
              <a:ext cx="8294914" cy="4261952"/>
            </a:xfrm>
            <a:prstGeom prst="rect">
              <a:avLst/>
            </a:prstGeom>
          </p:spPr>
        </p:pic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9E79DE-85AF-DEAD-4958-9F44A1D4E9BB}"/>
              </a:ext>
            </a:extLst>
          </p:cNvPr>
          <p:cNvSpPr/>
          <p:nvPr/>
        </p:nvSpPr>
        <p:spPr>
          <a:xfrm>
            <a:off x="403485" y="1408518"/>
            <a:ext cx="8552920" cy="35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82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96DE1-5A27-7858-71B4-DCBDD2E51C75}"/>
              </a:ext>
            </a:extLst>
          </p:cNvPr>
          <p:cNvSpPr txBox="1"/>
          <p:nvPr/>
        </p:nvSpPr>
        <p:spPr>
          <a:xfrm>
            <a:off x="2247234" y="1446168"/>
            <a:ext cx="4865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Gilroy" panose="00000500000000000000" pitchFamily="2" charset="-52"/>
              </a:rPr>
              <a:t>tinglovchining </a:t>
            </a:r>
            <a:r>
              <a:rPr lang="uz-Cyrl-UZ" sz="900" dirty="0">
                <a:latin typeface="Gilroy" panose="00000500000000000000" pitchFamily="2" charset="-52"/>
              </a:rPr>
              <a:t>familiya</a:t>
            </a:r>
            <a:r>
              <a:rPr lang="en-US" sz="900" dirty="0">
                <a:latin typeface="Gilroy" panose="00000500000000000000" pitchFamily="2" charset="-52"/>
              </a:rPr>
              <a:t>si</a:t>
            </a:r>
            <a:r>
              <a:rPr lang="uz-Cyrl-UZ" sz="900" dirty="0">
                <a:latin typeface="Gilroy" panose="00000500000000000000" pitchFamily="2" charset="-52"/>
              </a:rPr>
              <a:t>, ism</a:t>
            </a:r>
            <a:r>
              <a:rPr lang="en-US" sz="900" dirty="0">
                <a:latin typeface="Gilroy" panose="00000500000000000000" pitchFamily="2" charset="-52"/>
              </a:rPr>
              <a:t>i</a:t>
            </a:r>
            <a:r>
              <a:rPr lang="uz-Cyrl-UZ" sz="900" dirty="0">
                <a:latin typeface="Gilroy" panose="00000500000000000000" pitchFamily="2" charset="-52"/>
              </a:rPr>
              <a:t>, otasining ismi  /</a:t>
            </a:r>
            <a:r>
              <a:rPr lang="en-US" sz="900" dirty="0">
                <a:latin typeface="Gilroy" panose="00000500000000000000" pitchFamily="2" charset="-52"/>
              </a:rPr>
              <a:t> listener’s</a:t>
            </a:r>
            <a:r>
              <a:rPr lang="uz-Cyrl-UZ" sz="900" dirty="0">
                <a:latin typeface="Gilroy" panose="00000500000000000000" pitchFamily="2" charset="-52"/>
              </a:rPr>
              <a:t> </a:t>
            </a:r>
            <a:r>
              <a:rPr lang="en-US" sz="900" dirty="0">
                <a:latin typeface="Gilroy" panose="00000500000000000000" pitchFamily="2" charset="-52"/>
              </a:rPr>
              <a:t>last name</a:t>
            </a:r>
            <a:r>
              <a:rPr lang="uz-Cyrl-UZ" sz="900" dirty="0">
                <a:latin typeface="Gilroy" panose="00000500000000000000" pitchFamily="2" charset="-52"/>
              </a:rPr>
              <a:t>, </a:t>
            </a:r>
            <a:r>
              <a:rPr lang="en-US" sz="900" dirty="0">
                <a:latin typeface="Gilroy" panose="00000500000000000000" pitchFamily="2" charset="-52"/>
              </a:rPr>
              <a:t>first </a:t>
            </a:r>
            <a:r>
              <a:rPr lang="uz-Cyrl-UZ" sz="900" dirty="0">
                <a:latin typeface="Gilroy" panose="00000500000000000000" pitchFamily="2" charset="-52"/>
              </a:rPr>
              <a:t>name, </a:t>
            </a:r>
            <a:r>
              <a:rPr lang="en-US" sz="900" dirty="0">
                <a:latin typeface="Gilroy" panose="00000500000000000000" pitchFamily="2" charset="-52"/>
              </a:rPr>
              <a:t>sur</a:t>
            </a:r>
            <a:r>
              <a:rPr lang="uz-Cyrl-UZ" sz="900" dirty="0">
                <a:latin typeface="Gilroy" panose="00000500000000000000" pitchFamily="2" charset="-52"/>
              </a:rPr>
              <a:t>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8235D-D17D-0498-B9C1-B0D0546C6116}"/>
              </a:ext>
            </a:extLst>
          </p:cNvPr>
          <p:cNvSpPr txBox="1"/>
          <p:nvPr/>
        </p:nvSpPr>
        <p:spPr>
          <a:xfrm>
            <a:off x="400005" y="303544"/>
            <a:ext cx="1079783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uz-Cyrl-UZ" sz="1200" dirty="0">
                <a:latin typeface="Gilroy" panose="00000500000000000000" pitchFamily="2" charset="-52"/>
              </a:rPr>
              <a:t>№</a:t>
            </a:r>
            <a:br>
              <a:rPr lang="en-US" sz="1200" dirty="0">
                <a:latin typeface="Gilroy" panose="00000500000000000000" pitchFamily="2" charset="-52"/>
              </a:rPr>
            </a:br>
            <a:r>
              <a:rPr lang="uz-Cyrl-UZ" sz="800" dirty="0">
                <a:latin typeface="Gilroy" panose="00000500000000000000" pitchFamily="2" charset="-52"/>
              </a:rPr>
              <a:t>ro‘yxatga olish raqami /</a:t>
            </a:r>
            <a:br>
              <a:rPr lang="uz-Cyrl-UZ" sz="800" dirty="0">
                <a:latin typeface="Gilroy" panose="00000500000000000000" pitchFamily="2" charset="-52"/>
              </a:rPr>
            </a:br>
            <a:r>
              <a:rPr lang="uz-Cyrl-UZ" sz="800" dirty="0">
                <a:latin typeface="Gilroy" panose="00000500000000000000" pitchFamily="2" charset="-52"/>
              </a:rPr>
              <a:t>registration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E6472-1977-FE23-5ACD-A4FE297F074A}"/>
              </a:ext>
            </a:extLst>
          </p:cNvPr>
          <p:cNvSpPr txBox="1"/>
          <p:nvPr/>
        </p:nvSpPr>
        <p:spPr>
          <a:xfrm>
            <a:off x="3629822" y="301642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Gilroy" panose="00000500000000000000" pitchFamily="2" charset="-52"/>
              </a:rPr>
              <a:t>SERTIFIKAT ILOVASI /</a:t>
            </a:r>
          </a:p>
          <a:p>
            <a:pPr algn="ctr"/>
            <a:r>
              <a:rPr lang="en-US" sz="1400" b="1" dirty="0">
                <a:latin typeface="Gilroy" panose="00000500000000000000" pitchFamily="2" charset="-52"/>
              </a:rPr>
              <a:t>CERTIFICATE APPENDIX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6C754-1166-BC74-8309-A8DACDDA8BCF}"/>
              </a:ext>
            </a:extLst>
          </p:cNvPr>
          <p:cNvSpPr txBox="1"/>
          <p:nvPr/>
        </p:nvSpPr>
        <p:spPr>
          <a:xfrm>
            <a:off x="1061483" y="1691287"/>
            <a:ext cx="722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5430CE"/>
                </a:solidFill>
                <a:latin typeface="Gilroy-Black" panose="00000A00000000000000" pitchFamily="2" charset="-52"/>
              </a:rPr>
              <a:t>«</a:t>
            </a:r>
            <a:r>
              <a:rPr lang="en-US" sz="3200" b="1" dirty="0">
                <a:solidFill>
                  <a:srgbClr val="5430CE"/>
                </a:solidFill>
                <a:latin typeface="Gilroy-Black" panose="00000A00000000000000" pitchFamily="2" charset="-52"/>
              </a:rPr>
              <a:t>ASTRUM CERTIFIED IT EDUCATOR</a:t>
            </a:r>
            <a:r>
              <a:rPr lang="ru-RU" sz="3200" b="1" dirty="0">
                <a:solidFill>
                  <a:srgbClr val="5430CE"/>
                </a:solidFill>
                <a:latin typeface="Gilroy-Black" panose="00000A00000000000000" pitchFamily="2" charset="-52"/>
              </a:rPr>
              <a:t>»</a:t>
            </a:r>
            <a:endParaRPr lang="ru-RU" sz="2800" b="1" dirty="0">
              <a:solidFill>
                <a:srgbClr val="5430CE"/>
              </a:solidFill>
              <a:latin typeface="Gilroy-Black" panose="00000A00000000000000" pitchFamily="2" charset="-5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DF8269-DC11-D0A0-368F-8FBA19864A30}"/>
              </a:ext>
            </a:extLst>
          </p:cNvPr>
          <p:cNvSpPr txBox="1"/>
          <p:nvPr/>
        </p:nvSpPr>
        <p:spPr>
          <a:xfrm>
            <a:off x="403484" y="2353589"/>
            <a:ext cx="8552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100" dirty="0" err="1">
                <a:latin typeface="Gilroy" panose="00000500000000000000" pitchFamily="2" charset="-52"/>
              </a:rPr>
              <a:t>Ushbu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o`quv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kursi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bo`yicha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tinglovchi</a:t>
            </a:r>
            <a:r>
              <a:rPr lang="en-US" sz="1200" b="1" spc="100" dirty="0">
                <a:latin typeface="Gilroy" panose="00000500000000000000" pitchFamily="2" charset="-52"/>
              </a:rPr>
              <a:t> 36 </a:t>
            </a:r>
            <a:r>
              <a:rPr lang="en-US" sz="1200" b="1" spc="100" dirty="0" err="1">
                <a:latin typeface="Gilroy" panose="00000500000000000000" pitchFamily="2" charset="-52"/>
              </a:rPr>
              <a:t>soat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davomida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kursda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qatnashdi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va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yakuniy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imtihonda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quyidagi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natijaga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erishib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kursni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muvaffaqiyatli</a:t>
            </a:r>
            <a:r>
              <a:rPr lang="en-US" sz="1200" b="1" spc="100" dirty="0">
                <a:latin typeface="Gilroy" panose="00000500000000000000" pitchFamily="2" charset="-52"/>
              </a:rPr>
              <a:t> </a:t>
            </a:r>
            <a:r>
              <a:rPr lang="en-US" sz="1200" b="1" spc="100" dirty="0" err="1">
                <a:latin typeface="Gilroy" panose="00000500000000000000" pitchFamily="2" charset="-52"/>
              </a:rPr>
              <a:t>tamomladi</a:t>
            </a:r>
            <a:endParaRPr lang="en-US" sz="1200" b="1" spc="100" dirty="0">
              <a:latin typeface="Gilroy" panose="00000500000000000000" pitchFamily="2" charset="-52"/>
            </a:endParaRPr>
          </a:p>
          <a:p>
            <a:pPr algn="ctr"/>
            <a:r>
              <a:rPr lang="en-US" sz="1200" b="1" spc="100" dirty="0">
                <a:latin typeface="Gilroy" panose="00000500000000000000" pitchFamily="2" charset="-52"/>
              </a:rPr>
              <a:t> /</a:t>
            </a:r>
          </a:p>
          <a:p>
            <a:pPr algn="ctr"/>
            <a:r>
              <a:rPr lang="en-US" sz="1200" b="1" spc="100" dirty="0">
                <a:latin typeface="Gilroy" panose="00000500000000000000" pitchFamily="2" charset="-52"/>
              </a:rPr>
              <a:t> The listener of this training course participated in the course for 36 hours and successfully completed the course with the following results in the final exam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4977F0-4017-B7CA-A429-FB4BF9C3F208}"/>
              </a:ext>
            </a:extLst>
          </p:cNvPr>
          <p:cNvSpPr txBox="1"/>
          <p:nvPr/>
        </p:nvSpPr>
        <p:spPr>
          <a:xfrm>
            <a:off x="7770525" y="5650598"/>
            <a:ext cx="118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z-Cyrl-UZ" sz="800" b="0" i="0" u="none" strike="noStrike" kern="1200" cap="none" spc="2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" panose="00000500000000000000" pitchFamily="2" charset="-52"/>
                <a:ea typeface="+mn-ea"/>
                <a:cs typeface="+mn-cs"/>
              </a:rPr>
              <a:t>tekshirish QR kodi / </a:t>
            </a:r>
            <a:r>
              <a:rPr kumimoji="0" lang="uz-Cyrl-U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roy" panose="00000500000000000000" pitchFamily="2" charset="-52"/>
                <a:ea typeface="+mn-ea"/>
                <a:cs typeface="+mn-cs"/>
              </a:rPr>
              <a:t>verification QR code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76C5A2E-5626-F198-9C58-5B01B1014A9C}"/>
              </a:ext>
            </a:extLst>
          </p:cNvPr>
          <p:cNvSpPr>
            <a:spLocks noChangeAspect="1"/>
          </p:cNvSpPr>
          <p:nvPr/>
        </p:nvSpPr>
        <p:spPr>
          <a:xfrm>
            <a:off x="7770525" y="4464718"/>
            <a:ext cx="1185885" cy="1185885"/>
          </a:xfrm>
          <a:prstGeom prst="roundRect">
            <a:avLst>
              <a:gd name="adj" fmla="val 1351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roy" panose="00000500000000000000" pitchFamily="2" charset="-52"/>
              <a:ea typeface="+mn-ea"/>
              <a:cs typeface="+mn-cs"/>
            </a:endParaRPr>
          </a:p>
        </p:txBody>
      </p:sp>
      <p:pic>
        <p:nvPicPr>
          <p:cNvPr id="24" name="Рисунок 23" descr="Изображение выглядит как Шрифт, Графика, графический дизайн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3222A39-15A9-40DF-B527-4A128C6AE2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980" y="267520"/>
            <a:ext cx="1097424" cy="440941"/>
          </a:xfrm>
          <a:prstGeom prst="rect">
            <a:avLst/>
          </a:prstGeom>
        </p:spPr>
      </p:pic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1C3979E-381A-B7D5-67C7-83F7E916B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77060"/>
              </p:ext>
            </p:extLst>
          </p:nvPr>
        </p:nvGraphicFramePr>
        <p:xfrm>
          <a:off x="400004" y="3413645"/>
          <a:ext cx="324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30109357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420354953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5430CE"/>
                          </a:solidFill>
                          <a:latin typeface="Gilroy Black" panose="00000A00000000000000" pitchFamily="2" charset="-52"/>
                        </a:rPr>
                        <a:t>I modul</a:t>
                      </a:r>
                    </a:p>
                    <a:p>
                      <a:pPr algn="l"/>
                      <a:r>
                        <a:rPr lang="en-US" sz="1000" dirty="0">
                          <a:latin typeface="Gilroy" panose="00000500000000000000" pitchFamily="2" charset="-52"/>
                        </a:rPr>
                        <a:t>Raqamli texnologiyalar/</a:t>
                      </a:r>
                      <a:br>
                        <a:rPr lang="en-US" sz="1000" dirty="0">
                          <a:latin typeface="Gilroy" panose="00000500000000000000" pitchFamily="2" charset="-52"/>
                        </a:rPr>
                      </a:br>
                      <a:r>
                        <a:rPr lang="en-US" sz="1000" dirty="0">
                          <a:latin typeface="Gilroy" panose="00000500000000000000" pitchFamily="2" charset="-52"/>
                        </a:rPr>
                        <a:t>Digital technologies</a:t>
                      </a:r>
                      <a:br>
                        <a:rPr lang="en-US" sz="1000" dirty="0">
                          <a:latin typeface="Gilroy" panose="00000500000000000000" pitchFamily="2" charset="-52"/>
                        </a:rPr>
                      </a:br>
                      <a:r>
                        <a:rPr lang="en-US" sz="1000" dirty="0">
                          <a:latin typeface="Gilroy" panose="00000500000000000000" pitchFamily="2" charset="-52"/>
                        </a:rPr>
                        <a:t>(12 soat/hours)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Gilroy" panose="00000500000000000000" pitchFamily="2" charset="-52"/>
                      </a:endParaRPr>
                    </a:p>
                    <a:p>
                      <a:pPr algn="l"/>
                      <a:endParaRPr lang="ru-RU" sz="1400" b="1" dirty="0">
                        <a:latin typeface="Gilroy" panose="00000500000000000000" pitchFamily="2" charset="-5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604390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 Black" panose="00000A00000000000000" pitchFamily="2" charset="-52"/>
                          <a:ea typeface="+mn-ea"/>
                          <a:cs typeface="+mn-cs"/>
                        </a:rPr>
                        <a:t>II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 Black" panose="00000A00000000000000" pitchFamily="2" charset="-52"/>
                          <a:ea typeface="+mn-ea"/>
                          <a:cs typeface="+mn-cs"/>
                        </a:rPr>
                        <a:t>modul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430CE"/>
                        </a:solidFill>
                        <a:effectLst/>
                        <a:uLnTx/>
                        <a:uFillTx/>
                        <a:latin typeface="Gilroy Black" panose="00000A00000000000000" pitchFamily="2" charset="-52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z-Cyrl-UZ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Tarmoq asoslari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Network basics 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(12 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soat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/hours)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Gilroy" panose="00000500000000000000" pitchFamily="2" charset="-5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33035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 Black" panose="00000A00000000000000" pitchFamily="2" charset="-52"/>
                          <a:ea typeface="+mn-ea"/>
                          <a:cs typeface="+mn-cs"/>
                        </a:rPr>
                        <a:t>III modul</a:t>
                      </a:r>
                    </a:p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Kiberxavfsizlik/</a:t>
                      </a:r>
                    </a:p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Cyber security</a:t>
                      </a:r>
                    </a:p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roy" panose="00000500000000000000" pitchFamily="2" charset="-52"/>
                          <a:ea typeface="+mn-ea"/>
                          <a:cs typeface="+mn-cs"/>
                        </a:rPr>
                        <a:t>(12 soat/hours)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b="1" dirty="0">
                        <a:latin typeface="Gilroy" panose="00000500000000000000" pitchFamily="2" charset="-5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2764384"/>
                  </a:ext>
                </a:extLst>
              </a:tr>
            </a:tbl>
          </a:graphicData>
        </a:graphic>
      </p:graphicFrame>
      <p:graphicFrame>
        <p:nvGraphicFramePr>
          <p:cNvPr id="10" name="Таблица 4">
            <a:extLst>
              <a:ext uri="{FF2B5EF4-FFF2-40B4-BE49-F238E27FC236}">
                <a16:creationId xmlns:a16="http://schemas.microsoft.com/office/drawing/2014/main" id="{9E71FECC-1C87-075C-8260-A8C2D773E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95435"/>
              </p:ext>
            </p:extLst>
          </p:nvPr>
        </p:nvGraphicFramePr>
        <p:xfrm>
          <a:off x="4034515" y="3413645"/>
          <a:ext cx="324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30109357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420354953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 Black" panose="00000A00000000000000" pitchFamily="2" charset="-52"/>
                          <a:ea typeface="+mn-ea"/>
                          <a:cs typeface="+mn-cs"/>
                        </a:rPr>
                        <a:t>Umumiy ball </a:t>
                      </a:r>
                      <a:b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 Black" panose="00000A00000000000000" pitchFamily="2" charset="-52"/>
                          <a:ea typeface="+mn-ea"/>
                          <a:cs typeface="+mn-cs"/>
                        </a:rPr>
                      </a:b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 Black" panose="00000A00000000000000" pitchFamily="2" charset="-52"/>
                          <a:ea typeface="+mn-ea"/>
                          <a:cs typeface="+mn-cs"/>
                        </a:rPr>
                        <a:t>Total score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Gilroy" panose="00000500000000000000" pitchFamily="2" charset="-5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604390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 Black" panose="00000A00000000000000" pitchFamily="2" charset="-52"/>
                          <a:ea typeface="+mn-ea"/>
                          <a:cs typeface="+mn-cs"/>
                        </a:rPr>
                        <a:t>Umumiy </a:t>
                      </a:r>
                      <a:r>
                        <a:rPr kumimoji="0" lang="uz-Cyrl-UZ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 Black" panose="00000A00000000000000" pitchFamily="2" charset="-52"/>
                          <a:ea typeface="+mn-ea"/>
                          <a:cs typeface="+mn-cs"/>
                        </a:rPr>
                        <a:t>foiz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 Black" panose="00000A00000000000000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 Black" panose="00000A00000000000000" pitchFamily="2" charset="-52"/>
                          <a:ea typeface="+mn-ea"/>
                          <a:cs typeface="+mn-cs"/>
                        </a:rPr>
                        <a:t>Total interest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Gilroy" panose="00000500000000000000" pitchFamily="2" charset="-5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33035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z-Cyrl-UZ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 Black" panose="00000A00000000000000" pitchFamily="2" charset="-52"/>
                          <a:ea typeface="+mn-ea"/>
                          <a:cs typeface="+mn-cs"/>
                        </a:rPr>
                        <a:t>Natija</a:t>
                      </a:r>
                    </a:p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30CE"/>
                          </a:solidFill>
                          <a:effectLst/>
                          <a:uLnTx/>
                          <a:uFillTx/>
                          <a:latin typeface="Gilroy Black" panose="00000A00000000000000" pitchFamily="2" charset="-52"/>
                          <a:ea typeface="+mn-ea"/>
                          <a:cs typeface="+mn-cs"/>
                        </a:rPr>
                        <a:t>The result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Gilroy" panose="00000500000000000000" pitchFamily="2" charset="-52"/>
                        </a:rPr>
                        <a:t>Muvaffaqiyatli/</a:t>
                      </a:r>
                    </a:p>
                    <a:p>
                      <a:pPr algn="l"/>
                      <a:r>
                        <a:rPr lang="en-US" sz="1400" b="1" dirty="0">
                          <a:latin typeface="Gilroy" panose="00000500000000000000" pitchFamily="2" charset="-52"/>
                        </a:rPr>
                        <a:t>Successful</a:t>
                      </a:r>
                      <a:endParaRPr lang="ru-RU" sz="1400" b="1" dirty="0">
                        <a:latin typeface="Gilroy" panose="00000500000000000000" pitchFamily="2" charset="-5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276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0805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679</TotalTime>
  <Words>286</Words>
  <Application>Microsoft Office PowerPoint</Application>
  <PresentationFormat>Произвольный</PresentationFormat>
  <Paragraphs>45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Gilroy</vt:lpstr>
      <vt:lpstr>Gilroy Black</vt:lpstr>
      <vt:lpstr>Gilroy-Black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Odil Azizov</dc:creator>
  <cp:lastModifiedBy>muhammadrizo muxtorov</cp:lastModifiedBy>
  <cp:revision>122</cp:revision>
  <cp:lastPrinted>2023-05-11T13:15:46Z</cp:lastPrinted>
  <dcterms:created xsi:type="dcterms:W3CDTF">2023-05-02T10:05:08Z</dcterms:created>
  <dcterms:modified xsi:type="dcterms:W3CDTF">2024-01-19T06:40:16Z</dcterms:modified>
</cp:coreProperties>
</file>