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0" r:id="rId1"/>
  </p:sldMasterIdLst>
  <p:sldIdLst>
    <p:sldId id="256" r:id="rId2"/>
    <p:sldId id="263" r:id="rId3"/>
    <p:sldId id="268" r:id="rId4"/>
    <p:sldId id="261" r:id="rId5"/>
    <p:sldId id="267" r:id="rId6"/>
    <p:sldId id="269" r:id="rId7"/>
    <p:sldId id="266" r:id="rId8"/>
    <p:sldId id="265" r:id="rId9"/>
    <p:sldId id="258" r:id="rId10"/>
    <p:sldId id="259" r:id="rId11"/>
    <p:sldId id="260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439" autoAdjust="0"/>
    <p:restoredTop sz="94660"/>
  </p:normalViewPr>
  <p:slideViewPr>
    <p:cSldViewPr snapToGrid="0">
      <p:cViewPr>
        <p:scale>
          <a:sx n="100" d="100"/>
          <a:sy n="100" d="100"/>
        </p:scale>
        <p:origin x="9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2" y="1380070"/>
            <a:ext cx="8574623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8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3" y="5883277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013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959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4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3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4248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3" y="685801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3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2425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8679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3" y="685801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4" y="3886200"/>
            <a:ext cx="10018711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1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163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2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3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0354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1882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7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3" y="685800"/>
            <a:ext cx="8019743" cy="51054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191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smtClean="0"/>
              <a:t>6/12/2022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8" y="5867133"/>
            <a:ext cx="551167" cy="365125"/>
          </a:xfrm>
        </p:spPr>
        <p:txBody>
          <a:bodyPr/>
          <a:lstStyle/>
          <a:p>
            <a:fld id="{E97799C9-84D9-46D2-A11E-BCF8A72052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560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80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9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257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2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4" y="2667001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smtClean="0"/>
              <a:t>6/12/2022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69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9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055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420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66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4" y="685801"/>
            <a:ext cx="6240991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3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1240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5" y="1752599"/>
            <a:ext cx="542615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5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5" y="3124199"/>
            <a:ext cx="542615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317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2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3" y="685802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2667001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7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6/12/2022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81" y="5883277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8" y="5883277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560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85" r:id="rId15"/>
    <p:sldLayoutId id="2147483686" r:id="rId16"/>
    <p:sldLayoutId id="214748368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35108" y="783771"/>
            <a:ext cx="7041754" cy="1290391"/>
          </a:xfrm>
        </p:spPr>
        <p:txBody>
          <a:bodyPr>
            <a:normAutofit/>
          </a:bodyPr>
          <a:lstStyle/>
          <a:p>
            <a:r>
              <a:rPr lang="en-US" sz="4400" dirty="0" smtClean="0"/>
              <a:t>Database Systems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597730" y="6458931"/>
            <a:ext cx="2594270" cy="399069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subexpert.com</a:t>
            </a:r>
          </a:p>
          <a:p>
            <a:pPr algn="ctr"/>
            <a:endParaRPr lang="en-US" sz="4000" b="1" dirty="0" smtClean="0"/>
          </a:p>
          <a:p>
            <a:pPr algn="ctr"/>
            <a:endParaRPr lang="en-US" sz="46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1938" y="352273"/>
            <a:ext cx="1340338" cy="902406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058542" y="2681830"/>
            <a:ext cx="8808098" cy="24314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dirty="0" smtClean="0">
                <a:ln w="3175" cmpd="sng">
                  <a:noFill/>
                </a:ln>
                <a:latin typeface="+mj-lt"/>
                <a:ea typeface="+mj-ea"/>
                <a:cs typeface="+mj-cs"/>
              </a:rPr>
              <a:t>Lab </a:t>
            </a:r>
            <a:r>
              <a:rPr lang="en-US" sz="4400" dirty="0" smtClean="0">
                <a:ln w="3175" cmpd="sng">
                  <a:noFill/>
                </a:ln>
                <a:latin typeface="+mj-lt"/>
                <a:ea typeface="+mj-ea"/>
                <a:cs typeface="+mj-cs"/>
              </a:rPr>
              <a:t>17 Application Database Connectivity (CRUDS)</a:t>
            </a:r>
          </a:p>
          <a:p>
            <a:pPr algn="ctr"/>
            <a:endParaRPr lang="en-US" sz="4000" dirty="0" smtClean="0">
              <a:ln w="3175" cmpd="sng">
                <a:noFill/>
              </a:ln>
              <a:latin typeface="+mj-lt"/>
              <a:ea typeface="+mj-ea"/>
              <a:cs typeface="+mj-cs"/>
            </a:endParaRPr>
          </a:p>
          <a:p>
            <a:pPr algn="ctr"/>
            <a:r>
              <a:rPr lang="en-US" sz="2400" dirty="0" smtClean="0">
                <a:ln w="3175" cmpd="sng">
                  <a:noFill/>
                </a:ln>
                <a:latin typeface="+mj-lt"/>
                <a:ea typeface="+mj-ea"/>
                <a:cs typeface="+mj-cs"/>
              </a:rPr>
              <a:t>View, Search, Add, Update and Delete Records</a:t>
            </a:r>
            <a:endParaRPr lang="en-US" sz="2800" dirty="0">
              <a:ln w="3175" cmpd="sng">
                <a:noFill/>
              </a:ln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514377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1431" y="341809"/>
            <a:ext cx="10018713" cy="1752599"/>
          </a:xfrm>
        </p:spPr>
        <p:txBody>
          <a:bodyPr/>
          <a:lstStyle/>
          <a:p>
            <a:r>
              <a:rPr lang="en-US" dirty="0" smtClean="0"/>
              <a:t>Step 3 Set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5071" y="1894901"/>
            <a:ext cx="9497954" cy="4737253"/>
          </a:xfrm>
        </p:spPr>
        <p:txBody>
          <a:bodyPr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You must have </a:t>
            </a:r>
            <a:r>
              <a:rPr lang="en-US" sz="2000" b="1" dirty="0"/>
              <a:t>at least one </a:t>
            </a:r>
            <a:r>
              <a:rPr lang="en-US" sz="2000" b="1" dirty="0" smtClean="0"/>
              <a:t>course </a:t>
            </a:r>
            <a:r>
              <a:rPr lang="en-US" sz="2000" dirty="0" smtClean="0"/>
              <a:t>to create classes and every class </a:t>
            </a:r>
            <a:r>
              <a:rPr lang="en-US" sz="2000" dirty="0"/>
              <a:t>can have </a:t>
            </a:r>
            <a:r>
              <a:rPr lang="en-US" sz="2000" b="1" dirty="0"/>
              <a:t>one or more </a:t>
            </a:r>
            <a:r>
              <a:rPr lang="en-US" sz="2000" b="1" dirty="0" smtClean="0"/>
              <a:t>courses</a:t>
            </a:r>
            <a:r>
              <a:rPr lang="en-US" sz="2000" dirty="0" smtClean="0"/>
              <a:t>.</a:t>
            </a:r>
            <a:endParaRPr lang="en-US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 smtClean="0"/>
              <a:t>Class Management</a:t>
            </a:r>
            <a:endParaRPr lang="en-US" sz="20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/>
              <a:t>View </a:t>
            </a:r>
            <a:r>
              <a:rPr lang="en-US" dirty="0" smtClean="0"/>
              <a:t>Class, Create</a:t>
            </a:r>
            <a:r>
              <a:rPr lang="en-US" dirty="0"/>
              <a:t>, Delete Class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Class Students </a:t>
            </a:r>
            <a:r>
              <a:rPr lang="en-US" dirty="0"/>
              <a:t>Management 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000" dirty="0"/>
              <a:t>Class </a:t>
            </a:r>
            <a:r>
              <a:rPr lang="en-US" sz="2000" dirty="0" smtClean="0"/>
              <a:t>Students Vs Candidate </a:t>
            </a:r>
            <a:r>
              <a:rPr lang="en-US" sz="2000" dirty="0"/>
              <a:t>Students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/>
              <a:t>Tips for Class Management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000" dirty="0"/>
              <a:t>Auto Entry Flow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000" dirty="0"/>
              <a:t>Ensure class student count</a:t>
            </a:r>
          </a:p>
          <a:p>
            <a:endParaRPr lang="en-US" sz="1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9787" y="192617"/>
            <a:ext cx="962025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038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1431" y="0"/>
            <a:ext cx="10018713" cy="1752599"/>
          </a:xfrm>
        </p:spPr>
        <p:txBody>
          <a:bodyPr/>
          <a:lstStyle/>
          <a:p>
            <a:r>
              <a:rPr lang="en-US" dirty="0" smtClean="0"/>
              <a:t>Step 4 Set Course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5071" y="2052735"/>
            <a:ext cx="9497954" cy="4579419"/>
          </a:xfrm>
        </p:spPr>
        <p:txBody>
          <a:bodyPr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 smtClean="0"/>
              <a:t>Contents </a:t>
            </a:r>
            <a:r>
              <a:rPr lang="en-US" sz="2000" dirty="0"/>
              <a:t>Maturity Process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Course Outlines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Lectures Management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000" dirty="0"/>
              <a:t>Add / Update / Delete Lecture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000" dirty="0"/>
              <a:t>Add your lecture sections with visibility and TOC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000" dirty="0"/>
              <a:t>Control </a:t>
            </a:r>
            <a:r>
              <a:rPr lang="en-US" sz="2000" dirty="0" smtClean="0"/>
              <a:t>Visibility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 smtClean="0"/>
              <a:t>Link Topics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000" dirty="0" smtClean="0"/>
              <a:t>At </a:t>
            </a:r>
            <a:r>
              <a:rPr lang="en-US" sz="2000" dirty="0"/>
              <a:t>least one with 10+ questions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Manage </a:t>
            </a:r>
            <a:r>
              <a:rPr lang="en-US" sz="2000" dirty="0" smtClean="0"/>
              <a:t>Topics and Questions </a:t>
            </a:r>
            <a:r>
              <a:rPr lang="en-US" sz="2000" dirty="0"/>
              <a:t>on Topics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/>
              <a:t>MCQs, TF, </a:t>
            </a:r>
            <a:r>
              <a:rPr lang="en-US" dirty="0" err="1"/>
              <a:t>FiB</a:t>
            </a:r>
            <a:r>
              <a:rPr lang="en-US" dirty="0"/>
              <a:t>, Short Conceptual Questions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View </a:t>
            </a:r>
            <a:r>
              <a:rPr lang="en-US" dirty="0"/>
              <a:t>Answer, Move Questions, Add to Exam Cart, Edit and Delete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/>
              <a:t>Visibility Control, </a:t>
            </a:r>
            <a:r>
              <a:rPr lang="en-US" dirty="0" smtClean="0"/>
              <a:t>Questions </a:t>
            </a:r>
            <a:r>
              <a:rPr lang="en-US" dirty="0"/>
              <a:t>Levels</a:t>
            </a:r>
          </a:p>
          <a:p>
            <a:endParaRPr lang="en-US" sz="1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9787" y="192617"/>
            <a:ext cx="962025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61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4908" y="224556"/>
            <a:ext cx="10018713" cy="1752599"/>
          </a:xfrm>
        </p:spPr>
        <p:txBody>
          <a:bodyPr>
            <a:normAutofit/>
          </a:bodyPr>
          <a:lstStyle/>
          <a:p>
            <a:r>
              <a:rPr lang="en-US" sz="6000" dirty="0" smtClean="0"/>
              <a:t>Objectives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87086" y="1705818"/>
            <a:ext cx="7088901" cy="460032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 smtClean="0"/>
              <a:t>To learn:</a:t>
            </a:r>
          </a:p>
          <a:p>
            <a:r>
              <a:rPr lang="en-US" sz="2800" dirty="0" smtClean="0"/>
              <a:t>Application Database Connectivity</a:t>
            </a:r>
            <a:endParaRPr lang="en-US" sz="2800" dirty="0" smtClean="0"/>
          </a:p>
          <a:p>
            <a:r>
              <a:rPr lang="en-US" sz="2800" dirty="0" smtClean="0"/>
              <a:t>Case Study – MIS with Employees Record</a:t>
            </a:r>
            <a:endParaRPr lang="en-US" dirty="0"/>
          </a:p>
          <a:p>
            <a:r>
              <a:rPr lang="en-US" sz="2800" dirty="0" smtClean="0"/>
              <a:t>Use Cases with partial UC Diagram</a:t>
            </a:r>
          </a:p>
          <a:p>
            <a:r>
              <a:rPr lang="en-US" sz="2800" dirty="0" smtClean="0"/>
              <a:t>Data Model</a:t>
            </a:r>
          </a:p>
          <a:p>
            <a:r>
              <a:rPr lang="en-US" sz="2800" dirty="0" smtClean="0"/>
              <a:t>Database Connectivity in Java</a:t>
            </a:r>
          </a:p>
          <a:p>
            <a:r>
              <a:rPr lang="en-US" sz="2800" dirty="0" smtClean="0"/>
              <a:t>Implementation of Use Cases</a:t>
            </a:r>
            <a:endParaRPr lang="en-US" sz="28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9426" y="215545"/>
            <a:ext cx="962025" cy="647700"/>
          </a:xfrm>
          <a:prstGeom prst="rect">
            <a:avLst/>
          </a:prstGeom>
        </p:spPr>
      </p:pic>
      <p:sp>
        <p:nvSpPr>
          <p:cNvPr id="6" name="Subtitle 2"/>
          <p:cNvSpPr txBox="1">
            <a:spLocks/>
          </p:cNvSpPr>
          <p:nvPr/>
        </p:nvSpPr>
        <p:spPr>
          <a:xfrm>
            <a:off x="10574097" y="899703"/>
            <a:ext cx="1617903" cy="3990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 smtClean="0"/>
              <a:t>subexpert.com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046465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</a:t>
            </a:r>
            <a:r>
              <a:rPr lang="en-US" dirty="0" smtClean="0"/>
              <a:t>Study – Online Shopping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 to the case study</a:t>
            </a:r>
          </a:p>
          <a:p>
            <a:r>
              <a:rPr lang="en-US" dirty="0" smtClean="0"/>
              <a:t>Steps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Setup Database in SQL Server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Sync Code from GitHub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i="1" dirty="0" smtClean="0"/>
              <a:t>Junk</a:t>
            </a:r>
            <a:r>
              <a:rPr lang="en-US" dirty="0" smtClean="0"/>
              <a:t> Solution to violate Model-View separation principle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Object Oriented Solution with GRASP and some other principles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725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9787" y="192617"/>
            <a:ext cx="962025" cy="6477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000" y="1352550"/>
            <a:ext cx="5048250" cy="527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993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4801" y="0"/>
            <a:ext cx="9187199" cy="675090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Subtitle 2"/>
          <p:cNvSpPr txBox="1">
            <a:spLocks/>
          </p:cNvSpPr>
          <p:nvPr/>
        </p:nvSpPr>
        <p:spPr>
          <a:xfrm>
            <a:off x="606130" y="5001606"/>
            <a:ext cx="2594270" cy="3990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 smtClean="0"/>
              <a:t>Northwind</a:t>
            </a:r>
            <a:r>
              <a:rPr lang="en-US" dirty="0" smtClean="0"/>
              <a:t> Database</a:t>
            </a:r>
            <a:endParaRPr lang="en-US" sz="4600" b="1" dirty="0"/>
          </a:p>
        </p:txBody>
      </p:sp>
      <p:sp>
        <p:nvSpPr>
          <p:cNvPr id="4" name="Rectangle 3"/>
          <p:cNvSpPr/>
          <p:nvPr/>
        </p:nvSpPr>
        <p:spPr>
          <a:xfrm>
            <a:off x="3019425" y="6634460"/>
            <a:ext cx="843915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https://docs.microsoft.com/en-us/dotnet/framework/data/adonet/sql/linq/downloading-sample-databases</a:t>
            </a:r>
          </a:p>
        </p:txBody>
      </p:sp>
    </p:spTree>
    <p:extLst>
      <p:ext uri="{BB962C8B-B14F-4D97-AF65-F5344CB8AC3E}">
        <p14:creationId xmlns:p14="http://schemas.microsoft.com/office/powerpoint/2010/main" val="2552255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3837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384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4670"/>
            <a:ext cx="10018713" cy="1752599"/>
          </a:xfrm>
        </p:spPr>
        <p:txBody>
          <a:bodyPr/>
          <a:lstStyle/>
          <a:p>
            <a:r>
              <a:rPr lang="en-US" sz="5400" dirty="0"/>
              <a:t>Functions </a:t>
            </a:r>
            <a:r>
              <a:rPr lang="en-US" sz="5400" dirty="0" smtClean="0"/>
              <a:t>– </a:t>
            </a:r>
            <a:r>
              <a:rPr lang="en-US" sz="4400" dirty="0" smtClean="0"/>
              <a:t>Pros &amp; Cons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60008" y="1874765"/>
            <a:ext cx="4607188" cy="576262"/>
          </a:xfrm>
        </p:spPr>
        <p:txBody>
          <a:bodyPr/>
          <a:lstStyle/>
          <a:p>
            <a:r>
              <a:rPr lang="en-US" sz="4000" dirty="0" smtClean="0"/>
              <a:t>Pros</a:t>
            </a:r>
            <a:endParaRPr lang="en-US" sz="40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72140" y="2551569"/>
            <a:ext cx="4895056" cy="2455862"/>
          </a:xfrm>
        </p:spPr>
        <p:txBody>
          <a:bodyPr>
            <a:noAutofit/>
          </a:bodyPr>
          <a:lstStyle/>
          <a:p>
            <a:r>
              <a:rPr lang="en-US" sz="2000" dirty="0"/>
              <a:t>In function body </a:t>
            </a:r>
            <a:r>
              <a:rPr lang="en-US" sz="2000" dirty="0" smtClean="0"/>
              <a:t>SELECT (read) data is allowed</a:t>
            </a:r>
          </a:p>
          <a:p>
            <a:r>
              <a:rPr lang="en-US" sz="2000" dirty="0" smtClean="0"/>
              <a:t>Allow complex arithmetic operations</a:t>
            </a:r>
          </a:p>
          <a:p>
            <a:r>
              <a:rPr lang="en-US" sz="2000" dirty="0" smtClean="0"/>
              <a:t>Allow programming</a:t>
            </a:r>
          </a:p>
          <a:p>
            <a:r>
              <a:rPr lang="en-US" sz="2000" dirty="0" smtClean="0"/>
              <a:t>Support input parameters</a:t>
            </a:r>
          </a:p>
          <a:p>
            <a:r>
              <a:rPr lang="en-US" sz="2000" dirty="0" smtClean="0"/>
              <a:t>Uses return statement to return single or table data</a:t>
            </a:r>
          </a:p>
          <a:p>
            <a:r>
              <a:rPr lang="en-US" sz="2000" dirty="0" smtClean="0"/>
              <a:t>Allow to call store procedures (next lab)</a:t>
            </a:r>
          </a:p>
          <a:p>
            <a:r>
              <a:rPr lang="en-US" sz="2000" dirty="0" smtClean="0"/>
              <a:t>Can be called as part of DML statements</a:t>
            </a:r>
            <a:endParaRPr lang="en-US" sz="20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68318" y="1883232"/>
            <a:ext cx="4622537" cy="576262"/>
          </a:xfrm>
        </p:spPr>
        <p:txBody>
          <a:bodyPr/>
          <a:lstStyle/>
          <a:p>
            <a:r>
              <a:rPr lang="en-US" sz="4000" dirty="0" smtClean="0"/>
              <a:t>Cons</a:t>
            </a:r>
            <a:endParaRPr lang="en-US" sz="400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95796" y="2551569"/>
            <a:ext cx="4895056" cy="2455862"/>
          </a:xfrm>
        </p:spPr>
        <p:txBody>
          <a:bodyPr>
            <a:normAutofit fontScale="85000" lnSpcReduction="10000"/>
          </a:bodyPr>
          <a:lstStyle/>
          <a:p>
            <a:r>
              <a:rPr lang="en-US" sz="2400" dirty="0" smtClean="0"/>
              <a:t>In function body No insert, Update and Delete statement are allowed</a:t>
            </a:r>
          </a:p>
          <a:p>
            <a:r>
              <a:rPr lang="en-US" sz="2400" dirty="0" smtClean="0"/>
              <a:t>Table state cannot be modified like views</a:t>
            </a:r>
          </a:p>
          <a:p>
            <a:r>
              <a:rPr lang="en-US" sz="2400" dirty="0" smtClean="0"/>
              <a:t>No support for output parameter</a:t>
            </a:r>
          </a:p>
          <a:p>
            <a:r>
              <a:rPr lang="en-US" sz="2400" dirty="0" smtClean="0"/>
              <a:t>Cannot use stored procedures in the body since “exec </a:t>
            </a:r>
            <a:r>
              <a:rPr lang="en-US" sz="2400" dirty="0" err="1" smtClean="0"/>
              <a:t>sp_name</a:t>
            </a:r>
            <a:r>
              <a:rPr lang="en-US" sz="2400" dirty="0" smtClean="0"/>
              <a:t>” is not possible</a:t>
            </a:r>
            <a:endParaRPr lang="en-US" sz="2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9787" y="192617"/>
            <a:ext cx="962025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526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8999" y="0"/>
            <a:ext cx="10018713" cy="1304923"/>
          </a:xfrm>
        </p:spPr>
        <p:txBody>
          <a:bodyPr>
            <a:normAutofit/>
          </a:bodyPr>
          <a:lstStyle/>
          <a:p>
            <a:r>
              <a:rPr lang="en-US" sz="5400" dirty="0"/>
              <a:t>Functions – </a:t>
            </a:r>
            <a:r>
              <a:rPr lang="en-US" sz="4400" dirty="0" smtClean="0"/>
              <a:t>Types</a:t>
            </a:r>
            <a:endParaRPr lang="en-US" sz="5400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2005070" y="2667001"/>
            <a:ext cx="9497954" cy="3857624"/>
          </a:xfrm>
        </p:spPr>
        <p:txBody>
          <a:bodyPr vert="horz" lIns="91440" tIns="45720" rIns="91440" bIns="45720" rtlCol="0" anchor="ctr">
            <a:noAutofit/>
          </a:bodyPr>
          <a:lstStyle/>
          <a:p>
            <a:pPr lvl="1"/>
            <a:r>
              <a:rPr lang="en-US" sz="2800" dirty="0" smtClean="0"/>
              <a:t>Scalar Valued Functions </a:t>
            </a:r>
          </a:p>
          <a:p>
            <a:pPr lvl="2"/>
            <a:r>
              <a:rPr lang="en-US" sz="2400" dirty="0" smtClean="0"/>
              <a:t>Returns single value</a:t>
            </a:r>
          </a:p>
          <a:p>
            <a:pPr lvl="2"/>
            <a:r>
              <a:rPr lang="en-US" sz="2400" dirty="0" smtClean="0"/>
              <a:t>E.g. GETDATE(), </a:t>
            </a:r>
            <a:r>
              <a:rPr lang="en-US" sz="2400" dirty="0" err="1" smtClean="0"/>
              <a:t>GetBalanace</a:t>
            </a:r>
            <a:r>
              <a:rPr lang="en-US" sz="2400" dirty="0" smtClean="0"/>
              <a:t>()</a:t>
            </a:r>
          </a:p>
          <a:p>
            <a:pPr lvl="1"/>
            <a:r>
              <a:rPr lang="en-US" sz="2800" dirty="0" smtClean="0"/>
              <a:t>Table Valued Functions</a:t>
            </a:r>
          </a:p>
          <a:p>
            <a:pPr lvl="2"/>
            <a:r>
              <a:rPr lang="en-US" sz="2400" dirty="0" smtClean="0"/>
              <a:t>Single Statement Functions</a:t>
            </a:r>
          </a:p>
          <a:p>
            <a:pPr lvl="3"/>
            <a:r>
              <a:rPr lang="en-US" sz="2000" dirty="0" smtClean="0"/>
              <a:t>View with parameters</a:t>
            </a:r>
          </a:p>
          <a:p>
            <a:pPr lvl="3"/>
            <a:r>
              <a:rPr lang="en-US" sz="2000" dirty="0" smtClean="0"/>
              <a:t>Only SELECT statement without programming</a:t>
            </a:r>
          </a:p>
          <a:p>
            <a:pPr lvl="2"/>
            <a:r>
              <a:rPr lang="en-US" sz="2400" dirty="0" smtClean="0"/>
              <a:t>Multi Statement Functions</a:t>
            </a:r>
          </a:p>
          <a:p>
            <a:pPr lvl="3"/>
            <a:r>
              <a:rPr lang="en-US" sz="2000" dirty="0" smtClean="0"/>
              <a:t>For complex requirements</a:t>
            </a:r>
          </a:p>
          <a:p>
            <a:pPr lvl="3"/>
            <a:r>
              <a:rPr lang="en-US" sz="2000" dirty="0" smtClean="0"/>
              <a:t>Allow programming, cursors</a:t>
            </a:r>
            <a:endParaRPr lang="en-US" sz="2000" dirty="0"/>
          </a:p>
          <a:p>
            <a:endParaRPr lang="en-US" sz="28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9787" y="192617"/>
            <a:ext cx="962025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4794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Grunge Textur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67000"/>
                <a:shade val="65000"/>
              </a:schemeClr>
              <a:schemeClr val="phClr">
                <a:tint val="10000"/>
                <a:satMod val="130000"/>
              </a:schemeClr>
            </a:duotone>
          </a:blip>
          <a:tile tx="0" ty="0" sx="60000" sy="59000" flip="none" algn="b"/>
        </a:blip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115000"/>
              </a:schemeClr>
              <a:schemeClr val="phClr">
                <a:tint val="34000"/>
              </a:schemeClr>
            </a:duotone>
          </a:blip>
          <a:tile tx="0" ty="0" sx="60000" sy="59000" flip="none" algn="b"/>
        </a:blipFill>
      </a:fillStyleLst>
      <a:lnStyleLst>
        <a:ln w="6350" cap="flat" cmpd="sng" algn="ctr">
          <a:solidFill>
            <a:schemeClr val="phClr">
              <a:tint val="7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2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Override1.xml><?xml version="1.0" encoding="utf-8"?>
<a:themeOverride xmlns:a="http://schemas.openxmlformats.org/drawingml/2006/main">
  <a:clrScheme name="Grayscale">
    <a:dk1>
      <a:sysClr val="windowText" lastClr="000000"/>
    </a:dk1>
    <a:lt1>
      <a:sysClr val="window" lastClr="FFFFFF"/>
    </a:lt1>
    <a:dk2>
      <a:srgbClr val="000000"/>
    </a:dk2>
    <a:lt2>
      <a:srgbClr val="F8F8F8"/>
    </a:lt2>
    <a:accent1>
      <a:srgbClr val="DDDDDD"/>
    </a:accent1>
    <a:accent2>
      <a:srgbClr val="B2B2B2"/>
    </a:accent2>
    <a:accent3>
      <a:srgbClr val="969696"/>
    </a:accent3>
    <a:accent4>
      <a:srgbClr val="808080"/>
    </a:accent4>
    <a:accent5>
      <a:srgbClr val="5F5F5F"/>
    </a:accent5>
    <a:accent6>
      <a:srgbClr val="4D4D4D"/>
    </a:accent6>
    <a:hlink>
      <a:srgbClr val="5F5F5F"/>
    </a:hlink>
    <a:folHlink>
      <a:srgbClr val="919191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1360</TotalTime>
  <Words>347</Words>
  <Application>Microsoft Office PowerPoint</Application>
  <PresentationFormat>Widescreen</PresentationFormat>
  <Paragraphs>70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Parallax</vt:lpstr>
      <vt:lpstr>Database Systems</vt:lpstr>
      <vt:lpstr>Objectives</vt:lpstr>
      <vt:lpstr>Case Study – Online Shopping System</vt:lpstr>
      <vt:lpstr>PowerPoint Presentation</vt:lpstr>
      <vt:lpstr>PowerPoint Presentation</vt:lpstr>
      <vt:lpstr>PowerPoint Presentation</vt:lpstr>
      <vt:lpstr>PowerPoint Presentation</vt:lpstr>
      <vt:lpstr>Functions – Pros &amp; Cons</vt:lpstr>
      <vt:lpstr>Functions – Types</vt:lpstr>
      <vt:lpstr>Step 3 Set Classes</vt:lpstr>
      <vt:lpstr>Step 4 Set Course Contents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Teacher Help Manual</dc:title>
  <dc:creator>Mukhtiar</dc:creator>
  <cp:lastModifiedBy>Mukhtiar</cp:lastModifiedBy>
  <cp:revision>29</cp:revision>
  <dcterms:created xsi:type="dcterms:W3CDTF">2020-12-09T06:40:43Z</dcterms:created>
  <dcterms:modified xsi:type="dcterms:W3CDTF">2022-06-12T09:55:36Z</dcterms:modified>
</cp:coreProperties>
</file>