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97" r:id="rId4"/>
    <p:sldId id="298" r:id="rId5"/>
    <p:sldId id="299" r:id="rId6"/>
    <p:sldId id="300" r:id="rId7"/>
    <p:sldId id="301" r:id="rId8"/>
    <p:sldId id="302" r:id="rId9"/>
    <p:sldId id="303"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9" r:id="rId24"/>
    <p:sldId id="321" r:id="rId25"/>
    <p:sldId id="320" r:id="rId26"/>
    <p:sldId id="322" r:id="rId27"/>
    <p:sldId id="323" r:id="rId28"/>
    <p:sldId id="324" r:id="rId29"/>
    <p:sldId id="325" r:id="rId30"/>
    <p:sldId id="326" r:id="rId31"/>
    <p:sldId id="327" r:id="rId32"/>
    <p:sldId id="328" r:id="rId33"/>
    <p:sldId id="329" r:id="rId34"/>
    <p:sldId id="330" r:id="rId35"/>
    <p:sldId id="331"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320" autoAdjust="0"/>
  </p:normalViewPr>
  <p:slideViewPr>
    <p:cSldViewPr snapToGrid="0">
      <p:cViewPr varScale="1">
        <p:scale>
          <a:sx n="74" d="100"/>
          <a:sy n="74" d="100"/>
        </p:scale>
        <p:origin x="-36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0E2EC-B988-4D98-8159-AA45B36B08E9}" type="datetimeFigureOut">
              <a:rPr lang="en-AU" smtClean="0"/>
              <a:t>11/03/2017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49488-A9D1-43F9-8B10-B3C9E3F32F4D}" type="slidenum">
              <a:rPr lang="en-AU" smtClean="0"/>
              <a:t>‹#›</a:t>
            </a:fld>
            <a:endParaRPr lang="en-AU"/>
          </a:p>
        </p:txBody>
      </p:sp>
    </p:spTree>
    <p:extLst>
      <p:ext uri="{BB962C8B-B14F-4D97-AF65-F5344CB8AC3E}">
        <p14:creationId xmlns:p14="http://schemas.microsoft.com/office/powerpoint/2010/main" val="427290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F549488-A9D1-43F9-8B10-B3C9E3F32F4D}" type="slidenum">
              <a:rPr lang="en-AU" smtClean="0"/>
              <a:t>16</a:t>
            </a:fld>
            <a:endParaRPr lang="en-AU"/>
          </a:p>
        </p:txBody>
      </p:sp>
    </p:spTree>
    <p:extLst>
      <p:ext uri="{BB962C8B-B14F-4D97-AF65-F5344CB8AC3E}">
        <p14:creationId xmlns:p14="http://schemas.microsoft.com/office/powerpoint/2010/main" val="271869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F549488-A9D1-43F9-8B10-B3C9E3F32F4D}" type="slidenum">
              <a:rPr lang="en-AU" smtClean="0"/>
              <a:t>17</a:t>
            </a:fld>
            <a:endParaRPr lang="en-AU"/>
          </a:p>
        </p:txBody>
      </p:sp>
    </p:spTree>
    <p:extLst>
      <p:ext uri="{BB962C8B-B14F-4D97-AF65-F5344CB8AC3E}">
        <p14:creationId xmlns:p14="http://schemas.microsoft.com/office/powerpoint/2010/main" val="82123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F549488-A9D1-43F9-8B10-B3C9E3F32F4D}" type="slidenum">
              <a:rPr lang="en-AU" smtClean="0"/>
              <a:t>28</a:t>
            </a:fld>
            <a:endParaRPr lang="en-AU"/>
          </a:p>
        </p:txBody>
      </p:sp>
    </p:spTree>
    <p:extLst>
      <p:ext uri="{BB962C8B-B14F-4D97-AF65-F5344CB8AC3E}">
        <p14:creationId xmlns:p14="http://schemas.microsoft.com/office/powerpoint/2010/main" val="308456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F549488-A9D1-43F9-8B10-B3C9E3F32F4D}" type="slidenum">
              <a:rPr lang="en-AU" smtClean="0"/>
              <a:t>29</a:t>
            </a:fld>
            <a:endParaRPr lang="en-AU"/>
          </a:p>
        </p:txBody>
      </p:sp>
    </p:spTree>
    <p:extLst>
      <p:ext uri="{BB962C8B-B14F-4D97-AF65-F5344CB8AC3E}">
        <p14:creationId xmlns:p14="http://schemas.microsoft.com/office/powerpoint/2010/main" val="257971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F549488-A9D1-43F9-8B10-B3C9E3F32F4D}" type="slidenum">
              <a:rPr lang="en-AU" smtClean="0"/>
              <a:t>34</a:t>
            </a:fld>
            <a:endParaRPr lang="en-AU"/>
          </a:p>
        </p:txBody>
      </p:sp>
    </p:spTree>
    <p:extLst>
      <p:ext uri="{BB962C8B-B14F-4D97-AF65-F5344CB8AC3E}">
        <p14:creationId xmlns:p14="http://schemas.microsoft.com/office/powerpoint/2010/main" val="201759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F549488-A9D1-43F9-8B10-B3C9E3F32F4D}" type="slidenum">
              <a:rPr lang="en-AU" smtClean="0"/>
              <a:t>35</a:t>
            </a:fld>
            <a:endParaRPr lang="en-AU"/>
          </a:p>
        </p:txBody>
      </p:sp>
    </p:spTree>
    <p:extLst>
      <p:ext uri="{BB962C8B-B14F-4D97-AF65-F5344CB8AC3E}">
        <p14:creationId xmlns:p14="http://schemas.microsoft.com/office/powerpoint/2010/main" val="21249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0D02EFD-45D7-49B2-9BCD-A148598C7C1A}" type="datetimeFigureOut">
              <a:rPr lang="en-AU" smtClean="0"/>
              <a:t>11/03/2017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168009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0D02EFD-45D7-49B2-9BCD-A148598C7C1A}" type="datetimeFigureOut">
              <a:rPr lang="en-AU" smtClean="0"/>
              <a:t>11/03/2017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312760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0D02EFD-45D7-49B2-9BCD-A148598C7C1A}" type="datetimeFigureOut">
              <a:rPr lang="en-AU" smtClean="0"/>
              <a:t>11/03/2017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318241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0D02EFD-45D7-49B2-9BCD-A148598C7C1A}" type="datetimeFigureOut">
              <a:rPr lang="en-AU" smtClean="0"/>
              <a:t>11/03/2017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61915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02EFD-45D7-49B2-9BCD-A148598C7C1A}" type="datetimeFigureOut">
              <a:rPr lang="en-AU" smtClean="0"/>
              <a:t>11/03/2017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488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0D02EFD-45D7-49B2-9BCD-A148598C7C1A}" type="datetimeFigureOut">
              <a:rPr lang="en-AU" smtClean="0"/>
              <a:t>11/03/2017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252596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0D02EFD-45D7-49B2-9BCD-A148598C7C1A}" type="datetimeFigureOut">
              <a:rPr lang="en-AU" smtClean="0"/>
              <a:t>11/03/2017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210341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0D02EFD-45D7-49B2-9BCD-A148598C7C1A}" type="datetimeFigureOut">
              <a:rPr lang="en-AU" smtClean="0"/>
              <a:t>11/03/2017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332221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02EFD-45D7-49B2-9BCD-A148598C7C1A}" type="datetimeFigureOut">
              <a:rPr lang="en-AU" smtClean="0"/>
              <a:t>11/03/2017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10912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02EFD-45D7-49B2-9BCD-A148598C7C1A}" type="datetimeFigureOut">
              <a:rPr lang="en-AU" smtClean="0"/>
              <a:t>11/03/2017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169943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02EFD-45D7-49B2-9BCD-A148598C7C1A}" type="datetimeFigureOut">
              <a:rPr lang="en-AU" smtClean="0"/>
              <a:t>11/03/2017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1BECE7A-F770-46C2-A107-CA22452E5DE1}" type="slidenum">
              <a:rPr lang="en-AU" smtClean="0"/>
              <a:t>‹#›</a:t>
            </a:fld>
            <a:endParaRPr lang="en-AU"/>
          </a:p>
        </p:txBody>
      </p:sp>
    </p:spTree>
    <p:extLst>
      <p:ext uri="{BB962C8B-B14F-4D97-AF65-F5344CB8AC3E}">
        <p14:creationId xmlns:p14="http://schemas.microsoft.com/office/powerpoint/2010/main" val="3563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02EFD-45D7-49B2-9BCD-A148598C7C1A}" type="datetimeFigureOut">
              <a:rPr lang="en-AU" smtClean="0"/>
              <a:t>11/03/2017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ECE7A-F770-46C2-A107-CA22452E5DE1}" type="slidenum">
              <a:rPr lang="en-AU" smtClean="0"/>
              <a:t>‹#›</a:t>
            </a:fld>
            <a:endParaRPr lang="en-AU"/>
          </a:p>
        </p:txBody>
      </p:sp>
      <p:pic>
        <p:nvPicPr>
          <p:cNvPr id="7" name="Picture 4" descr="Gambar terkait"/>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3545"/>
          <a:stretch/>
        </p:blipFill>
        <p:spPr bwMode="auto">
          <a:xfrm>
            <a:off x="-1" y="1"/>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userDrawn="1"/>
        </p:nvPicPr>
        <p:blipFill>
          <a:blip r:embed="rId14" cstate="print">
            <a:clrChange>
              <a:clrFrom>
                <a:srgbClr val="FFFFFF"/>
              </a:clrFrom>
              <a:clrTo>
                <a:srgbClr val="FFFFFF">
                  <a:alpha val="0"/>
                </a:srgbClr>
              </a:clrTo>
            </a:clrChange>
            <a:lum bright="77000" contrast="-13000"/>
            <a:extLst>
              <a:ext uri="{28A0092B-C50C-407E-A947-70E740481C1C}">
                <a14:useLocalDpi xmlns:a14="http://schemas.microsoft.com/office/drawing/2010/main" val="0"/>
              </a:ext>
            </a:extLst>
          </a:blip>
          <a:srcRect/>
          <a:stretch>
            <a:fillRect/>
          </a:stretch>
        </p:blipFill>
        <p:spPr bwMode="auto">
          <a:xfrm>
            <a:off x="310381" y="675052"/>
            <a:ext cx="12002366" cy="6250418"/>
          </a:xfrm>
          <a:prstGeom prst="rect">
            <a:avLst/>
          </a:prstGeom>
          <a:noFill/>
          <a:ln>
            <a:noFill/>
          </a:ln>
        </p:spPr>
      </p:pic>
    </p:spTree>
    <p:extLst>
      <p:ext uri="{BB962C8B-B14F-4D97-AF65-F5344CB8AC3E}">
        <p14:creationId xmlns:p14="http://schemas.microsoft.com/office/powerpoint/2010/main" val="103996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4.xml"/><Relationship Id="rId18" Type="http://schemas.openxmlformats.org/officeDocument/2006/relationships/slide" Target="slide9.xml"/><Relationship Id="rId3" Type="http://schemas.openxmlformats.org/officeDocument/2006/relationships/slide" Target="slide14.xml"/><Relationship Id="rId7" Type="http://schemas.openxmlformats.org/officeDocument/2006/relationships/slide" Target="slide27.xml"/><Relationship Id="rId12" Type="http://schemas.openxmlformats.org/officeDocument/2006/relationships/slide" Target="slide3.xml"/><Relationship Id="rId17" Type="http://schemas.openxmlformats.org/officeDocument/2006/relationships/slide" Target="slide8.xml"/><Relationship Id="rId2" Type="http://schemas.openxmlformats.org/officeDocument/2006/relationships/image" Target="../media/image4.jpeg"/><Relationship Id="rId16"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slide" Target="slide33.xml"/><Relationship Id="rId5" Type="http://schemas.openxmlformats.org/officeDocument/2006/relationships/slide" Target="slide10.xml"/><Relationship Id="rId15" Type="http://schemas.openxmlformats.org/officeDocument/2006/relationships/slide" Target="slide5.xml"/><Relationship Id="rId10" Type="http://schemas.openxmlformats.org/officeDocument/2006/relationships/slide" Target="slide30.xml"/><Relationship Id="rId4" Type="http://schemas.openxmlformats.org/officeDocument/2006/relationships/slide" Target="slide18.xml"/><Relationship Id="rId9" Type="http://schemas.openxmlformats.org/officeDocument/2006/relationships/slide" Target="slide24.xml"/><Relationship Id="rId1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0794671" y="94411"/>
            <a:ext cx="1092519" cy="1200329"/>
          </a:xfrm>
          <a:prstGeom prst="rect">
            <a:avLst/>
          </a:prstGeom>
          <a:noFill/>
          <a:ln w="9525">
            <a:noFill/>
            <a:miter lim="800000"/>
            <a:headEnd/>
            <a:tailEnd/>
          </a:ln>
        </p:spPr>
      </p:pic>
      <p:sp>
        <p:nvSpPr>
          <p:cNvPr id="5" name="TextBox 4"/>
          <p:cNvSpPr txBox="1"/>
          <p:nvPr/>
        </p:nvSpPr>
        <p:spPr>
          <a:xfrm>
            <a:off x="106878" y="359882"/>
            <a:ext cx="10509663" cy="646331"/>
          </a:xfrm>
          <a:prstGeom prst="rect">
            <a:avLst/>
          </a:prstGeom>
          <a:solidFill>
            <a:srgbClr val="C00000"/>
          </a:solidFill>
          <a:effectLst>
            <a:glow rad="139700">
              <a:schemeClr val="accent2">
                <a:satMod val="175000"/>
                <a:alpha val="40000"/>
              </a:schemeClr>
            </a:glow>
          </a:effectLst>
        </p:spPr>
        <p:txBody>
          <a:bodyPr wrap="square" rtlCol="0">
            <a:spAutoFit/>
          </a:bodyPr>
          <a:lstStyle/>
          <a:p>
            <a:pPr algn="r"/>
            <a:r>
              <a:rPr lang="id-ID" sz="3600" b="1" dirty="0">
                <a:solidFill>
                  <a:schemeClr val="bg1"/>
                </a:solidFill>
              </a:rPr>
              <a:t>INDIKATOR PENGUKURAN TKT</a:t>
            </a:r>
          </a:p>
        </p:txBody>
      </p:sp>
      <p:sp>
        <p:nvSpPr>
          <p:cNvPr id="6" name="TextBox 5"/>
          <p:cNvSpPr txBox="1"/>
          <p:nvPr/>
        </p:nvSpPr>
        <p:spPr>
          <a:xfrm>
            <a:off x="337623" y="3501586"/>
            <a:ext cx="8747404" cy="830997"/>
          </a:xfrm>
          <a:prstGeom prst="rect">
            <a:avLst/>
          </a:prstGeom>
          <a:noFill/>
        </p:spPr>
        <p:txBody>
          <a:bodyPr wrap="square" rtlCol="0">
            <a:spAutoFit/>
          </a:bodyPr>
          <a:lstStyle/>
          <a:p>
            <a:r>
              <a:rPr lang="id-ID"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ADHI INDRA </a:t>
            </a:r>
            <a:r>
              <a:rPr lang="id-ID" sz="2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HERMANU (Ka Subdit Riset </a:t>
            </a:r>
            <a:r>
              <a:rPr lang="id-ID" sz="2400" b="1"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Dasar-DRPM )</a:t>
            </a:r>
            <a:endParaRPr lang="id-ID"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a:p>
            <a:r>
              <a:rPr lang="en-US"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DIREKTORAT JENDERAL PENGUATAN RISET DAN PENGEMBANGAN</a:t>
            </a:r>
            <a:endParaRPr lang="id-ID"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cxnSp>
        <p:nvCxnSpPr>
          <p:cNvPr id="9" name="Straight Connector 8"/>
          <p:cNvCxnSpPr/>
          <p:nvPr/>
        </p:nvCxnSpPr>
        <p:spPr>
          <a:xfrm>
            <a:off x="337623" y="4408310"/>
            <a:ext cx="10086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77190" y="1084007"/>
            <a:ext cx="5404200" cy="369332"/>
          </a:xfrm>
          <a:prstGeom prst="rect">
            <a:avLst/>
          </a:prstGeom>
          <a:noFill/>
        </p:spPr>
        <p:txBody>
          <a:bodyPr wrap="square" rtlCol="0">
            <a:spAutoFit/>
          </a:bodyPr>
          <a:lstStyle/>
          <a:p>
            <a:pPr algn="r"/>
            <a:r>
              <a:rPr lang="en-AU" b="1" dirty="0"/>
              <a:t>PERDIRJEN PENGUATAN RISBANG NO. 603/E1.2/2016</a:t>
            </a:r>
          </a:p>
        </p:txBody>
      </p:sp>
    </p:spTree>
    <p:extLst>
      <p:ext uri="{BB962C8B-B14F-4D97-AF65-F5344CB8AC3E}">
        <p14:creationId xmlns:p14="http://schemas.microsoft.com/office/powerpoint/2010/main" val="267255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623075"/>
            <a:ext cx="11395587" cy="1107395"/>
            <a:chOff x="981136" y="1558"/>
            <a:chExt cx="2712778" cy="1737922"/>
          </a:xfrm>
        </p:grpSpPr>
        <p:sp>
          <p:nvSpPr>
            <p:cNvPr id="5" name="Rectangle: Rounded Corners 4"/>
            <p:cNvSpPr/>
            <p:nvPr/>
          </p:nvSpPr>
          <p:spPr>
            <a:xfrm>
              <a:off x="981136" y="1558"/>
              <a:ext cx="2712778" cy="173792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algn="l" defTabSz="533400">
                <a:spcBef>
                  <a:spcPct val="0"/>
                </a:spcBef>
                <a:buFont typeface="+mj-lt"/>
                <a:buNone/>
              </a:pPr>
              <a:r>
                <a:rPr lang="id-ID" sz="1600" b="1" kern="1200" dirty="0"/>
                <a:t>Prinsip dasar dari teknologi diteliti dan dilaporkan</a:t>
              </a:r>
            </a:p>
            <a:p>
              <a:pPr marL="176213" lvl="0" indent="-176213" algn="l" defTabSz="533400">
                <a:spcBef>
                  <a:spcPct val="0"/>
                </a:spcBef>
                <a:buFont typeface="Wingdings" panose="05000000000000000000" pitchFamily="2" charset="2"/>
                <a:buChar char="q"/>
                <a:tabLst>
                  <a:tab pos="176213" algn="l"/>
                </a:tabLst>
              </a:pPr>
              <a:r>
                <a:rPr lang="en-US" sz="1300" kern="1200" dirty="0" err="1"/>
                <a:t>asumsi</a:t>
              </a:r>
              <a:r>
                <a:rPr lang="en-US" sz="1300" kern="1200" dirty="0"/>
                <a:t> </a:t>
              </a:r>
              <a:r>
                <a:rPr lang="en-US" sz="1300" kern="1200" dirty="0" err="1"/>
                <a:t>dan</a:t>
              </a:r>
              <a:r>
                <a:rPr lang="en-US" sz="1300" kern="1200" dirty="0"/>
                <a:t> </a:t>
              </a:r>
              <a:r>
                <a:rPr lang="en-US" sz="1300" kern="1200" dirty="0" err="1"/>
                <a:t>hukum</a:t>
              </a:r>
              <a:r>
                <a:rPr lang="en-US" sz="1300" kern="1200" dirty="0"/>
                <a:t> </a:t>
              </a:r>
              <a:r>
                <a:rPr lang="en-US" sz="1300" kern="1200" dirty="0" err="1"/>
                <a:t>dasar</a:t>
              </a:r>
              <a:r>
                <a:rPr lang="en-US" sz="1300" kern="1200" dirty="0"/>
                <a:t> (</a:t>
              </a:r>
              <a:r>
                <a:rPr lang="en-US" sz="1300" i="1" kern="1200" dirty="0" err="1"/>
                <a:t>ex</a:t>
              </a:r>
              <a:r>
                <a:rPr lang="en-US" sz="1300" kern="1200" dirty="0" err="1"/>
                <a:t>.fisika</a:t>
              </a:r>
              <a:r>
                <a:rPr lang="en-US" sz="1300" kern="1200" dirty="0"/>
                <a:t>/ </a:t>
              </a:r>
              <a:r>
                <a:rPr lang="en-US" sz="1300" kern="1200" dirty="0" err="1"/>
                <a:t>kimia</a:t>
              </a:r>
              <a:r>
                <a:rPr lang="en-US" sz="1300" kern="1200" dirty="0"/>
                <a:t>) yang </a:t>
              </a:r>
              <a:r>
                <a:rPr lang="en-US" sz="1300" kern="1200" dirty="0" err="1"/>
                <a:t>akan</a:t>
              </a:r>
              <a:r>
                <a:rPr lang="en-US" sz="1300" kern="1200" dirty="0"/>
                <a:t> </a:t>
              </a:r>
              <a:r>
                <a:rPr lang="en-US" sz="1300" kern="1200" dirty="0" err="1"/>
                <a:t>digunakan</a:t>
              </a:r>
              <a:r>
                <a:rPr lang="en-US" sz="1300" kern="1200" dirty="0"/>
                <a:t> </a:t>
              </a:r>
              <a:r>
                <a:rPr lang="en-US" sz="1300" kern="1200" dirty="0" err="1"/>
                <a:t>pada</a:t>
              </a:r>
              <a:r>
                <a:rPr lang="en-US" sz="1300" kern="1200" dirty="0"/>
                <a:t> </a:t>
              </a:r>
              <a:r>
                <a:rPr lang="en-US" sz="1300" kern="1200" dirty="0" err="1"/>
                <a:t>teknologi</a:t>
              </a:r>
              <a:r>
                <a:rPr lang="en-US" sz="1300" kern="1200" dirty="0"/>
                <a:t> (</a:t>
              </a:r>
              <a:r>
                <a:rPr lang="en-US" sz="1300" kern="1200" dirty="0" err="1"/>
                <a:t>baru</a:t>
              </a:r>
              <a:r>
                <a:rPr lang="en-US" sz="1300" kern="1200" dirty="0"/>
                <a:t>) </a:t>
              </a:r>
              <a:r>
                <a:rPr lang="en-US" sz="1300" kern="1200" dirty="0" err="1"/>
                <a:t>telah</a:t>
              </a:r>
              <a:r>
                <a:rPr lang="en-US" sz="1300" kern="1200" dirty="0"/>
                <a:t> </a:t>
              </a:r>
              <a:r>
                <a:rPr lang="en-US" sz="1300" kern="1200" dirty="0" err="1"/>
                <a:t>ditentukan</a:t>
              </a:r>
              <a:r>
                <a:rPr lang="en-US" sz="1300" kern="1200" dirty="0"/>
                <a:t>;</a:t>
              </a:r>
              <a:endParaRPr lang="id-ID" sz="1300" kern="1200" dirty="0"/>
            </a:p>
            <a:p>
              <a:pPr marL="176213" lvl="0" indent="-176213" algn="l" defTabSz="533400">
                <a:spcBef>
                  <a:spcPct val="0"/>
                </a:spcBef>
                <a:buFont typeface="Wingdings" panose="05000000000000000000" pitchFamily="2" charset="2"/>
                <a:buChar char="q"/>
                <a:tabLst>
                  <a:tab pos="176213" algn="l"/>
                </a:tabLst>
              </a:pPr>
              <a:r>
                <a:rPr lang="en-US" sz="1300" kern="1200" dirty="0" err="1"/>
                <a:t>studi</a:t>
              </a:r>
              <a:r>
                <a:rPr lang="en-US" sz="1300" kern="1200" dirty="0"/>
                <a:t> </a:t>
              </a:r>
              <a:r>
                <a:rPr lang="en-US" sz="1300" kern="1200" dirty="0" err="1"/>
                <a:t>literatur</a:t>
              </a:r>
              <a:r>
                <a:rPr lang="en-US" sz="1300" kern="1200" dirty="0"/>
                <a:t> (</a:t>
              </a:r>
              <a:r>
                <a:rPr lang="en-US" sz="1300" kern="1200" dirty="0" err="1"/>
                <a:t>teori</a:t>
              </a:r>
              <a:r>
                <a:rPr lang="en-US" sz="1300" kern="1200" dirty="0"/>
                <a:t>/ </a:t>
              </a:r>
              <a:r>
                <a:rPr lang="en-US" sz="1300" kern="1200" dirty="0" err="1"/>
                <a:t>empiris</a:t>
              </a:r>
              <a:r>
                <a:rPr lang="en-US" sz="1300" kern="1200" dirty="0"/>
                <a:t> –</a:t>
              </a:r>
              <a:r>
                <a:rPr lang="en-US" sz="1300" kern="1200" dirty="0" err="1"/>
                <a:t>riset</a:t>
              </a:r>
              <a:r>
                <a:rPr lang="en-US" sz="1300" kern="1200" dirty="0"/>
                <a:t> </a:t>
              </a:r>
              <a:r>
                <a:rPr lang="en-US" sz="1300" kern="1200" dirty="0" err="1"/>
                <a:t>terdahulu</a:t>
              </a:r>
              <a:r>
                <a:rPr lang="en-US" sz="1300" kern="1200" dirty="0"/>
                <a:t>) </a:t>
              </a:r>
              <a:r>
                <a:rPr lang="en-US" sz="1300" kern="1200" dirty="0" err="1"/>
                <a:t>tentang</a:t>
              </a:r>
              <a:r>
                <a:rPr lang="en-US" sz="1300" kern="1200" dirty="0"/>
                <a:t> </a:t>
              </a:r>
              <a:r>
                <a:rPr lang="en-US" sz="1300" kern="1200" dirty="0" err="1"/>
                <a:t>prinsip</a:t>
              </a:r>
              <a:r>
                <a:rPr lang="en-US" sz="1300" kern="1200" dirty="0"/>
                <a:t> </a:t>
              </a:r>
              <a:r>
                <a:rPr lang="en-US" sz="1300" kern="1200" dirty="0" err="1"/>
                <a:t>dasar</a:t>
              </a:r>
              <a:r>
                <a:rPr lang="en-US" sz="1300" kern="1200" dirty="0"/>
                <a:t> </a:t>
              </a:r>
              <a:r>
                <a:rPr lang="en-US" sz="1300" kern="1200" dirty="0" err="1"/>
                <a:t>teknologi</a:t>
              </a:r>
              <a:r>
                <a:rPr lang="en-US" sz="1300" kern="1200" dirty="0"/>
                <a:t> </a:t>
              </a:r>
              <a:r>
                <a:rPr lang="en-US" sz="1300" kern="1200" dirty="0" err="1"/>
                <a:t>yg</a:t>
              </a:r>
              <a:r>
                <a:rPr lang="en-US" sz="1300" kern="1200" dirty="0"/>
                <a:t> </a:t>
              </a:r>
              <a:r>
                <a:rPr lang="en-US" sz="1300" kern="1200" dirty="0" err="1"/>
                <a:t>akan</a:t>
              </a:r>
              <a:r>
                <a:rPr lang="en-US" sz="1300" kern="1200" dirty="0"/>
                <a:t> </a:t>
              </a:r>
              <a:r>
                <a:rPr lang="en-US" sz="1300" kern="1200" dirty="0" err="1"/>
                <a:t>dikembangkan</a:t>
              </a:r>
              <a:r>
                <a:rPr lang="en-US" sz="1300" kern="1200" dirty="0"/>
                <a:t>; </a:t>
              </a:r>
              <a:r>
                <a:rPr lang="en-US" sz="1300" kern="1200" dirty="0" err="1"/>
                <a:t>dan</a:t>
              </a:r>
              <a:endParaRPr lang="id-ID" sz="1300" kern="1200" dirty="0"/>
            </a:p>
            <a:p>
              <a:pPr marL="176213" lvl="0" indent="-176213" algn="l" defTabSz="533400">
                <a:spcBef>
                  <a:spcPct val="0"/>
                </a:spcBef>
                <a:buFont typeface="Wingdings" panose="05000000000000000000" pitchFamily="2" charset="2"/>
                <a:buChar char="q"/>
                <a:tabLst>
                  <a:tab pos="176213" algn="l"/>
                </a:tabLst>
              </a:pPr>
              <a:r>
                <a:rPr lang="en-US" sz="1300" kern="1200" dirty="0" err="1"/>
                <a:t>formulasi</a:t>
              </a:r>
              <a:r>
                <a:rPr lang="en-US" sz="1300" kern="1200" dirty="0"/>
                <a:t> </a:t>
              </a:r>
              <a:r>
                <a:rPr lang="en-US" sz="1300" kern="1200" dirty="0" err="1"/>
                <a:t>hipotesis</a:t>
              </a:r>
              <a:r>
                <a:rPr lang="en-US" sz="1300" kern="1200" dirty="0"/>
                <a:t> </a:t>
              </a:r>
              <a:r>
                <a:rPr lang="en-US" sz="1300" kern="1200" dirty="0" err="1"/>
                <a:t>riset</a:t>
              </a:r>
              <a:r>
                <a:rPr lang="en-US" sz="1300" kern="1200" dirty="0"/>
                <a:t>.</a:t>
              </a:r>
            </a:p>
          </p:txBody>
        </p:sp>
      </p:grpSp>
      <p:grpSp>
        <p:nvGrpSpPr>
          <p:cNvPr id="7" name="Group 6"/>
          <p:cNvGrpSpPr/>
          <p:nvPr/>
        </p:nvGrpSpPr>
        <p:grpSpPr>
          <a:xfrm>
            <a:off x="717753" y="1812982"/>
            <a:ext cx="11395587" cy="2619022"/>
            <a:chOff x="1011891" y="2137171"/>
            <a:chExt cx="2651268" cy="2106470"/>
          </a:xfrm>
        </p:grpSpPr>
        <p:sp>
          <p:nvSpPr>
            <p:cNvPr id="8" name="Rectangle: Rounded Corners 7"/>
            <p:cNvSpPr/>
            <p:nvPr/>
          </p:nvSpPr>
          <p:spPr>
            <a:xfrm>
              <a:off x="1011891" y="2137171"/>
              <a:ext cx="2651268" cy="2106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1073587" y="2198867"/>
              <a:ext cx="2527876" cy="19830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l" defTabSz="222250">
                <a:spcBef>
                  <a:spcPct val="0"/>
                </a:spcBef>
                <a:buFont typeface="+mj-lt"/>
                <a:buNone/>
              </a:pPr>
              <a:r>
                <a:rPr lang="id-ID" sz="1600" b="1" kern="1200" dirty="0"/>
                <a:t>Formulasi konsep dan/ atau aplikasi formulasi.</a:t>
              </a:r>
            </a:p>
            <a:p>
              <a:pPr marL="171450" lvl="0" indent="-171450" algn="l" defTabSz="222250">
                <a:spcBef>
                  <a:spcPct val="0"/>
                </a:spcBef>
                <a:buFont typeface="Wingdings" panose="05000000000000000000" pitchFamily="2" charset="2"/>
                <a:buChar char="q"/>
              </a:pPr>
              <a:r>
                <a:rPr lang="en-US" sz="1300" kern="1200" dirty="0" err="1"/>
                <a:t>peralatan</a:t>
              </a:r>
              <a:r>
                <a:rPr lang="en-US" sz="1300" kern="1200" dirty="0"/>
                <a:t> </a:t>
              </a:r>
              <a:r>
                <a:rPr lang="en-US" sz="1300" kern="1200" dirty="0" err="1"/>
                <a:t>dan</a:t>
              </a:r>
              <a:r>
                <a:rPr lang="en-US" sz="1300" kern="1200" dirty="0"/>
                <a:t> </a:t>
              </a:r>
              <a:r>
                <a:rPr lang="en-US" sz="1300" kern="1200" dirty="0" err="1"/>
                <a:t>sistem</a:t>
              </a:r>
              <a:r>
                <a:rPr lang="en-US" sz="1300" kern="1200" dirty="0"/>
                <a:t> yang </a:t>
              </a:r>
              <a:r>
                <a:rPr lang="en-US" sz="1300" kern="1200" dirty="0" err="1"/>
                <a:t>akan</a:t>
              </a:r>
              <a:r>
                <a:rPr lang="en-US" sz="1300" kern="1200" dirty="0"/>
                <a:t> </a:t>
              </a:r>
              <a:r>
                <a:rPr lang="en-US" sz="1300" kern="1200" dirty="0" err="1"/>
                <a:t>digunakan</a:t>
              </a:r>
              <a:r>
                <a:rPr lang="en-US" sz="1300" kern="1200" dirty="0"/>
                <a:t>, </a:t>
              </a:r>
              <a:r>
                <a:rPr lang="en-US" sz="1300" kern="1200" dirty="0" err="1"/>
                <a:t>telah</a:t>
              </a:r>
              <a:r>
                <a:rPr lang="en-US" sz="1300" kern="1200" dirty="0"/>
                <a:t> </a:t>
              </a:r>
              <a:r>
                <a:rPr lang="en-US" sz="1300" kern="1200" dirty="0" err="1"/>
                <a:t>teridentifikasi</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studi</a:t>
              </a:r>
              <a:r>
                <a:rPr lang="en-US" sz="1300" kern="1200" dirty="0"/>
                <a:t> </a:t>
              </a:r>
              <a:r>
                <a:rPr lang="en-US" sz="1300" kern="1200" dirty="0" err="1"/>
                <a:t>literatur</a:t>
              </a:r>
              <a:r>
                <a:rPr lang="en-US" sz="1300" kern="1200" dirty="0"/>
                <a:t> (</a:t>
              </a:r>
              <a:r>
                <a:rPr lang="en-US" sz="1300" kern="1200" dirty="0" err="1"/>
                <a:t>teoritis</a:t>
              </a:r>
              <a:r>
                <a:rPr lang="en-US" sz="1300" kern="1200" dirty="0"/>
                <a:t>/</a:t>
              </a:r>
              <a:r>
                <a:rPr lang="en-US" sz="1300" kern="1200" dirty="0" err="1"/>
                <a:t>empiris</a:t>
              </a:r>
              <a:r>
                <a:rPr lang="en-US" sz="1300" kern="1200" dirty="0"/>
                <a:t>) </a:t>
              </a:r>
              <a:r>
                <a:rPr lang="en-US" sz="1300" kern="1200" dirty="0" err="1"/>
                <a:t>teknologi</a:t>
              </a:r>
              <a:r>
                <a:rPr lang="en-US" sz="1300" kern="1200" dirty="0"/>
                <a:t> yang </a:t>
              </a:r>
              <a:r>
                <a:rPr lang="en-US" sz="1300" kern="1200" dirty="0" err="1"/>
                <a:t>akan</a:t>
              </a:r>
              <a:r>
                <a:rPr lang="en-US" sz="1300" kern="1200" dirty="0"/>
                <a:t> </a:t>
              </a:r>
              <a:r>
                <a:rPr lang="en-US" sz="1300" kern="1200" dirty="0" err="1"/>
                <a:t>dikembangkan</a:t>
              </a:r>
              <a:r>
                <a:rPr lang="en-US" sz="1300" kern="1200" dirty="0"/>
                <a:t> </a:t>
              </a:r>
              <a:r>
                <a:rPr lang="en-US" sz="1300" kern="1200" dirty="0" err="1"/>
                <a:t>memungkinkan</a:t>
              </a:r>
              <a:r>
                <a:rPr lang="en-US" sz="1300" kern="1200" dirty="0"/>
                <a:t> </a:t>
              </a:r>
              <a:r>
                <a:rPr lang="en-US" sz="1300" kern="1200" dirty="0" err="1"/>
                <a:t>untuk</a:t>
              </a:r>
              <a:r>
                <a:rPr lang="en-US" sz="1300" kern="1200" dirty="0"/>
                <a:t> </a:t>
              </a:r>
              <a:r>
                <a:rPr lang="en-US" sz="1300" kern="1200" dirty="0" err="1"/>
                <a:t>diterapkan</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desain</a:t>
              </a:r>
              <a:r>
                <a:rPr lang="en-US" sz="1300" kern="1200" dirty="0"/>
                <a:t> </a:t>
              </a:r>
              <a:r>
                <a:rPr lang="en-US" sz="1300" kern="1200" dirty="0" err="1"/>
                <a:t>secara</a:t>
              </a:r>
              <a:r>
                <a:rPr lang="en-US" sz="1300" kern="1200" dirty="0"/>
                <a:t> </a:t>
              </a:r>
              <a:r>
                <a:rPr lang="en-US" sz="1300" kern="1200" dirty="0" err="1"/>
                <a:t>teoritis</a:t>
              </a:r>
              <a:r>
                <a:rPr lang="en-US" sz="1300" kern="1200" dirty="0"/>
                <a:t> </a:t>
              </a:r>
              <a:r>
                <a:rPr lang="en-US" sz="1300" kern="1200" dirty="0" err="1"/>
                <a:t>dan</a:t>
              </a:r>
              <a:r>
                <a:rPr lang="en-US" sz="1300" kern="1200" dirty="0"/>
                <a:t> </a:t>
              </a:r>
              <a:r>
                <a:rPr lang="en-US" sz="1300" kern="1200" dirty="0" err="1"/>
                <a:t>empiris</a:t>
              </a:r>
              <a:r>
                <a:rPr lang="en-US" sz="1300" kern="1200" dirty="0"/>
                <a:t> </a:t>
              </a:r>
              <a:r>
                <a:rPr lang="en-US" sz="1300" kern="1200" dirty="0" err="1"/>
                <a:t>telah</a:t>
              </a:r>
              <a:r>
                <a:rPr lang="en-US" sz="1300" kern="1200" dirty="0"/>
                <a:t> </a:t>
              </a:r>
              <a:r>
                <a:rPr lang="en-US" sz="1300" kern="1200" dirty="0" err="1"/>
                <a:t>teridentifikasi</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elemen-elemen</a:t>
              </a:r>
              <a:r>
                <a:rPr lang="en-US" sz="1300" kern="1200" dirty="0"/>
                <a:t> </a:t>
              </a:r>
              <a:r>
                <a:rPr lang="en-US" sz="1300" kern="1200" dirty="0" err="1"/>
                <a:t>dasar</a:t>
              </a:r>
              <a:r>
                <a:rPr lang="en-US" sz="1300" kern="1200" dirty="0"/>
                <a:t> </a:t>
              </a:r>
              <a:r>
                <a:rPr lang="en-US" sz="1300" kern="1200" dirty="0" err="1"/>
                <a:t>dari</a:t>
              </a:r>
              <a:r>
                <a:rPr lang="en-US" sz="1300" kern="1200" dirty="0"/>
                <a:t> </a:t>
              </a:r>
              <a:r>
                <a:rPr lang="en-US" sz="1300" kern="1200" dirty="0" err="1"/>
                <a:t>teknologi</a:t>
              </a:r>
              <a:r>
                <a:rPr lang="en-US" sz="1300" kern="1200" dirty="0"/>
                <a:t> yang </a:t>
              </a:r>
              <a:r>
                <a:rPr lang="en-US" sz="1300" kern="1200" dirty="0" err="1"/>
                <a:t>akan</a:t>
              </a:r>
              <a:r>
                <a:rPr lang="en-US" sz="1300" kern="1200" dirty="0"/>
                <a:t> </a:t>
              </a:r>
              <a:r>
                <a:rPr lang="en-US" sz="1300" kern="1200" dirty="0" err="1"/>
                <a:t>dikembangkan</a:t>
              </a:r>
              <a:r>
                <a:rPr lang="en-US" sz="1300" kern="1200" dirty="0"/>
                <a:t> </a:t>
              </a:r>
              <a:r>
                <a:rPr lang="en-US" sz="1300" kern="1200" dirty="0" err="1"/>
                <a:t>telah</a:t>
              </a:r>
              <a:r>
                <a:rPr lang="en-US" sz="1300" kern="1200" dirty="0"/>
                <a:t> </a:t>
              </a:r>
              <a:r>
                <a:rPr lang="en-US" sz="1300" kern="1200" dirty="0" err="1"/>
                <a:t>diketahui</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karakterisasi</a:t>
              </a:r>
              <a:r>
                <a:rPr lang="en-US" sz="1300" kern="1200" dirty="0"/>
                <a:t> </a:t>
              </a:r>
              <a:r>
                <a:rPr lang="en-US" sz="1300" kern="1200" dirty="0" err="1"/>
                <a:t>komponen</a:t>
              </a:r>
              <a:r>
                <a:rPr lang="en-US" sz="1300" kern="1200" dirty="0"/>
                <a:t> </a:t>
              </a:r>
              <a:r>
                <a:rPr lang="en-US" sz="1300" kern="1200" dirty="0" err="1"/>
                <a:t>teknologi</a:t>
              </a:r>
              <a:r>
                <a:rPr lang="en-US" sz="1300" kern="1200" dirty="0"/>
                <a:t> yang </a:t>
              </a:r>
              <a:r>
                <a:rPr lang="en-US" sz="1300" kern="1200" dirty="0" err="1"/>
                <a:t>akan</a:t>
              </a:r>
              <a:r>
                <a:rPr lang="en-US" sz="1300" kern="1200" dirty="0"/>
                <a:t> </a:t>
              </a:r>
              <a:r>
                <a:rPr lang="en-US" sz="1300" kern="1200" dirty="0" err="1"/>
                <a:t>dikembangkan</a:t>
              </a:r>
              <a:r>
                <a:rPr lang="en-US" sz="1300" kern="1200" dirty="0"/>
                <a:t> </a:t>
              </a:r>
              <a:r>
                <a:rPr lang="en-US" sz="1300" kern="1200" dirty="0" err="1"/>
                <a:t>telah</a:t>
              </a:r>
              <a:r>
                <a:rPr lang="en-US" sz="1300" kern="1200" dirty="0"/>
                <a:t> </a:t>
              </a:r>
              <a:r>
                <a:rPr lang="en-US" sz="1300" kern="1200" dirty="0" err="1"/>
                <a:t>dikuasai</a:t>
              </a:r>
              <a:r>
                <a:rPr lang="en-US" sz="1300" kern="1200" dirty="0"/>
                <a:t> </a:t>
              </a:r>
              <a:r>
                <a:rPr lang="en-US" sz="1300" kern="1200" dirty="0" err="1"/>
                <a:t>dan</a:t>
              </a:r>
              <a:r>
                <a:rPr lang="en-US" sz="1300" kern="1200" dirty="0"/>
                <a:t> </a:t>
              </a:r>
              <a:r>
                <a:rPr lang="en-US" sz="1300" kern="1200" dirty="0" err="1"/>
                <a:t>dipahami</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kinerja</a:t>
              </a:r>
              <a:r>
                <a:rPr lang="en-US" sz="1300" kern="1200" dirty="0"/>
                <a:t> </a:t>
              </a:r>
              <a:r>
                <a:rPr lang="en-US" sz="1300" kern="1200" dirty="0" err="1"/>
                <a:t>dari</a:t>
              </a:r>
              <a:r>
                <a:rPr lang="en-US" sz="1300" kern="1200" dirty="0"/>
                <a:t> </a:t>
              </a:r>
              <a:r>
                <a:rPr lang="en-US" sz="1300" kern="1200" dirty="0" err="1"/>
                <a:t>masing-masing</a:t>
              </a:r>
              <a:r>
                <a:rPr lang="en-US" sz="1300" kern="1200" dirty="0"/>
                <a:t> </a:t>
              </a:r>
              <a:r>
                <a:rPr lang="en-US" sz="1300" kern="1200" dirty="0" err="1"/>
                <a:t>elemen</a:t>
              </a:r>
              <a:r>
                <a:rPr lang="en-US" sz="1300" kern="1200" dirty="0"/>
                <a:t> </a:t>
              </a:r>
              <a:r>
                <a:rPr lang="en-US" sz="1300" kern="1200" dirty="0" err="1"/>
                <a:t>penyusun</a:t>
              </a:r>
              <a:r>
                <a:rPr lang="en-US" sz="1300" kern="1200" dirty="0"/>
                <a:t> </a:t>
              </a:r>
              <a:r>
                <a:rPr lang="en-US" sz="1300" kern="1200" dirty="0" err="1"/>
                <a:t>teknologi</a:t>
              </a:r>
              <a:r>
                <a:rPr lang="en-US" sz="1300" kern="1200" dirty="0"/>
                <a:t> yang </a:t>
              </a:r>
              <a:r>
                <a:rPr lang="en-US" sz="1300" kern="1200" dirty="0" err="1"/>
                <a:t>akan</a:t>
              </a:r>
              <a:r>
                <a:rPr lang="en-US" sz="1300" kern="1200" dirty="0"/>
                <a:t> </a:t>
              </a:r>
              <a:r>
                <a:rPr lang="en-US" sz="1300" kern="1200" dirty="0" err="1"/>
                <a:t>dikembangkan</a:t>
              </a:r>
              <a:r>
                <a:rPr lang="en-US" sz="1300" kern="1200" dirty="0"/>
                <a:t> </a:t>
              </a:r>
              <a:r>
                <a:rPr lang="en-US" sz="1300" kern="1200" dirty="0" err="1"/>
                <a:t>telah</a:t>
              </a:r>
              <a:r>
                <a:rPr lang="en-US" sz="1300" kern="1200" dirty="0"/>
                <a:t> </a:t>
              </a:r>
              <a:r>
                <a:rPr lang="en-US" sz="1300" kern="1200" dirty="0" err="1"/>
                <a:t>diprediksi</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err="1"/>
                <a:t>analisis</a:t>
              </a:r>
              <a:r>
                <a:rPr lang="en-US" sz="1300" kern="1200" dirty="0"/>
                <a:t> </a:t>
              </a:r>
              <a:r>
                <a:rPr lang="en-US" sz="1300" kern="1200" dirty="0" err="1"/>
                <a:t>awal</a:t>
              </a:r>
              <a:r>
                <a:rPr lang="en-US" sz="1300" kern="1200" dirty="0"/>
                <a:t> </a:t>
              </a:r>
              <a:r>
                <a:rPr lang="en-US" sz="1300" kern="1200" dirty="0" err="1"/>
                <a:t>menunjukkan</a:t>
              </a:r>
              <a:r>
                <a:rPr lang="en-US" sz="1300" kern="1200" dirty="0"/>
                <a:t> </a:t>
              </a:r>
              <a:r>
                <a:rPr lang="en-US" sz="1300" kern="1200" dirty="0" err="1"/>
                <a:t>bahwa</a:t>
              </a:r>
              <a:r>
                <a:rPr lang="en-US" sz="1300" kern="1200" dirty="0"/>
                <a:t> </a:t>
              </a:r>
              <a:r>
                <a:rPr lang="en-US" sz="1300" kern="1200" dirty="0" err="1"/>
                <a:t>fungsi</a:t>
              </a:r>
              <a:r>
                <a:rPr lang="en-US" sz="1300" kern="1200" dirty="0"/>
                <a:t> </a:t>
              </a:r>
              <a:r>
                <a:rPr lang="en-US" sz="1300" kern="1200" dirty="0" err="1"/>
                <a:t>utama</a:t>
              </a:r>
              <a:r>
                <a:rPr lang="en-US" sz="1300" kern="1200" dirty="0"/>
                <a:t> yang </a:t>
              </a:r>
              <a:r>
                <a:rPr lang="en-US" sz="1300" kern="1200" dirty="0" err="1"/>
                <a:t>dibutuhkan</a:t>
              </a:r>
              <a:r>
                <a:rPr lang="en-US" sz="1300" kern="1200" dirty="0"/>
                <a:t> </a:t>
              </a:r>
              <a:r>
                <a:rPr lang="en-US" sz="1300" kern="1200" dirty="0" err="1"/>
                <a:t>dapat</a:t>
              </a:r>
              <a:r>
                <a:rPr lang="en-US" sz="1300" kern="1200" dirty="0"/>
                <a:t> </a:t>
              </a:r>
              <a:r>
                <a:rPr lang="en-US" sz="1300" kern="1200" dirty="0" err="1"/>
                <a:t>bekerja</a:t>
              </a:r>
              <a:r>
                <a:rPr lang="en-US" sz="1300" kern="1200" dirty="0"/>
                <a:t> </a:t>
              </a:r>
              <a:r>
                <a:rPr lang="en-US" sz="1300" kern="1200" dirty="0" err="1"/>
                <a:t>dengan</a:t>
              </a:r>
              <a:r>
                <a:rPr lang="en-US" sz="1300" kern="1200" dirty="0"/>
                <a:t> </a:t>
              </a:r>
              <a:r>
                <a:rPr lang="en-US" sz="1300" kern="1200" dirty="0" err="1"/>
                <a:t>baik</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a:t>model </a:t>
              </a:r>
              <a:r>
                <a:rPr lang="en-US" sz="1300" kern="1200" dirty="0" err="1"/>
                <a:t>dan</a:t>
              </a:r>
              <a:r>
                <a:rPr lang="en-US" sz="1300" kern="1200" dirty="0"/>
                <a:t> </a:t>
              </a:r>
              <a:r>
                <a:rPr lang="en-US" sz="1300" kern="1200" dirty="0" err="1"/>
                <a:t>simulasi</a:t>
              </a:r>
              <a:r>
                <a:rPr lang="en-US" sz="1300" kern="1200" dirty="0"/>
                <a:t> </a:t>
              </a:r>
              <a:r>
                <a:rPr lang="en-US" sz="1300" kern="1200" dirty="0" err="1"/>
                <a:t>untuk</a:t>
              </a:r>
              <a:r>
                <a:rPr lang="en-US" sz="1300" kern="1200" dirty="0"/>
                <a:t> </a:t>
              </a:r>
              <a:r>
                <a:rPr lang="en-US" sz="1300" kern="1200" dirty="0" err="1"/>
                <a:t>menguji</a:t>
              </a:r>
              <a:r>
                <a:rPr lang="en-US" sz="1300" kern="1200" dirty="0"/>
                <a:t> </a:t>
              </a:r>
              <a:r>
                <a:rPr lang="en-US" sz="1300" kern="1200" dirty="0" err="1"/>
                <a:t>kebenaran</a:t>
              </a:r>
              <a:r>
                <a:rPr lang="en-US" sz="1300" kern="1200" dirty="0"/>
                <a:t> </a:t>
              </a:r>
              <a:r>
                <a:rPr lang="en-US" sz="1300" kern="1200" dirty="0" err="1"/>
                <a:t>prinsip</a:t>
              </a:r>
              <a:r>
                <a:rPr lang="en-US" sz="1300" kern="1200" dirty="0"/>
                <a:t> </a:t>
              </a:r>
              <a:r>
                <a:rPr lang="en-US" sz="1300" kern="1200" dirty="0" err="1"/>
                <a:t>dasar</a:t>
              </a:r>
              <a:r>
                <a:rPr lang="id-ID" sz="1300" kern="1200" dirty="0"/>
                <a:t>;</a:t>
              </a:r>
            </a:p>
            <a:p>
              <a:pPr marL="171450" lvl="0" indent="-171450" algn="l" defTabSz="222250">
                <a:spcBef>
                  <a:spcPct val="0"/>
                </a:spcBef>
                <a:buFont typeface="Wingdings" panose="05000000000000000000" pitchFamily="2" charset="2"/>
                <a:buChar char="q"/>
              </a:pPr>
              <a:r>
                <a:rPr lang="en-US" sz="1300" kern="1200" dirty="0" err="1"/>
                <a:t>riset</a:t>
              </a:r>
              <a:r>
                <a:rPr lang="en-US" sz="1300" kern="1200" dirty="0"/>
                <a:t> </a:t>
              </a:r>
              <a:r>
                <a:rPr lang="en-US" sz="1300" kern="1200" dirty="0" err="1"/>
                <a:t>analitik</a:t>
              </a:r>
              <a:r>
                <a:rPr lang="en-US" sz="1300" kern="1200" dirty="0"/>
                <a:t> </a:t>
              </a:r>
              <a:r>
                <a:rPr lang="en-US" sz="1300" kern="1200" dirty="0" err="1"/>
                <a:t>untuk</a:t>
              </a:r>
              <a:r>
                <a:rPr lang="en-US" sz="1300" kern="1200" dirty="0"/>
                <a:t> </a:t>
              </a:r>
              <a:r>
                <a:rPr lang="en-US" sz="1300" kern="1200" dirty="0" err="1"/>
                <a:t>menguji</a:t>
              </a:r>
              <a:r>
                <a:rPr lang="en-US" sz="1300" kern="1200" dirty="0"/>
                <a:t> </a:t>
              </a:r>
              <a:r>
                <a:rPr lang="en-US" sz="1300" kern="1200" dirty="0" err="1"/>
                <a:t>kebenaran</a:t>
              </a:r>
              <a:r>
                <a:rPr lang="en-US" sz="1300" kern="1200" dirty="0"/>
                <a:t> </a:t>
              </a:r>
              <a:r>
                <a:rPr lang="en-US" sz="1300" kern="1200" dirty="0" err="1"/>
                <a:t>prinsip</a:t>
              </a:r>
              <a:r>
                <a:rPr lang="en-US" sz="1300" kern="1200" dirty="0"/>
                <a:t> </a:t>
              </a:r>
              <a:r>
                <a:rPr lang="en-US" sz="1300" kern="1200" dirty="0" err="1"/>
                <a:t>dasarnya</a:t>
              </a:r>
              <a:r>
                <a:rPr lang="en-US" sz="1300" kern="1200" dirty="0"/>
                <a:t>; </a:t>
              </a:r>
              <a:r>
                <a:rPr lang="en-US" sz="1300" kern="1200" dirty="0" err="1"/>
                <a:t>komponen-komponen</a:t>
              </a:r>
              <a:r>
                <a:rPr lang="en-US" sz="1300" kern="1200" dirty="0"/>
                <a:t> </a:t>
              </a:r>
              <a:r>
                <a:rPr lang="en-US" sz="1300" kern="1200" dirty="0" err="1"/>
                <a:t>teknologi</a:t>
              </a:r>
              <a:r>
                <a:rPr lang="en-US" sz="1300" kern="1200" dirty="0"/>
                <a:t> yang </a:t>
              </a:r>
              <a:r>
                <a:rPr lang="en-US" sz="1300" kern="1200" dirty="0" err="1"/>
                <a:t>akan</a:t>
              </a:r>
              <a:r>
                <a:rPr lang="en-US" sz="1300" kern="1200" dirty="0"/>
                <a:t> </a:t>
              </a:r>
              <a:r>
                <a:rPr lang="en-US" sz="1300" kern="1200" dirty="0" err="1"/>
                <a:t>dikembangkan</a:t>
              </a:r>
              <a:r>
                <a:rPr lang="en-US" sz="1300" kern="1200" dirty="0"/>
                <a:t>, </a:t>
              </a:r>
              <a:r>
                <a:rPr lang="en-US" sz="1300" kern="1200" dirty="0" err="1"/>
                <a:t>secara</a:t>
              </a:r>
              <a:r>
                <a:rPr lang="en-US" sz="1300" kern="1200" dirty="0"/>
                <a:t> </a:t>
              </a:r>
              <a:r>
                <a:rPr lang="en-US" sz="1300" kern="1200" dirty="0" err="1"/>
                <a:t>terpisah</a:t>
              </a:r>
              <a:r>
                <a:rPr lang="en-US" sz="1300" kern="1200" dirty="0"/>
                <a:t> </a:t>
              </a:r>
              <a:r>
                <a:rPr lang="en-US" sz="1300" kern="1200" dirty="0" err="1"/>
                <a:t>dapat</a:t>
              </a:r>
              <a:r>
                <a:rPr lang="en-US" sz="1300" kern="1200" dirty="0"/>
                <a:t> </a:t>
              </a:r>
              <a:r>
                <a:rPr lang="en-US" sz="1300" kern="1200" dirty="0" err="1"/>
                <a:t>bekerja</a:t>
              </a:r>
              <a:r>
                <a:rPr lang="en-US" sz="1300" kern="1200" dirty="0"/>
                <a:t> </a:t>
              </a:r>
              <a:r>
                <a:rPr lang="en-US" sz="1300" kern="1200" dirty="0" err="1"/>
                <a:t>dengan</a:t>
              </a:r>
              <a:r>
                <a:rPr lang="en-US" sz="1300" kern="1200" dirty="0"/>
                <a:t> </a:t>
              </a:r>
              <a:r>
                <a:rPr lang="en-US" sz="1300" kern="1200" dirty="0" err="1"/>
                <a:t>baik</a:t>
              </a:r>
              <a:r>
                <a:rPr lang="en-US" sz="1300" kern="1200" dirty="0"/>
                <a:t>;</a:t>
              </a:r>
              <a:endParaRPr lang="id-ID" sz="1300" kern="1200" dirty="0"/>
            </a:p>
            <a:p>
              <a:pPr marL="171450" lvl="0" indent="-171450" algn="l" defTabSz="222250">
                <a:spcBef>
                  <a:spcPct val="0"/>
                </a:spcBef>
                <a:buFont typeface="Wingdings" panose="05000000000000000000" pitchFamily="2" charset="2"/>
                <a:buChar char="q"/>
              </a:pPr>
              <a:r>
                <a:rPr lang="en-US" sz="1300" kern="1200" dirty="0"/>
                <a:t> </a:t>
              </a:r>
              <a:r>
                <a:rPr lang="en-US" sz="1300" kern="1200" dirty="0" err="1"/>
                <a:t>peralatan</a:t>
              </a:r>
              <a:r>
                <a:rPr lang="en-US" sz="1300" kern="1200" dirty="0"/>
                <a:t> yang </a:t>
              </a:r>
              <a:r>
                <a:rPr lang="en-US" sz="1300" kern="1200" dirty="0" err="1"/>
                <a:t>digunakan</a:t>
              </a:r>
              <a:r>
                <a:rPr lang="en-US" sz="1300" kern="1200" dirty="0"/>
                <a:t> </a:t>
              </a:r>
              <a:r>
                <a:rPr lang="en-US" sz="1300" kern="1200" dirty="0" err="1"/>
                <a:t>harus</a:t>
              </a:r>
              <a:r>
                <a:rPr lang="en-US" sz="1300" kern="1200" dirty="0"/>
                <a:t> </a:t>
              </a:r>
              <a:r>
                <a:rPr lang="en-US" sz="1300" i="1" kern="1200" dirty="0"/>
                <a:t>valid</a:t>
              </a:r>
              <a:r>
                <a:rPr lang="en-US" sz="1300" kern="1200" dirty="0"/>
                <a:t> </a:t>
              </a:r>
              <a:r>
                <a:rPr lang="en-US" sz="1300" kern="1200" dirty="0" err="1"/>
                <a:t>dan</a:t>
              </a:r>
              <a:r>
                <a:rPr lang="en-US" sz="1300" kern="1200" dirty="0"/>
                <a:t> </a:t>
              </a:r>
              <a:r>
                <a:rPr lang="en-US" sz="1300" i="1" kern="1200" dirty="0"/>
                <a:t>reliable</a:t>
              </a:r>
              <a:r>
                <a:rPr lang="en-US" sz="1300" kern="1200" dirty="0"/>
                <a:t>; </a:t>
              </a:r>
              <a:r>
                <a:rPr lang="en-US" sz="1300" kern="1200" dirty="0" err="1"/>
                <a:t>dan</a:t>
              </a:r>
              <a:endParaRPr lang="id-ID" sz="1300" kern="1200" dirty="0"/>
            </a:p>
            <a:p>
              <a:pPr marL="171450" lvl="0" indent="-171450" algn="l" defTabSz="222250">
                <a:spcBef>
                  <a:spcPct val="0"/>
                </a:spcBef>
                <a:buFont typeface="Wingdings" panose="05000000000000000000" pitchFamily="2" charset="2"/>
                <a:buChar char="q"/>
              </a:pPr>
              <a:r>
                <a:rPr lang="en-US" sz="1300" kern="1200" dirty="0"/>
                <a:t> </a:t>
              </a:r>
              <a:r>
                <a:rPr lang="en-US" sz="1300" kern="1200" dirty="0" err="1"/>
                <a:t>diketahui</a:t>
              </a:r>
              <a:r>
                <a:rPr lang="en-US" sz="1300" kern="1200" dirty="0"/>
                <a:t> </a:t>
              </a:r>
              <a:r>
                <a:rPr lang="en-US" sz="1300" kern="1200" dirty="0" err="1"/>
                <a:t>tahapan</a:t>
              </a:r>
              <a:r>
                <a:rPr lang="en-US" sz="1300" kern="1200" dirty="0"/>
                <a:t> </a:t>
              </a:r>
              <a:r>
                <a:rPr lang="en-US" sz="1300" kern="1200" dirty="0" err="1"/>
                <a:t>eksperimen</a:t>
              </a:r>
              <a:r>
                <a:rPr lang="en-US" sz="1300" kern="1200" dirty="0"/>
                <a:t> yang </a:t>
              </a:r>
              <a:r>
                <a:rPr lang="en-US" sz="1300" kern="1200" dirty="0" err="1"/>
                <a:t>akan</a:t>
              </a:r>
              <a:r>
                <a:rPr lang="en-US" sz="1300" kern="1200" dirty="0"/>
                <a:t> </a:t>
              </a:r>
              <a:r>
                <a:rPr lang="en-US" sz="1300" kern="1200" dirty="0" err="1"/>
                <a:t>dilakukan</a:t>
              </a:r>
              <a:r>
                <a:rPr lang="en-US" sz="1300" kern="1200" dirty="0"/>
                <a:t>.</a:t>
              </a:r>
            </a:p>
          </p:txBody>
        </p:sp>
      </p:grpSp>
      <p:grpSp>
        <p:nvGrpSpPr>
          <p:cNvPr id="10" name="Group 9"/>
          <p:cNvGrpSpPr/>
          <p:nvPr/>
        </p:nvGrpSpPr>
        <p:grpSpPr>
          <a:xfrm>
            <a:off x="717753" y="4500829"/>
            <a:ext cx="11395587" cy="2263765"/>
            <a:chOff x="1011891" y="4641331"/>
            <a:chExt cx="2651268" cy="1590761"/>
          </a:xfrm>
        </p:grpSpPr>
        <p:sp>
          <p:nvSpPr>
            <p:cNvPr id="11" name="Rectangle: Rounded Corners 10"/>
            <p:cNvSpPr/>
            <p:nvPr/>
          </p:nvSpPr>
          <p:spPr>
            <a:xfrm>
              <a:off x="1011891" y="4641331"/>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spcBef>
                  <a:spcPct val="0"/>
                </a:spcBef>
                <a:buFont typeface="+mj-lt"/>
                <a:buNone/>
              </a:pPr>
              <a:r>
                <a:rPr lang="id-ID" sz="1600" b="1" kern="1200" dirty="0"/>
                <a:t>Pembuktian konsep fungsi dan/ atau karakteristik penting secara analitis dan eksperimental</a:t>
              </a:r>
            </a:p>
            <a:p>
              <a:pPr marL="285750" lvl="0" indent="-285750" defTabSz="222250">
                <a:spcBef>
                  <a:spcPct val="0"/>
                </a:spcBef>
                <a:buFont typeface="Wingdings" panose="05000000000000000000" pitchFamily="2" charset="2"/>
                <a:buChar char="q"/>
              </a:pPr>
              <a:r>
                <a:rPr lang="en-US" sz="1300" kern="1200" dirty="0" err="1"/>
                <a:t>studi</a:t>
              </a:r>
              <a:r>
                <a:rPr lang="en-US" sz="1300" kern="1200" dirty="0"/>
                <a:t> </a:t>
              </a:r>
              <a:r>
                <a:rPr lang="en-US" sz="1300" kern="1200" dirty="0" err="1"/>
                <a:t>analitik</a:t>
              </a:r>
              <a:r>
                <a:rPr lang="en-US" sz="1300" kern="1200" dirty="0"/>
                <a:t> </a:t>
              </a:r>
              <a:r>
                <a:rPr lang="en-US" sz="1300" kern="1200" dirty="0" err="1"/>
                <a:t>mendukung</a:t>
              </a:r>
              <a:r>
                <a:rPr lang="en-US" sz="1300" kern="1200" dirty="0"/>
                <a:t> </a:t>
              </a:r>
              <a:r>
                <a:rPr lang="en-US" sz="1300" kern="1200" dirty="0" err="1"/>
                <a:t>prediksi</a:t>
              </a:r>
              <a:r>
                <a:rPr lang="en-US" sz="1300" kern="1200" dirty="0"/>
                <a:t> </a:t>
              </a:r>
              <a:r>
                <a:rPr lang="en-US" sz="1300" kern="1200" dirty="0" err="1"/>
                <a:t>kinerja</a:t>
              </a:r>
              <a:r>
                <a:rPr lang="en-US" sz="1300" kern="1200" dirty="0"/>
                <a:t> </a:t>
              </a:r>
              <a:r>
                <a:rPr lang="en-US" sz="1300" kern="1200" dirty="0" err="1"/>
                <a:t>elemen-elemen</a:t>
              </a:r>
              <a:r>
                <a:rPr lang="en-US" sz="1300" kern="1200" dirty="0"/>
                <a:t> </a:t>
              </a:r>
              <a:r>
                <a:rPr lang="en-US" sz="1300" kern="1200" dirty="0" err="1"/>
                <a:t>teknologi</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en-US" sz="1300" kern="1200" dirty="0" err="1"/>
                <a:t>karakteristik</a:t>
              </a:r>
              <a:r>
                <a:rPr lang="en-US" sz="1300" kern="1200" dirty="0"/>
                <a:t>/</a:t>
              </a:r>
              <a:r>
                <a:rPr lang="en-US" sz="1300" kern="1200" dirty="0" err="1"/>
                <a:t>sifat</a:t>
              </a:r>
              <a:r>
                <a:rPr lang="en-US" sz="1300" kern="1200" dirty="0"/>
                <a:t> </a:t>
              </a:r>
              <a:r>
                <a:rPr lang="en-US" sz="1300" kern="1200" dirty="0" err="1"/>
                <a:t>dan</a:t>
              </a:r>
              <a:r>
                <a:rPr lang="en-US" sz="1300" kern="1200" dirty="0"/>
                <a:t> </a:t>
              </a:r>
              <a:r>
                <a:rPr lang="en-US" sz="1300" kern="1200" dirty="0" err="1"/>
                <a:t>kapasitas</a:t>
              </a:r>
              <a:r>
                <a:rPr lang="en-US" sz="1300" kern="1200" dirty="0"/>
                <a:t> </a:t>
              </a:r>
              <a:r>
                <a:rPr lang="en-US" sz="1300" kern="1200" dirty="0" err="1"/>
                <a:t>unjuk</a:t>
              </a:r>
              <a:r>
                <a:rPr lang="en-US" sz="1300" kern="1200" dirty="0"/>
                <a:t> </a:t>
              </a:r>
              <a:r>
                <a:rPr lang="en-US" sz="1300" kern="1200" dirty="0" err="1"/>
                <a:t>kerja</a:t>
              </a:r>
              <a:r>
                <a:rPr lang="en-US" sz="1300" kern="1200" dirty="0"/>
                <a:t> </a:t>
              </a:r>
              <a:r>
                <a:rPr lang="en-US" sz="1300" kern="1200" dirty="0" err="1"/>
                <a:t>sistem</a:t>
              </a:r>
              <a:r>
                <a:rPr lang="en-US" sz="1300" kern="1200" dirty="0"/>
                <a:t> </a:t>
              </a:r>
              <a:r>
                <a:rPr lang="en-US" sz="1300" kern="1200" dirty="0" err="1"/>
                <a:t>dasar</a:t>
              </a:r>
              <a:r>
                <a:rPr lang="en-US" sz="1300" kern="1200" dirty="0"/>
                <a:t> </a:t>
              </a:r>
              <a:r>
                <a:rPr lang="en-US" sz="1300" kern="1200" dirty="0" err="1"/>
                <a:t>telah</a:t>
              </a:r>
              <a:r>
                <a:rPr lang="en-US" sz="1300" kern="1200" dirty="0"/>
                <a:t> </a:t>
              </a:r>
              <a:r>
                <a:rPr lang="en-US" sz="1300" kern="1200" dirty="0" err="1"/>
                <a:t>diidentifikasi</a:t>
              </a:r>
              <a:r>
                <a:rPr lang="en-US" sz="1300" kern="1200" dirty="0"/>
                <a:t> </a:t>
              </a:r>
              <a:r>
                <a:rPr lang="en-US" sz="1300" kern="1200" dirty="0" err="1"/>
                <a:t>dan</a:t>
              </a:r>
              <a:r>
                <a:rPr lang="en-US" sz="1300" kern="1200" dirty="0"/>
                <a:t> </a:t>
              </a:r>
              <a:r>
                <a:rPr lang="en-US" sz="1300" kern="1200" dirty="0" err="1"/>
                <a:t>diprediksi</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en-US" sz="1300" kern="1200" dirty="0" err="1"/>
                <a:t>telah</a:t>
              </a:r>
              <a:r>
                <a:rPr lang="en-US" sz="1300" kern="1200" dirty="0"/>
                <a:t> </a:t>
              </a:r>
              <a:r>
                <a:rPr lang="en-US" sz="1300" kern="1200" dirty="0" err="1"/>
                <a:t>dilakukan</a:t>
              </a:r>
              <a:r>
                <a:rPr lang="en-US" sz="1300" kern="1200" dirty="0"/>
                <a:t> </a:t>
              </a:r>
              <a:r>
                <a:rPr lang="en-US" sz="1300" kern="1200" dirty="0" err="1"/>
                <a:t>percobaan</a:t>
              </a:r>
              <a:r>
                <a:rPr lang="en-US" sz="1300" kern="1200" dirty="0"/>
                <a:t> </a:t>
              </a:r>
              <a:r>
                <a:rPr lang="en-US" sz="1300" kern="1200" dirty="0" err="1"/>
                <a:t>laboratorium</a:t>
              </a:r>
              <a:r>
                <a:rPr lang="en-US" sz="1300" kern="1200" dirty="0"/>
                <a:t> </a:t>
              </a:r>
              <a:r>
                <a:rPr lang="en-US" sz="1300" kern="1200" dirty="0" err="1"/>
                <a:t>untuk</a:t>
              </a:r>
              <a:r>
                <a:rPr lang="en-US" sz="1300" kern="1200" dirty="0"/>
                <a:t> </a:t>
              </a:r>
              <a:r>
                <a:rPr lang="en-US" sz="1300" kern="1200" dirty="0" err="1"/>
                <a:t>menguji</a:t>
              </a:r>
              <a:r>
                <a:rPr lang="en-US" sz="1300" kern="1200" dirty="0"/>
                <a:t> </a:t>
              </a:r>
              <a:r>
                <a:rPr lang="en-US" sz="1300" kern="1200" dirty="0" err="1"/>
                <a:t>kelayakan</a:t>
              </a:r>
              <a:r>
                <a:rPr lang="en-US" sz="1300" kern="1200" dirty="0"/>
                <a:t> </a:t>
              </a:r>
              <a:r>
                <a:rPr lang="en-US" sz="1300" kern="1200" dirty="0" err="1"/>
                <a:t>penerapan</a:t>
              </a:r>
              <a:r>
                <a:rPr lang="en-US" sz="1300" kern="1200" dirty="0"/>
                <a:t> </a:t>
              </a:r>
              <a:r>
                <a:rPr lang="en-US" sz="1300" kern="1200" dirty="0" err="1"/>
                <a:t>teknologi</a:t>
              </a:r>
              <a:r>
                <a:rPr lang="en-US" sz="1300" kern="1200" dirty="0"/>
                <a:t> </a:t>
              </a:r>
              <a:r>
                <a:rPr lang="en-US" sz="1300" kern="1200" dirty="0" err="1"/>
                <a:t>tersebut</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en-US" sz="1300" kern="1200" dirty="0"/>
                <a:t>model </a:t>
              </a:r>
              <a:r>
                <a:rPr lang="en-US" sz="1300" kern="1200" dirty="0" err="1"/>
                <a:t>dan</a:t>
              </a:r>
              <a:r>
                <a:rPr lang="en-US" sz="1300" kern="1200" dirty="0"/>
                <a:t> </a:t>
              </a:r>
              <a:r>
                <a:rPr lang="en-US" sz="1300" kern="1200" dirty="0" err="1"/>
                <a:t>simulasi</a:t>
              </a:r>
              <a:r>
                <a:rPr lang="en-US" sz="1300" kern="1200" dirty="0"/>
                <a:t> </a:t>
              </a:r>
              <a:r>
                <a:rPr lang="en-US" sz="1300" kern="1200" dirty="0" err="1"/>
                <a:t>mendukung</a:t>
              </a:r>
              <a:r>
                <a:rPr lang="en-US" sz="1300" kern="1200" dirty="0"/>
                <a:t> </a:t>
              </a:r>
              <a:r>
                <a:rPr lang="en-US" sz="1300" kern="1200" dirty="0" err="1"/>
                <a:t>prediksi</a:t>
              </a:r>
              <a:r>
                <a:rPr lang="en-US" sz="1300" kern="1200" dirty="0"/>
                <a:t> </a:t>
              </a:r>
              <a:r>
                <a:rPr lang="en-US" sz="1300" kern="1200" dirty="0" err="1"/>
                <a:t>kemampuan</a:t>
              </a:r>
              <a:r>
                <a:rPr lang="en-US" sz="1300" kern="1200" dirty="0"/>
                <a:t> </a:t>
              </a:r>
              <a:r>
                <a:rPr lang="en-US" sz="1300" kern="1200" dirty="0" err="1"/>
                <a:t>elemen-elemen</a:t>
              </a:r>
              <a:r>
                <a:rPr lang="en-US" sz="1300" kern="1200" dirty="0"/>
                <a:t> </a:t>
              </a:r>
              <a:r>
                <a:rPr lang="en-US" sz="1300" kern="1200" dirty="0" err="1"/>
                <a:t>teknologi</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id-ID" sz="1300" kern="1200" dirty="0"/>
                <a:t>p</a:t>
              </a:r>
              <a:r>
                <a:rPr lang="en-US" sz="1300" kern="1200" dirty="0" err="1"/>
                <a:t>engembangan</a:t>
              </a:r>
              <a:r>
                <a:rPr lang="en-US" sz="1300" kern="1200" dirty="0"/>
                <a:t> </a:t>
              </a:r>
              <a:r>
                <a:rPr lang="en-US" sz="1300" kern="1200" dirty="0" err="1"/>
                <a:t>teknologi</a:t>
              </a:r>
              <a:r>
                <a:rPr lang="en-US" sz="1300" kern="1200" dirty="0"/>
                <a:t> </a:t>
              </a:r>
              <a:r>
                <a:rPr lang="id-ID" sz="1300" kern="1200" dirty="0"/>
                <a:t>tersebut</a:t>
              </a:r>
              <a:r>
                <a:rPr lang="en-US" sz="1300" kern="1200" dirty="0"/>
                <a:t> d</a:t>
              </a:r>
              <a:r>
                <a:rPr lang="id-ID" sz="1300" kern="1200" dirty="0"/>
                <a:t>en</a:t>
              </a:r>
              <a:r>
                <a:rPr lang="en-US" sz="1300" kern="1200" dirty="0"/>
                <a:t>g</a:t>
              </a:r>
              <a:r>
                <a:rPr lang="id-ID" sz="1300" kern="1200" dirty="0"/>
                <a:t>a</a:t>
              </a:r>
              <a:r>
                <a:rPr lang="en-US" sz="1300" kern="1200" dirty="0"/>
                <a:t>n </a:t>
              </a:r>
              <a:r>
                <a:rPr lang="en-US" sz="1300" kern="1200" dirty="0" err="1"/>
                <a:t>langkah</a:t>
              </a:r>
              <a:r>
                <a:rPr lang="en-US" sz="1300" kern="1200" dirty="0"/>
                <a:t> </a:t>
              </a:r>
              <a:r>
                <a:rPr lang="en-US" sz="1300" kern="1200" dirty="0" err="1"/>
                <a:t>awal</a:t>
              </a:r>
              <a:r>
                <a:rPr lang="en-US" sz="1300" kern="1200" dirty="0"/>
                <a:t> </a:t>
              </a:r>
              <a:r>
                <a:rPr lang="en-US" sz="1300" kern="1200" dirty="0" err="1"/>
                <a:t>menggunakan</a:t>
              </a:r>
              <a:r>
                <a:rPr lang="en-US" sz="1300" kern="1200" dirty="0"/>
                <a:t> model </a:t>
              </a:r>
              <a:r>
                <a:rPr lang="en-US" sz="1300" kern="1200" dirty="0" err="1"/>
                <a:t>matematik</a:t>
              </a:r>
              <a:r>
                <a:rPr lang="en-US" sz="1300" kern="1200" dirty="0"/>
                <a:t> </a:t>
              </a:r>
              <a:r>
                <a:rPr lang="en-US" sz="1300" kern="1200" dirty="0" err="1"/>
                <a:t>sangat</a:t>
              </a:r>
              <a:r>
                <a:rPr lang="en-US" sz="1300" kern="1200" dirty="0"/>
                <a:t> </a:t>
              </a:r>
              <a:r>
                <a:rPr lang="en-US" sz="1300" kern="1200" dirty="0" err="1"/>
                <a:t>dimungkinkan</a:t>
              </a:r>
              <a:r>
                <a:rPr lang="en-US" sz="1300" kern="1200" dirty="0"/>
                <a:t> </a:t>
              </a:r>
              <a:r>
                <a:rPr lang="en-US" sz="1300" kern="1200" dirty="0" err="1"/>
                <a:t>dan</a:t>
              </a:r>
              <a:r>
                <a:rPr lang="en-US" sz="1300" kern="1200" dirty="0"/>
                <a:t> </a:t>
              </a:r>
              <a:r>
                <a:rPr lang="en-US" sz="1300" kern="1200" dirty="0" err="1"/>
                <a:t>dapat</a:t>
              </a:r>
              <a:r>
                <a:rPr lang="en-US" sz="1300" kern="1200" dirty="0"/>
                <a:t> </a:t>
              </a:r>
              <a:r>
                <a:rPr lang="en-US" sz="1300" kern="1200" dirty="0" err="1"/>
                <a:t>disimulasikan</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id-ID" sz="1300" kern="1200" dirty="0"/>
                <a:t>r</a:t>
              </a:r>
              <a:r>
                <a:rPr lang="en-US" sz="1300" kern="1200" dirty="0" err="1"/>
                <a:t>iset</a:t>
              </a:r>
              <a:r>
                <a:rPr lang="en-US" sz="1300" kern="1200" dirty="0"/>
                <a:t> </a:t>
              </a:r>
              <a:r>
                <a:rPr lang="en-US" sz="1300" kern="1200" dirty="0" err="1"/>
                <a:t>laboratorium</a:t>
              </a:r>
              <a:r>
                <a:rPr lang="en-US" sz="1300" kern="1200" dirty="0"/>
                <a:t> </a:t>
              </a:r>
              <a:r>
                <a:rPr lang="en-US" sz="1300" kern="1200" dirty="0" err="1"/>
                <a:t>untuk</a:t>
              </a:r>
              <a:r>
                <a:rPr lang="en-US" sz="1300" kern="1200" dirty="0"/>
                <a:t> </a:t>
              </a:r>
              <a:r>
                <a:rPr lang="en-US" sz="1300" kern="1200" dirty="0" err="1"/>
                <a:t>memprediksi</a:t>
              </a:r>
              <a:r>
                <a:rPr lang="en-US" sz="1300" kern="1200" dirty="0"/>
                <a:t> </a:t>
              </a:r>
              <a:r>
                <a:rPr lang="en-US" sz="1300" kern="1200" dirty="0" err="1"/>
                <a:t>kinerja</a:t>
              </a:r>
              <a:r>
                <a:rPr lang="en-US" sz="1300" kern="1200" dirty="0"/>
                <a:t> </a:t>
              </a:r>
              <a:r>
                <a:rPr lang="en-US" sz="1300" kern="1200" dirty="0" err="1"/>
                <a:t>tiap</a:t>
              </a:r>
              <a:r>
                <a:rPr lang="en-US" sz="1300" kern="1200" dirty="0"/>
                <a:t> </a:t>
              </a:r>
              <a:r>
                <a:rPr lang="en-US" sz="1300" kern="1200" dirty="0" err="1"/>
                <a:t>elemen</a:t>
              </a:r>
              <a:r>
                <a:rPr lang="en-US" sz="1300" kern="1200" dirty="0"/>
                <a:t> </a:t>
              </a:r>
              <a:r>
                <a:rPr lang="en-US" sz="1300" kern="1200" dirty="0" err="1"/>
                <a:t>teknologi</a:t>
              </a:r>
              <a:endParaRPr lang="id-ID" sz="1300" kern="1200" dirty="0"/>
            </a:p>
            <a:p>
              <a:pPr marL="285750" lvl="0" indent="-285750" defTabSz="222250">
                <a:spcBef>
                  <a:spcPct val="0"/>
                </a:spcBef>
                <a:buFont typeface="Wingdings" panose="05000000000000000000" pitchFamily="2" charset="2"/>
                <a:buChar char="q"/>
              </a:pPr>
              <a:r>
                <a:rPr lang="id-ID" sz="1300" kern="1200" dirty="0"/>
                <a:t>s</a:t>
              </a:r>
              <a:r>
                <a:rPr lang="en-US" sz="1300" kern="1200" dirty="0" err="1"/>
                <a:t>ecara</a:t>
              </a:r>
              <a:r>
                <a:rPr lang="en-US" sz="1300" kern="1200" dirty="0"/>
                <a:t> </a:t>
              </a:r>
              <a:r>
                <a:rPr lang="en-US" sz="1300" kern="1200" dirty="0" err="1"/>
                <a:t>teoritis</a:t>
              </a:r>
              <a:r>
                <a:rPr lang="en-US" sz="1300" kern="1200" dirty="0"/>
                <a:t>, </a:t>
              </a:r>
              <a:r>
                <a:rPr lang="en-US" sz="1300" kern="1200" dirty="0" err="1"/>
                <a:t>empiris</a:t>
              </a:r>
              <a:r>
                <a:rPr lang="en-US" sz="1300" kern="1200" dirty="0"/>
                <a:t> </a:t>
              </a:r>
              <a:r>
                <a:rPr lang="en-US" sz="1300" kern="1200" dirty="0" err="1"/>
                <a:t>dan</a:t>
              </a:r>
              <a:r>
                <a:rPr lang="en-US" sz="1300" kern="1200" dirty="0"/>
                <a:t> </a:t>
              </a:r>
              <a:r>
                <a:rPr lang="en-US" sz="1300" kern="1200" dirty="0" err="1"/>
                <a:t>eksperimen</a:t>
              </a:r>
              <a:r>
                <a:rPr lang="en-US" sz="1300" kern="1200" dirty="0"/>
                <a:t> </a:t>
              </a:r>
              <a:r>
                <a:rPr lang="en-US" sz="1300" kern="1200" dirty="0" err="1"/>
                <a:t>telah</a:t>
              </a:r>
              <a:r>
                <a:rPr lang="en-US" sz="1300" kern="1200" dirty="0"/>
                <a:t> </a:t>
              </a:r>
              <a:r>
                <a:rPr lang="en-US" sz="1300" kern="1200" dirty="0" err="1"/>
                <a:t>diketahui</a:t>
              </a:r>
              <a:r>
                <a:rPr lang="en-US" sz="1300" kern="1200" dirty="0"/>
                <a:t> </a:t>
              </a:r>
              <a:r>
                <a:rPr lang="en-US" sz="1300" kern="1200" dirty="0" err="1"/>
                <a:t>komponen</a:t>
              </a:r>
              <a:r>
                <a:rPr lang="id-ID" sz="1300" kern="1200" dirty="0"/>
                <a:t>-komponen</a:t>
              </a:r>
              <a:r>
                <a:rPr lang="en-US" sz="1300" kern="1200" dirty="0"/>
                <a:t> </a:t>
              </a:r>
              <a:r>
                <a:rPr lang="en-US" sz="1300" kern="1200" dirty="0" err="1"/>
                <a:t>sistem</a:t>
              </a:r>
              <a:r>
                <a:rPr lang="en-US" sz="1300" kern="1200" dirty="0"/>
                <a:t> </a:t>
              </a:r>
              <a:r>
                <a:rPr lang="en-US" sz="1300" kern="1200" dirty="0" err="1"/>
                <a:t>teknologi</a:t>
              </a:r>
              <a:r>
                <a:rPr lang="en-US" sz="1300" kern="1200" dirty="0"/>
                <a:t> </a:t>
              </a:r>
              <a:r>
                <a:rPr lang="id-ID" sz="1300" kern="1200" dirty="0"/>
                <a:t>tersebut</a:t>
              </a:r>
              <a:r>
                <a:rPr lang="en-US" sz="1300" kern="1200" dirty="0"/>
                <a:t> d</a:t>
              </a:r>
              <a:r>
                <a:rPr lang="id-ID" sz="1300" kern="1200" dirty="0"/>
                <a:t>a</a:t>
              </a:r>
              <a:r>
                <a:rPr lang="en-US" sz="1300" kern="1200" dirty="0"/>
                <a:t>p</a:t>
              </a:r>
              <a:r>
                <a:rPr lang="id-ID" sz="1300" kern="1200" dirty="0"/>
                <a:t>a</a:t>
              </a:r>
              <a:r>
                <a:rPr lang="en-US" sz="1300" kern="1200" dirty="0"/>
                <a:t>t </a:t>
              </a:r>
              <a:r>
                <a:rPr lang="en-US" sz="1300" kern="1200" dirty="0" err="1"/>
                <a:t>bekerja</a:t>
              </a:r>
              <a:r>
                <a:rPr lang="en-US" sz="1300" kern="1200" dirty="0"/>
                <a:t> d</a:t>
              </a:r>
              <a:r>
                <a:rPr lang="id-ID" sz="1300" kern="1200" dirty="0"/>
                <a:t>en</a:t>
              </a:r>
              <a:r>
                <a:rPr lang="en-US" sz="1300" kern="1200" dirty="0"/>
                <a:t>g</a:t>
              </a:r>
              <a:r>
                <a:rPr lang="id-ID" sz="1300" kern="1200" dirty="0"/>
                <a:t>a</a:t>
              </a:r>
              <a:r>
                <a:rPr lang="en-US" sz="1300" kern="1200" dirty="0"/>
                <a:t>n </a:t>
              </a:r>
              <a:r>
                <a:rPr lang="en-US" sz="1300" kern="1200" dirty="0" err="1"/>
                <a:t>baik</a:t>
              </a:r>
              <a:r>
                <a:rPr lang="en-US" sz="1300" kern="1200" dirty="0"/>
                <a:t>;</a:t>
              </a:r>
              <a:endParaRPr lang="id-ID" sz="1300" kern="1200" dirty="0"/>
            </a:p>
            <a:p>
              <a:pPr marL="285750" lvl="0" indent="-285750" defTabSz="222250">
                <a:spcBef>
                  <a:spcPct val="0"/>
                </a:spcBef>
                <a:buFont typeface="Wingdings" panose="05000000000000000000" pitchFamily="2" charset="2"/>
                <a:buChar char="q"/>
              </a:pPr>
              <a:r>
                <a:rPr lang="id-ID" sz="1300" kern="1200" dirty="0"/>
                <a:t>t</a:t>
              </a:r>
              <a:r>
                <a:rPr lang="en-US" sz="1300" kern="1200" dirty="0" err="1"/>
                <a:t>elah</a:t>
              </a:r>
              <a:r>
                <a:rPr lang="en-US" sz="1300" kern="1200" dirty="0"/>
                <a:t> </a:t>
              </a:r>
              <a:r>
                <a:rPr lang="en-US" sz="1300" kern="1200" dirty="0" err="1"/>
                <a:t>dilakukan</a:t>
              </a:r>
              <a:r>
                <a:rPr lang="en-US" sz="1300" kern="1200" dirty="0"/>
                <a:t> </a:t>
              </a:r>
              <a:r>
                <a:rPr lang="en-US" sz="1300" kern="1200" dirty="0" err="1"/>
                <a:t>riset</a:t>
              </a:r>
              <a:r>
                <a:rPr lang="en-US" sz="1300" kern="1200" dirty="0"/>
                <a:t> di </a:t>
              </a:r>
              <a:r>
                <a:rPr lang="en-US" sz="1300" kern="1200" dirty="0" err="1"/>
                <a:t>laboratorium</a:t>
              </a:r>
              <a:r>
                <a:rPr lang="en-US" sz="1300" kern="1200" dirty="0"/>
                <a:t> </a:t>
              </a:r>
              <a:r>
                <a:rPr lang="en-US" sz="1300" kern="1200" dirty="0" err="1"/>
                <a:t>dengan</a:t>
              </a:r>
              <a:r>
                <a:rPr lang="en-US" sz="1300" kern="1200" dirty="0"/>
                <a:t> </a:t>
              </a:r>
              <a:r>
                <a:rPr lang="en-US" sz="1300" kern="1200" dirty="0" err="1"/>
                <a:t>menggunakan</a:t>
              </a:r>
              <a:r>
                <a:rPr lang="en-US" sz="1300" kern="1200" dirty="0"/>
                <a:t> data </a:t>
              </a:r>
              <a:r>
                <a:rPr lang="en-US" sz="1300" i="1" kern="1200" dirty="0"/>
                <a:t>dummy</a:t>
              </a:r>
              <a:r>
                <a:rPr lang="en-US" sz="1300" kern="1200" dirty="0"/>
                <a:t>; </a:t>
              </a:r>
              <a:r>
                <a:rPr lang="en-US" sz="1300" kern="1200" dirty="0" err="1"/>
                <a:t>dan</a:t>
              </a:r>
              <a:endParaRPr lang="id-ID" sz="1300" kern="1200" dirty="0"/>
            </a:p>
            <a:p>
              <a:pPr marL="285750" lvl="0" indent="-285750" defTabSz="222250">
                <a:spcBef>
                  <a:spcPct val="0"/>
                </a:spcBef>
                <a:buFont typeface="Wingdings" panose="05000000000000000000" pitchFamily="2" charset="2"/>
                <a:buChar char="q"/>
              </a:pPr>
              <a:r>
                <a:rPr lang="id-ID" sz="1300" kern="1200" dirty="0"/>
                <a:t>t</a:t>
              </a:r>
              <a:r>
                <a:rPr lang="en-US" sz="1300" kern="1200" dirty="0" err="1"/>
                <a:t>eknologi</a:t>
              </a:r>
              <a:r>
                <a:rPr lang="en-US" sz="1300" kern="1200" dirty="0"/>
                <a:t> </a:t>
              </a:r>
              <a:r>
                <a:rPr lang="en-US" sz="1300" kern="1200" dirty="0" err="1"/>
                <a:t>layak</a:t>
              </a:r>
              <a:r>
                <a:rPr lang="en-US" sz="1300" kern="1200" dirty="0"/>
                <a:t> </a:t>
              </a:r>
              <a:r>
                <a:rPr lang="en-US" sz="1300" kern="1200" dirty="0" err="1"/>
                <a:t>secara</a:t>
              </a:r>
              <a:r>
                <a:rPr lang="en-US" sz="1300" kern="1200" dirty="0"/>
                <a:t> </a:t>
              </a:r>
              <a:r>
                <a:rPr lang="en-US" sz="1300" kern="1200" dirty="0" err="1"/>
                <a:t>ilmiah</a:t>
              </a:r>
              <a:r>
                <a:rPr lang="en-US" sz="1300" kern="1200" dirty="0"/>
                <a:t> (</a:t>
              </a:r>
              <a:r>
                <a:rPr lang="en-US" sz="1300" kern="1200" dirty="0" err="1"/>
                <a:t>studi</a:t>
              </a:r>
              <a:r>
                <a:rPr lang="en-US" sz="1300" kern="1200" dirty="0"/>
                <a:t> </a:t>
              </a:r>
              <a:r>
                <a:rPr lang="en-US" sz="1300" kern="1200" dirty="0" err="1"/>
                <a:t>analitik</a:t>
              </a:r>
              <a:r>
                <a:rPr lang="en-US" sz="1300" kern="1200" dirty="0"/>
                <a:t>, model/</a:t>
              </a:r>
              <a:r>
                <a:rPr lang="en-US" sz="1300" kern="1200" dirty="0" err="1"/>
                <a:t>simulasi</a:t>
              </a:r>
              <a:r>
                <a:rPr lang="en-US" sz="1300" kern="1200" dirty="0"/>
                <a:t>, </a:t>
              </a:r>
              <a:r>
                <a:rPr lang="en-US" sz="1300" kern="1200" dirty="0" err="1"/>
                <a:t>eksperimen</a:t>
              </a:r>
              <a:r>
                <a:rPr lang="en-US" sz="1300" kern="1200" dirty="0"/>
                <a:t>).</a:t>
              </a:r>
            </a:p>
          </p:txBody>
        </p:sp>
      </p:grpSp>
      <p:sp>
        <p:nvSpPr>
          <p:cNvPr id="13" name="Rectangle 12"/>
          <p:cNvSpPr/>
          <p:nvPr/>
        </p:nvSpPr>
        <p:spPr>
          <a:xfrm>
            <a:off x="59757" y="655509"/>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49905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74278" y="5040696"/>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4360451" y="83638"/>
            <a:ext cx="7752889" cy="523220"/>
          </a:xfrm>
          <a:prstGeom prst="rect">
            <a:avLst/>
          </a:prstGeom>
          <a:noFill/>
        </p:spPr>
        <p:txBody>
          <a:bodyPr wrap="square" rtlCol="0">
            <a:spAutoFit/>
          </a:bodyPr>
          <a:lstStyle/>
          <a:p>
            <a:pPr algn="r"/>
            <a:r>
              <a:rPr lang="id-ID" sz="2800" b="1" dirty="0">
                <a:solidFill>
                  <a:srgbClr val="FF0000"/>
                </a:solidFill>
              </a:rPr>
              <a:t>INDIKATOR TKT HARD ENGINEERING/UMUM</a:t>
            </a:r>
          </a:p>
        </p:txBody>
      </p:sp>
    </p:spTree>
    <p:extLst>
      <p:ext uri="{BB962C8B-B14F-4D97-AF65-F5344CB8AC3E}">
        <p14:creationId xmlns:p14="http://schemas.microsoft.com/office/powerpoint/2010/main" val="41251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757" y="186594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59757" y="4512710"/>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16" name="Group 15"/>
          <p:cNvGrpSpPr/>
          <p:nvPr/>
        </p:nvGrpSpPr>
        <p:grpSpPr>
          <a:xfrm>
            <a:off x="717753" y="1158783"/>
            <a:ext cx="11395587" cy="2429993"/>
            <a:chOff x="4568833" y="4641331"/>
            <a:chExt cx="2651268" cy="1590761"/>
          </a:xfrm>
        </p:grpSpPr>
        <p:sp>
          <p:nvSpPr>
            <p:cNvPr id="17" name="Rectangle: Rounded Corners 16"/>
            <p:cNvSpPr/>
            <p:nvPr/>
          </p:nvSpPr>
          <p:spPr>
            <a:xfrm>
              <a:off x="4568833" y="4641331"/>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p:cNvSpPr txBox="1"/>
            <p:nvPr/>
          </p:nvSpPr>
          <p:spPr>
            <a:xfrm>
              <a:off x="4615425" y="4687923"/>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d-ID" sz="1600" b="1" kern="1200" dirty="0"/>
                <a:t>Validasi komponen/subsistem dalam lingkungan laboratorium</a:t>
              </a:r>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a:t>test </a:t>
              </a:r>
              <a:r>
                <a:rPr lang="en-US" sz="1300" kern="1200" dirty="0" err="1"/>
                <a:t>laboratorium</a:t>
              </a:r>
              <a:r>
                <a:rPr lang="en-US" sz="1300" kern="1200" dirty="0"/>
                <a:t> </a:t>
              </a:r>
              <a:r>
                <a:rPr lang="en-US" sz="1300" kern="1200" dirty="0" err="1"/>
                <a:t>komponen-komponen</a:t>
              </a:r>
              <a:r>
                <a:rPr lang="en-US" sz="1300" kern="1200" dirty="0"/>
                <a:t> </a:t>
              </a:r>
              <a:r>
                <a:rPr lang="en-US" sz="1300" kern="1200" dirty="0" err="1"/>
                <a:t>secara</a:t>
              </a:r>
              <a:r>
                <a:rPr lang="en-US" sz="1300" kern="1200" dirty="0"/>
                <a:t> </a:t>
              </a:r>
              <a:r>
                <a:rPr lang="en-US" sz="1300" kern="1200" dirty="0" err="1"/>
                <a:t>terpisah</a:t>
              </a:r>
              <a:r>
                <a:rPr lang="en-US" sz="1300" kern="1200" dirty="0"/>
                <a:t> </a:t>
              </a:r>
              <a:r>
                <a:rPr lang="en-US" sz="1300" kern="1200" dirty="0" err="1"/>
                <a:t>telah</a:t>
              </a:r>
              <a:r>
                <a:rPr lang="en-US" sz="1300" kern="1200" dirty="0"/>
                <a:t> </a:t>
              </a:r>
              <a:r>
                <a:rPr lang="en-US" sz="1300" kern="1200" dirty="0" err="1"/>
                <a:t>dilakukan</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err="1"/>
                <a:t>persyaratan</a:t>
              </a:r>
              <a:r>
                <a:rPr lang="en-US" sz="1300" kern="1200" dirty="0"/>
                <a:t> </a:t>
              </a:r>
              <a:r>
                <a:rPr lang="en-US" sz="1300" kern="1200" dirty="0" err="1"/>
                <a:t>sistem</a:t>
              </a:r>
              <a:r>
                <a:rPr lang="en-US" sz="1300" kern="1200" dirty="0"/>
                <a:t> </a:t>
              </a:r>
              <a:r>
                <a:rPr lang="en-US" sz="1300" kern="1200" dirty="0" err="1"/>
                <a:t>untuk</a:t>
              </a:r>
              <a:r>
                <a:rPr lang="en-US" sz="1300" kern="1200" dirty="0"/>
                <a:t> </a:t>
              </a:r>
              <a:r>
                <a:rPr lang="en-US" sz="1300" kern="1200" dirty="0" err="1"/>
                <a:t>aplikasi</a:t>
              </a:r>
              <a:r>
                <a:rPr lang="en-US" sz="1300" kern="1200" dirty="0"/>
                <a:t> </a:t>
              </a:r>
              <a:r>
                <a:rPr lang="en-US" sz="1300" kern="1200" dirty="0" err="1"/>
                <a:t>menurut</a:t>
              </a:r>
              <a:r>
                <a:rPr lang="en-US" sz="1300" kern="1200" dirty="0"/>
                <a:t> </a:t>
              </a:r>
              <a:r>
                <a:rPr lang="en-US" sz="1300" kern="1200" dirty="0" err="1"/>
                <a:t>pengguna</a:t>
              </a:r>
              <a:r>
                <a:rPr lang="en-US" sz="1300" kern="1200" dirty="0"/>
                <a:t> </a:t>
              </a:r>
              <a:r>
                <a:rPr lang="en-US" sz="1300" kern="1200" dirty="0" err="1"/>
                <a:t>telah</a:t>
              </a:r>
              <a:r>
                <a:rPr lang="en-US" sz="1300" kern="1200" dirty="0"/>
                <a:t> </a:t>
              </a:r>
              <a:r>
                <a:rPr lang="en-US" sz="1300" kern="1200" dirty="0" err="1"/>
                <a:t>diketahui</a:t>
              </a:r>
              <a:r>
                <a:rPr lang="en-US" sz="1300" kern="1200" dirty="0"/>
                <a:t> (</a:t>
              </a:r>
              <a:r>
                <a:rPr lang="en-US" sz="1300" kern="1200" dirty="0" err="1"/>
                <a:t>keinginan</a:t>
              </a:r>
              <a:r>
                <a:rPr lang="en-US" sz="1300" kern="1200" dirty="0"/>
                <a:t> </a:t>
              </a:r>
              <a:r>
                <a:rPr lang="en-US" sz="1300" i="1" kern="1200" dirty="0"/>
                <a:t>adopter</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err="1"/>
                <a:t>hasil</a:t>
              </a:r>
              <a:r>
                <a:rPr lang="en-US" sz="1300" kern="1200" dirty="0"/>
                <a:t> </a:t>
              </a:r>
              <a:r>
                <a:rPr lang="en-US" sz="1300" kern="1200" dirty="0" err="1"/>
                <a:t>percobaan</a:t>
              </a:r>
              <a:r>
                <a:rPr lang="en-US" sz="1300" kern="1200" dirty="0"/>
                <a:t> </a:t>
              </a:r>
              <a:r>
                <a:rPr lang="en-US" sz="1300" kern="1200" dirty="0" err="1"/>
                <a:t>laboratorium</a:t>
              </a:r>
              <a:r>
                <a:rPr lang="en-US" sz="1300" kern="1200" dirty="0"/>
                <a:t> </a:t>
              </a:r>
              <a:r>
                <a:rPr lang="en-US" sz="1300" kern="1200" dirty="0" err="1"/>
                <a:t>terhadap</a:t>
              </a:r>
              <a:r>
                <a:rPr lang="en-US" sz="1300" kern="1200" dirty="0"/>
                <a:t> </a:t>
              </a:r>
              <a:r>
                <a:rPr lang="en-US" sz="1300" kern="1200" dirty="0" err="1"/>
                <a:t>komponen-komponen</a:t>
              </a:r>
              <a:r>
                <a:rPr lang="en-US" sz="1300" kern="1200" dirty="0"/>
                <a:t> </a:t>
              </a:r>
              <a:r>
                <a:rPr lang="en-US" sz="1300" kern="1200" dirty="0" err="1"/>
                <a:t>menunjukkan</a:t>
              </a:r>
              <a:r>
                <a:rPr lang="en-US" sz="1300" kern="1200" dirty="0"/>
                <a:t> </a:t>
              </a:r>
              <a:r>
                <a:rPr lang="en-US" sz="1300" kern="1200" dirty="0" err="1"/>
                <a:t>bahwa</a:t>
              </a:r>
              <a:r>
                <a:rPr lang="en-US" sz="1300" kern="1200" dirty="0"/>
                <a:t> </a:t>
              </a:r>
              <a:r>
                <a:rPr lang="en-US" sz="1300" kern="1200" dirty="0" err="1"/>
                <a:t>komponen</a:t>
              </a:r>
              <a:r>
                <a:rPr lang="en-US" sz="1300" kern="1200" dirty="0"/>
                <a:t> </a:t>
              </a:r>
              <a:r>
                <a:rPr lang="en-US" sz="1300" kern="1200" dirty="0" err="1"/>
                <a:t>tersebut</a:t>
              </a:r>
              <a:r>
                <a:rPr lang="en-US" sz="1300" kern="1200" dirty="0"/>
                <a:t> </a:t>
              </a:r>
              <a:r>
                <a:rPr lang="en-US" sz="1300" kern="1200" dirty="0" err="1"/>
                <a:t>dapat</a:t>
              </a:r>
              <a:r>
                <a:rPr lang="en-US" sz="1300" kern="1200" dirty="0"/>
                <a:t> </a:t>
              </a:r>
              <a:r>
                <a:rPr lang="en-US" sz="1300" kern="1200" dirty="0" err="1"/>
                <a:t>beroperasi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err="1"/>
                <a:t>percobaan</a:t>
              </a:r>
              <a:r>
                <a:rPr lang="en-US" sz="1300" kern="1200" dirty="0"/>
                <a:t> </a:t>
              </a:r>
              <a:r>
                <a:rPr lang="en-US" sz="1300" kern="1200" dirty="0" err="1"/>
                <a:t>fungsi</a:t>
              </a:r>
              <a:r>
                <a:rPr lang="en-US" sz="1300" kern="1200" dirty="0"/>
                <a:t> </a:t>
              </a:r>
              <a:r>
                <a:rPr lang="en-US" sz="1300" kern="1200" dirty="0" err="1"/>
                <a:t>utama</a:t>
              </a:r>
              <a:r>
                <a:rPr lang="en-US" sz="1300" kern="1200" dirty="0"/>
                <a:t> </a:t>
              </a:r>
              <a:r>
                <a:rPr lang="en-US" sz="1300" kern="1200" dirty="0" err="1"/>
                <a:t>teknologi</a:t>
              </a:r>
              <a:r>
                <a:rPr lang="en-US" sz="1300" kern="1200" dirty="0"/>
                <a:t> </a:t>
              </a:r>
              <a:r>
                <a:rPr lang="en-US" sz="1300" kern="1200" dirty="0" err="1"/>
                <a:t>dalam</a:t>
              </a:r>
              <a:r>
                <a:rPr lang="en-US" sz="1300" kern="1200" dirty="0"/>
                <a:t> </a:t>
              </a:r>
              <a:r>
                <a:rPr lang="en-US" sz="1300" kern="1200" dirty="0" err="1"/>
                <a:t>lingkungan</a:t>
              </a:r>
              <a:r>
                <a:rPr lang="en-US" sz="1300" kern="1200" dirty="0"/>
                <a:t> yang </a:t>
              </a:r>
              <a:r>
                <a:rPr lang="en-US" sz="1300" kern="1200" dirty="0" err="1"/>
                <a:t>relevan</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err="1"/>
                <a:t>prototipe</a:t>
              </a:r>
              <a:r>
                <a:rPr lang="en-US" sz="1300" kern="1200" dirty="0"/>
                <a:t> </a:t>
              </a:r>
              <a:r>
                <a:rPr lang="en-US" sz="1300" kern="1200" dirty="0" err="1"/>
                <a:t>teknologi</a:t>
              </a:r>
              <a:r>
                <a:rPr lang="en-US" sz="1300" kern="1200" dirty="0"/>
                <a:t> </a:t>
              </a:r>
              <a:r>
                <a:rPr lang="en-US" sz="1300" kern="1200" dirty="0" err="1"/>
                <a:t>skala</a:t>
              </a:r>
              <a:r>
                <a:rPr lang="en-US" sz="1300" kern="1200" dirty="0"/>
                <a:t> </a:t>
              </a:r>
              <a:r>
                <a:rPr lang="en-US" sz="1300" kern="1200" dirty="0" err="1"/>
                <a:t>laboratorium</a:t>
              </a:r>
              <a:r>
                <a:rPr lang="en-US" sz="1300" kern="1200" dirty="0"/>
                <a:t> </a:t>
              </a:r>
              <a:r>
                <a:rPr lang="en-US" sz="1300" kern="1200" dirty="0" err="1"/>
                <a:t>telah</a:t>
              </a:r>
              <a:r>
                <a:rPr lang="en-US" sz="1300" kern="1200" dirty="0"/>
                <a:t> </a:t>
              </a:r>
              <a:r>
                <a:rPr lang="en-US" sz="1300" kern="1200" dirty="0" err="1"/>
                <a:t>dibuat</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r</a:t>
              </a:r>
              <a:r>
                <a:rPr lang="en-US" sz="1300" kern="1200" dirty="0" err="1"/>
                <a:t>iset</a:t>
              </a:r>
              <a:r>
                <a:rPr lang="en-US" sz="1300" kern="1200" dirty="0"/>
                <a:t> </a:t>
              </a:r>
              <a:r>
                <a:rPr lang="en-US" sz="1300" kern="1200" dirty="0" err="1"/>
                <a:t>integrasi</a:t>
              </a:r>
              <a:r>
                <a:rPr lang="en-US" sz="1300" kern="1200" dirty="0"/>
                <a:t> </a:t>
              </a:r>
              <a:r>
                <a:rPr lang="en-US" sz="1300" kern="1200" dirty="0" err="1"/>
                <a:t>komponen</a:t>
              </a:r>
              <a:r>
                <a:rPr lang="en-US" sz="1300" kern="1200" dirty="0"/>
                <a:t> </a:t>
              </a:r>
              <a:r>
                <a:rPr lang="en-US" sz="1300" kern="1200" dirty="0" err="1"/>
                <a:t>telah</a:t>
              </a:r>
              <a:r>
                <a:rPr lang="en-US" sz="1300" kern="1200" dirty="0"/>
                <a:t> </a:t>
              </a:r>
              <a:r>
                <a:rPr lang="en-US" sz="1300" kern="1200" dirty="0" err="1"/>
                <a:t>dimulai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a:t>roses ‘</a:t>
              </a:r>
              <a:r>
                <a:rPr lang="en-US" sz="1300" kern="1200" dirty="0" err="1"/>
                <a:t>kunci</a:t>
              </a:r>
              <a:r>
                <a:rPr lang="en-US" sz="1300" kern="1200" dirty="0"/>
                <a:t>’ </a:t>
              </a:r>
              <a:r>
                <a:rPr lang="en-US" sz="1300" kern="1200" dirty="0" err="1"/>
                <a:t>untuk</a:t>
              </a:r>
              <a:r>
                <a:rPr lang="en-US" sz="1300" kern="1200" dirty="0"/>
                <a:t> </a:t>
              </a:r>
              <a:r>
                <a:rPr lang="en-US" sz="1300" kern="1200" dirty="0" err="1"/>
                <a:t>manufakturnya</a:t>
              </a:r>
              <a:r>
                <a:rPr lang="en-US" sz="1300" kern="1200" dirty="0"/>
                <a:t> </a:t>
              </a:r>
              <a:r>
                <a:rPr lang="en-US" sz="1300" kern="1200" dirty="0" err="1"/>
                <a:t>telah</a:t>
              </a:r>
              <a:r>
                <a:rPr lang="en-US" sz="1300" kern="1200" dirty="0"/>
                <a:t> </a:t>
              </a:r>
              <a:r>
                <a:rPr lang="en-US" sz="1300" kern="1200" dirty="0" err="1"/>
                <a:t>diidentifikasi</a:t>
              </a:r>
              <a:r>
                <a:rPr lang="en-US" sz="1300" kern="1200" dirty="0"/>
                <a:t> </a:t>
              </a:r>
              <a:r>
                <a:rPr lang="en-US" sz="1300" kern="1200" dirty="0" err="1"/>
                <a:t>dan</a:t>
              </a:r>
              <a:r>
                <a:rPr lang="en-US" sz="1300" kern="1200" dirty="0"/>
                <a:t> </a:t>
              </a:r>
              <a:r>
                <a:rPr lang="en-US" sz="1300" kern="1200" dirty="0" err="1"/>
                <a:t>dikaji</a:t>
              </a:r>
              <a:r>
                <a:rPr lang="en-US" sz="1300" kern="1200" dirty="0"/>
                <a:t> di lab; </a:t>
              </a:r>
              <a:r>
                <a:rPr lang="en-US" sz="1300" kern="1200" dirty="0" err="1"/>
                <a:t>dan</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i</a:t>
              </a:r>
              <a:r>
                <a:rPr lang="en-US" sz="1300" kern="1200" dirty="0" err="1"/>
                <a:t>ntegrasi</a:t>
              </a:r>
              <a:r>
                <a:rPr lang="en-US" sz="1300" kern="1200" dirty="0"/>
                <a:t> </a:t>
              </a:r>
              <a:r>
                <a:rPr lang="en-US" sz="1300" kern="1200" dirty="0" err="1"/>
                <a:t>sistem</a:t>
              </a:r>
              <a:r>
                <a:rPr lang="en-US" sz="1300" kern="1200" dirty="0"/>
                <a:t> </a:t>
              </a:r>
              <a:r>
                <a:rPr lang="en-US" sz="1300" kern="1200" dirty="0" err="1"/>
                <a:t>teknologi</a:t>
              </a:r>
              <a:r>
                <a:rPr lang="en-US" sz="1300" kern="1200" dirty="0"/>
                <a:t> </a:t>
              </a:r>
              <a:r>
                <a:rPr lang="en-US" sz="1300" kern="1200" dirty="0" err="1"/>
                <a:t>dan</a:t>
              </a:r>
              <a:r>
                <a:rPr lang="en-US" sz="1300" kern="1200" dirty="0"/>
                <a:t> </a:t>
              </a:r>
              <a:r>
                <a:rPr lang="en-US" sz="1300" kern="1200" dirty="0" err="1"/>
                <a:t>rancang</a:t>
              </a:r>
              <a:r>
                <a:rPr lang="en-US" sz="1300" kern="1200" dirty="0"/>
                <a:t> </a:t>
              </a:r>
              <a:r>
                <a:rPr lang="en-US" sz="1300" kern="1200" dirty="0" err="1"/>
                <a:t>bangun</a:t>
              </a:r>
              <a:r>
                <a:rPr lang="en-US" sz="1300" kern="1200" dirty="0"/>
                <a:t> </a:t>
              </a:r>
              <a:r>
                <a:rPr lang="en-US" sz="1300" kern="1200" dirty="0" err="1"/>
                <a:t>skala</a:t>
              </a:r>
              <a:r>
                <a:rPr lang="en-US" sz="1300" kern="1200" dirty="0"/>
                <a:t> lab </a:t>
              </a:r>
              <a:r>
                <a:rPr lang="en-US" sz="1300" kern="1200" dirty="0" err="1"/>
                <a:t>telah</a:t>
              </a:r>
              <a:r>
                <a:rPr lang="en-US" sz="1300" kern="1200" dirty="0"/>
                <a:t> </a:t>
              </a:r>
              <a:r>
                <a:rPr lang="en-US" sz="1300" kern="1200" dirty="0" err="1"/>
                <a:t>selesai</a:t>
              </a:r>
              <a:r>
                <a:rPr lang="en-US" sz="1300" kern="1200" dirty="0"/>
                <a:t> (</a:t>
              </a:r>
              <a:r>
                <a:rPr lang="en-US" sz="1300" i="1" kern="1200" dirty="0"/>
                <a:t>low fidelity</a:t>
              </a:r>
              <a:r>
                <a:rPr lang="en-US" sz="1300" kern="1200" dirty="0"/>
                <a:t>)</a:t>
              </a:r>
            </a:p>
          </p:txBody>
        </p:sp>
      </p:grpSp>
      <p:grpSp>
        <p:nvGrpSpPr>
          <p:cNvPr id="19" name="Group 18"/>
          <p:cNvGrpSpPr/>
          <p:nvPr/>
        </p:nvGrpSpPr>
        <p:grpSpPr>
          <a:xfrm>
            <a:off x="717752" y="3659948"/>
            <a:ext cx="11395587" cy="2721189"/>
            <a:chOff x="4568833" y="2652879"/>
            <a:chExt cx="2651268" cy="1590761"/>
          </a:xfrm>
        </p:grpSpPr>
        <p:sp>
          <p:nvSpPr>
            <p:cNvPr id="20" name="Rectangle: Rounded Corners 19"/>
            <p:cNvSpPr/>
            <p:nvPr/>
          </p:nvSpPr>
          <p:spPr>
            <a:xfrm>
              <a:off x="4568833" y="2652879"/>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p:cNvSpPr txBox="1"/>
            <p:nvPr/>
          </p:nvSpPr>
          <p:spPr>
            <a:xfrm>
              <a:off x="4615425" y="2699471"/>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t-IT" sz="1600" b="1" kern="1200" dirty="0"/>
                <a:t>Validasi komponen/subsistem dalam suatu lingkungan yang relevan</a:t>
              </a:r>
              <a:endParaRPr lang="id-ID" sz="1600" b="1"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ersiapan</a:t>
              </a:r>
              <a:r>
                <a:rPr lang="en-US" sz="1300" kern="1200" dirty="0"/>
                <a:t> </a:t>
              </a:r>
              <a:r>
                <a:rPr lang="en-US" sz="1300" kern="1200" dirty="0" err="1"/>
                <a:t>produksi</a:t>
              </a:r>
              <a:r>
                <a:rPr lang="en-US" sz="1300" kern="1200" dirty="0"/>
                <a:t> </a:t>
              </a:r>
              <a:r>
                <a:rPr lang="en-US" sz="1300" kern="1200" dirty="0" err="1"/>
                <a:t>perangkat</a:t>
              </a:r>
              <a:r>
                <a:rPr lang="en-US" sz="1300" kern="1200" dirty="0"/>
                <a:t> </a:t>
              </a:r>
              <a:r>
                <a:rPr lang="en-US" sz="1300" kern="1200" dirty="0" err="1"/>
                <a:t>keras</a:t>
              </a:r>
              <a:r>
                <a:rPr lang="en-US" sz="1300" kern="1200" dirty="0"/>
                <a:t> </a:t>
              </a:r>
              <a:r>
                <a:rPr lang="en-US" sz="1300" kern="1200" dirty="0" err="1"/>
                <a:t>telah</a:t>
              </a:r>
              <a:r>
                <a:rPr lang="en-US" sz="1300" kern="1200" dirty="0"/>
                <a:t> </a:t>
              </a:r>
              <a:r>
                <a:rPr lang="en-US" sz="1300" kern="1200" dirty="0" err="1"/>
                <a:t>dilakukan</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r</a:t>
              </a:r>
              <a:r>
                <a:rPr lang="en-US" sz="1300" kern="1200" dirty="0" err="1"/>
                <a:t>isetpasar</a:t>
              </a:r>
              <a:r>
                <a:rPr lang="en-US" sz="1300" kern="1200" dirty="0"/>
                <a:t> (</a:t>
              </a:r>
              <a:r>
                <a:rPr lang="en-US" sz="1300" i="1" kern="1200" dirty="0"/>
                <a:t>marketing research</a:t>
              </a:r>
              <a:r>
                <a:rPr lang="en-US" sz="1300" kern="1200" dirty="0"/>
                <a:t>) </a:t>
              </a:r>
              <a:r>
                <a:rPr lang="en-US" sz="1300" kern="1200" dirty="0" err="1"/>
                <a:t>dan</a:t>
              </a:r>
              <a:r>
                <a:rPr lang="en-US" sz="1300" kern="1200" dirty="0"/>
                <a:t> </a:t>
              </a:r>
              <a:r>
                <a:rPr lang="en-US" sz="1300" kern="1200" dirty="0" err="1"/>
                <a:t>risetlaboratorium</a:t>
              </a:r>
              <a:r>
                <a:rPr lang="en-US" sz="1300" kern="1200" dirty="0"/>
                <a:t> </a:t>
              </a:r>
              <a:r>
                <a:rPr lang="en-US" sz="1300" kern="1200" dirty="0" err="1"/>
                <a:t>utk</a:t>
              </a:r>
              <a:r>
                <a:rPr lang="en-US" sz="1300" kern="1200" dirty="0"/>
                <a:t> </a:t>
              </a:r>
              <a:r>
                <a:rPr lang="en-US" sz="1300" kern="1200" dirty="0" err="1"/>
                <a:t>memilih</a:t>
              </a:r>
              <a:r>
                <a:rPr lang="en-US" sz="1300" kern="1200" dirty="0"/>
                <a:t> proses </a:t>
              </a:r>
              <a:r>
                <a:rPr lang="en-US" sz="1300" kern="1200" dirty="0" err="1"/>
                <a:t>fabrikasi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rototipe</a:t>
              </a:r>
              <a:r>
                <a:rPr lang="en-US" sz="1300" kern="1200" dirty="0"/>
                <a:t> </a:t>
              </a:r>
              <a:r>
                <a:rPr lang="en-US" sz="1300" kern="1200" dirty="0" err="1"/>
                <a:t>telah</a:t>
              </a:r>
              <a:r>
                <a:rPr lang="en-US" sz="1300" kern="1200" dirty="0"/>
                <a:t> </a:t>
              </a:r>
              <a:r>
                <a:rPr lang="en-US" sz="1300" kern="1200" dirty="0" err="1"/>
                <a:t>dibuat</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eralatan</a:t>
              </a:r>
              <a:r>
                <a:rPr lang="en-US" sz="1300" kern="1200" dirty="0"/>
                <a:t> </a:t>
              </a:r>
              <a:r>
                <a:rPr lang="en-US" sz="1300" kern="1200" dirty="0" err="1"/>
                <a:t>dan</a:t>
              </a:r>
              <a:r>
                <a:rPr lang="en-US" sz="1300" kern="1200" dirty="0"/>
                <a:t> </a:t>
              </a:r>
              <a:r>
                <a:rPr lang="en-US" sz="1300" kern="1200" dirty="0" err="1"/>
                <a:t>mesin</a:t>
              </a:r>
              <a:r>
                <a:rPr lang="en-US" sz="1300" kern="1200" dirty="0"/>
                <a:t> </a:t>
              </a:r>
              <a:r>
                <a:rPr lang="en-US" sz="1300" kern="1200" dirty="0" err="1"/>
                <a:t>pendukung</a:t>
              </a:r>
              <a:r>
                <a:rPr lang="en-US" sz="1300" kern="1200" dirty="0"/>
                <a:t> </a:t>
              </a:r>
              <a:r>
                <a:rPr lang="en-US" sz="1300" kern="1200" dirty="0" err="1"/>
                <a:t>telah</a:t>
              </a:r>
              <a:r>
                <a:rPr lang="en-US" sz="1300" kern="1200" dirty="0"/>
                <a:t> </a:t>
              </a:r>
              <a:r>
                <a:rPr lang="en-US" sz="1300" kern="1200" dirty="0" err="1"/>
                <a:t>diujicoba</a:t>
              </a:r>
              <a:r>
                <a:rPr lang="en-US" sz="1300" kern="1200" dirty="0"/>
                <a:t> </a:t>
              </a:r>
              <a:r>
                <a:rPr lang="en-US" sz="1300" kern="1200" dirty="0" err="1"/>
                <a:t>dalam</a:t>
              </a:r>
              <a:r>
                <a:rPr lang="en-US" sz="1300" kern="1200" dirty="0"/>
                <a:t> </a:t>
              </a:r>
              <a:r>
                <a:rPr lang="en-US" sz="1300" kern="1200" dirty="0" err="1"/>
                <a:t>laboratorium</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i</a:t>
              </a:r>
              <a:r>
                <a:rPr lang="en-US" sz="1300" kern="1200" dirty="0" err="1"/>
                <a:t>ntegrasi</a:t>
              </a:r>
              <a:r>
                <a:rPr lang="en-US" sz="1300" kern="1200" dirty="0"/>
                <a:t> </a:t>
              </a:r>
              <a:r>
                <a:rPr lang="en-US" sz="1300" kern="1200" dirty="0" err="1"/>
                <a:t>sistem</a:t>
              </a:r>
              <a:r>
                <a:rPr lang="en-US" sz="1300" kern="1200" dirty="0"/>
                <a:t> </a:t>
              </a:r>
              <a:r>
                <a:rPr lang="en-US" sz="1300" kern="1200" dirty="0" err="1"/>
                <a:t>selesai</a:t>
              </a:r>
              <a:r>
                <a:rPr lang="en-US" sz="1300" kern="1200" dirty="0"/>
                <a:t> d</a:t>
              </a:r>
              <a:r>
                <a:rPr lang="id-ID" sz="1300" kern="1200" dirty="0"/>
                <a:t>engan</a:t>
              </a:r>
              <a:r>
                <a:rPr lang="en-US" sz="1300" kern="1200" dirty="0"/>
                <a:t> </a:t>
              </a:r>
              <a:r>
                <a:rPr lang="en-US" sz="1300" kern="1200" dirty="0" err="1"/>
                <a:t>akurasi</a:t>
              </a:r>
              <a:r>
                <a:rPr lang="en-US" sz="1300" kern="1200" dirty="0"/>
                <a:t> </a:t>
              </a:r>
              <a:r>
                <a:rPr lang="en-US" sz="1300" kern="1200" dirty="0" err="1"/>
                <a:t>tinggi</a:t>
              </a:r>
              <a:r>
                <a:rPr lang="en-US" sz="1300" kern="1200" dirty="0"/>
                <a:t> (</a:t>
              </a:r>
              <a:r>
                <a:rPr lang="en-US" sz="1300" i="1" kern="1200" dirty="0"/>
                <a:t>high fidelity</a:t>
              </a:r>
              <a:r>
                <a:rPr lang="en-US" sz="1300" kern="1200" dirty="0"/>
                <a:t>), </a:t>
              </a:r>
              <a:r>
                <a:rPr lang="en-US" sz="1300" kern="1200" dirty="0" err="1"/>
                <a:t>siap</a:t>
              </a:r>
              <a:r>
                <a:rPr lang="en-US" sz="1300" kern="1200" dirty="0"/>
                <a:t> </a:t>
              </a:r>
              <a:r>
                <a:rPr lang="en-US" sz="1300" kern="1200" dirty="0" err="1"/>
                <a:t>diuji</a:t>
              </a:r>
              <a:r>
                <a:rPr lang="en-US" sz="1300" kern="1200" dirty="0"/>
                <a:t> p</a:t>
              </a:r>
              <a:r>
                <a:rPr lang="id-ID" sz="1300" kern="1200" dirty="0"/>
                <a:t>a</a:t>
              </a:r>
              <a:r>
                <a:rPr lang="en-US" sz="1300" kern="1200" dirty="0"/>
                <a:t>d</a:t>
              </a:r>
              <a:r>
                <a:rPr lang="id-ID" sz="1300" kern="1200" dirty="0"/>
                <a:t>a</a:t>
              </a:r>
              <a:r>
                <a:rPr lang="en-US" sz="1300" kern="1200" dirty="0"/>
                <a:t> </a:t>
              </a:r>
              <a:r>
                <a:rPr lang="en-US" sz="1300" kern="1200" dirty="0" err="1"/>
                <a:t>lingkungan</a:t>
              </a:r>
              <a:r>
                <a:rPr lang="en-US" sz="1300" kern="1200" dirty="0"/>
                <a:t> </a:t>
              </a:r>
              <a:r>
                <a:rPr lang="en-US" sz="1300" kern="1200" dirty="0" err="1"/>
                <a:t>nyata</a:t>
              </a:r>
              <a:r>
                <a:rPr lang="en-US" sz="1300" kern="1200" dirty="0"/>
                <a:t>/</a:t>
              </a:r>
              <a:r>
                <a:rPr lang="en-US" sz="1300" kern="1200" dirty="0" err="1"/>
                <a:t>simulasi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a</a:t>
              </a:r>
              <a:r>
                <a:rPr lang="en-US" sz="1300" kern="1200" dirty="0" err="1"/>
                <a:t>kurasi</a:t>
              </a:r>
              <a:r>
                <a:rPr lang="en-US" sz="1300" kern="1200" dirty="0"/>
                <a:t>/ </a:t>
              </a:r>
              <a:r>
                <a:rPr lang="en-US" sz="1300" i="1" kern="1200" dirty="0"/>
                <a:t>fidelity </a:t>
              </a:r>
              <a:r>
                <a:rPr lang="en-US" sz="1300" kern="1200" dirty="0" err="1"/>
                <a:t>sistem</a:t>
              </a:r>
              <a:r>
                <a:rPr lang="en-US" sz="1300" kern="1200" dirty="0"/>
                <a:t> </a:t>
              </a:r>
              <a:r>
                <a:rPr lang="en-US" sz="1300" kern="1200" dirty="0" err="1"/>
                <a:t>prototipe</a:t>
              </a:r>
              <a:r>
                <a:rPr lang="en-US" sz="1300" kern="1200" dirty="0"/>
                <a:t> </a:t>
              </a:r>
              <a:r>
                <a:rPr lang="en-US" sz="1300" kern="1200" dirty="0" err="1"/>
                <a:t>meningkat</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k</a:t>
              </a:r>
              <a:r>
                <a:rPr lang="en-US" sz="1300" kern="1200" dirty="0" err="1"/>
                <a:t>ondisi</a:t>
              </a:r>
              <a:r>
                <a:rPr lang="en-US" sz="1300" kern="1200" dirty="0"/>
                <a:t> </a:t>
              </a:r>
              <a:r>
                <a:rPr lang="en-US" sz="1300" kern="1200" dirty="0" err="1"/>
                <a:t>laboratorium</a:t>
              </a:r>
              <a:r>
                <a:rPr lang="en-US" sz="1300" kern="1200" dirty="0"/>
                <a:t> di </a:t>
              </a:r>
              <a:r>
                <a:rPr lang="en-US" sz="1300" kern="1200" dirty="0" err="1"/>
                <a:t>modifikasi</a:t>
              </a:r>
              <a:r>
                <a:rPr lang="en-US" sz="1300" kern="1200" dirty="0"/>
                <a:t> </a:t>
              </a:r>
              <a:r>
                <a:rPr lang="en-US" sz="1300" kern="1200" dirty="0" err="1"/>
                <a:t>sehingga</a:t>
              </a:r>
              <a:r>
                <a:rPr lang="en-US" sz="1300" kern="1200" dirty="0"/>
                <a:t> </a:t>
              </a:r>
              <a:r>
                <a:rPr lang="en-US" sz="1300" kern="1200" dirty="0" err="1"/>
                <a:t>mirip</a:t>
              </a:r>
              <a:r>
                <a:rPr lang="en-US" sz="1300" kern="1200" dirty="0"/>
                <a:t> </a:t>
              </a:r>
              <a:r>
                <a:rPr lang="en-US" sz="1300" kern="1200" dirty="0" err="1"/>
                <a:t>dengan</a:t>
              </a:r>
              <a:r>
                <a:rPr lang="en-US" sz="1300" kern="1200" dirty="0"/>
                <a:t> </a:t>
              </a:r>
              <a:r>
                <a:rPr lang="en-US" sz="1300" kern="1200" dirty="0" err="1"/>
                <a:t>lingkungan</a:t>
              </a:r>
              <a:r>
                <a:rPr lang="en-US" sz="1300" kern="1200" dirty="0"/>
                <a:t> yang </a:t>
              </a:r>
              <a:r>
                <a:rPr lang="en-US" sz="1300" kern="1200" dirty="0" err="1"/>
                <a:t>sesungguhnya</a:t>
              </a:r>
              <a:r>
                <a:rPr lang="en-US" sz="1300" kern="1200" dirty="0"/>
                <a:t>; </a:t>
              </a:r>
              <a:r>
                <a:rPr lang="en-US" sz="1300" kern="1200" dirty="0" err="1"/>
                <a:t>dan</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a:t>roses </a:t>
              </a:r>
              <a:r>
                <a:rPr lang="en-US" sz="1300" kern="1200" dirty="0" err="1"/>
                <a:t>produksi</a:t>
              </a:r>
              <a:r>
                <a:rPr lang="en-US" sz="1300" kern="1200" dirty="0"/>
                <a:t> </a:t>
              </a:r>
              <a:r>
                <a:rPr lang="en-US" sz="1300" kern="1200" dirty="0" err="1"/>
                <a:t>telah</a:t>
              </a:r>
              <a:r>
                <a:rPr lang="en-US" sz="1300" kern="1200" dirty="0"/>
                <a:t> </a:t>
              </a:r>
              <a:r>
                <a:rPr lang="en-US" sz="1300" kern="1200" dirty="0" err="1"/>
                <a:t>di</a:t>
              </a:r>
              <a:r>
                <a:rPr lang="en-US" sz="1300" i="1" kern="1200" dirty="0" err="1"/>
                <a:t>review</a:t>
              </a:r>
              <a:r>
                <a:rPr lang="en-US" sz="1300" kern="1200" dirty="0"/>
                <a:t> </a:t>
              </a:r>
              <a:r>
                <a:rPr lang="en-US" sz="1300" kern="1200" dirty="0" err="1"/>
                <a:t>oleh</a:t>
              </a:r>
              <a:r>
                <a:rPr lang="en-US" sz="1300" kern="1200" dirty="0"/>
                <a:t> </a:t>
              </a:r>
              <a:r>
                <a:rPr lang="en-US" sz="1300" kern="1200" dirty="0" err="1"/>
                <a:t>bagian</a:t>
              </a:r>
              <a:r>
                <a:rPr lang="en-US" sz="1300" kern="1200" dirty="0"/>
                <a:t> </a:t>
              </a:r>
              <a:r>
                <a:rPr lang="en-US" sz="1300" kern="1200" dirty="0" err="1"/>
                <a:t>manufaktur</a:t>
              </a:r>
              <a:r>
                <a:rPr lang="en-US" sz="1300" kern="1200" dirty="0"/>
                <a:t>.</a:t>
              </a:r>
            </a:p>
          </p:txBody>
        </p:sp>
      </p:grpSp>
      <p:sp>
        <p:nvSpPr>
          <p:cNvPr id="22" name="TextBox 21"/>
          <p:cNvSpPr txBox="1"/>
          <p:nvPr/>
        </p:nvSpPr>
        <p:spPr>
          <a:xfrm>
            <a:off x="4434349" y="72119"/>
            <a:ext cx="7752889" cy="523220"/>
          </a:xfrm>
          <a:prstGeom prst="rect">
            <a:avLst/>
          </a:prstGeom>
          <a:noFill/>
        </p:spPr>
        <p:txBody>
          <a:bodyPr wrap="square" rtlCol="0">
            <a:spAutoFit/>
          </a:bodyPr>
          <a:lstStyle/>
          <a:p>
            <a:pPr algn="r"/>
            <a:r>
              <a:rPr lang="id-ID" sz="2800" b="1" dirty="0">
                <a:solidFill>
                  <a:srgbClr val="002060"/>
                </a:solidFill>
              </a:rPr>
              <a:t>INDIKATOR TKT HARD ENGINEERING/</a:t>
            </a:r>
            <a:r>
              <a:rPr lang="id-ID" sz="2800" b="1" dirty="0">
                <a:solidFill>
                  <a:srgbClr val="FF0000"/>
                </a:solidFill>
              </a:rPr>
              <a:t>UMUM</a:t>
            </a:r>
            <a:endParaRPr lang="id-ID" sz="2800" b="1" dirty="0"/>
          </a:p>
        </p:txBody>
      </p:sp>
    </p:spTree>
    <p:extLst>
      <p:ext uri="{BB962C8B-B14F-4D97-AF65-F5344CB8AC3E}">
        <p14:creationId xmlns:p14="http://schemas.microsoft.com/office/powerpoint/2010/main" val="388206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757" y="186594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59757" y="4512710"/>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TextBox 21"/>
          <p:cNvSpPr txBox="1"/>
          <p:nvPr/>
        </p:nvSpPr>
        <p:spPr>
          <a:xfrm>
            <a:off x="4434349" y="72119"/>
            <a:ext cx="7752889" cy="523220"/>
          </a:xfrm>
          <a:prstGeom prst="rect">
            <a:avLst/>
          </a:prstGeom>
          <a:noFill/>
        </p:spPr>
        <p:txBody>
          <a:bodyPr wrap="square" rtlCol="0">
            <a:spAutoFit/>
          </a:bodyPr>
          <a:lstStyle/>
          <a:p>
            <a:pPr algn="r"/>
            <a:r>
              <a:rPr lang="id-ID" sz="2800" b="1" dirty="0">
                <a:solidFill>
                  <a:srgbClr val="002060"/>
                </a:solidFill>
              </a:rPr>
              <a:t>INDIKATOR TKT HARD ENGINEERING/</a:t>
            </a:r>
            <a:r>
              <a:rPr lang="id-ID" sz="2800" b="1" dirty="0">
                <a:solidFill>
                  <a:srgbClr val="FF0000"/>
                </a:solidFill>
              </a:rPr>
              <a:t>UMUM</a:t>
            </a:r>
            <a:endParaRPr lang="id-ID" sz="2800" b="1" dirty="0"/>
          </a:p>
        </p:txBody>
      </p:sp>
      <p:grpSp>
        <p:nvGrpSpPr>
          <p:cNvPr id="11" name="Group 10"/>
          <p:cNvGrpSpPr/>
          <p:nvPr/>
        </p:nvGrpSpPr>
        <p:grpSpPr>
          <a:xfrm>
            <a:off x="717752" y="912974"/>
            <a:ext cx="11395587" cy="2292342"/>
            <a:chOff x="4568833" y="664428"/>
            <a:chExt cx="2651268" cy="1590761"/>
          </a:xfrm>
        </p:grpSpPr>
        <p:sp>
          <p:nvSpPr>
            <p:cNvPr id="12" name="Rectangle: Rounded Corners 11"/>
            <p:cNvSpPr/>
            <p:nvPr/>
          </p:nvSpPr>
          <p:spPr>
            <a:xfrm>
              <a:off x="4568833" y="664428"/>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p:cNvSpPr txBox="1"/>
            <p:nvPr/>
          </p:nvSpPr>
          <p:spPr>
            <a:xfrm>
              <a:off x="4615425" y="711020"/>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d-ID" sz="1600" b="1" kern="1200" dirty="0"/>
                <a:t>Demonstrasi model atau prototipe sistem/subsistem dalam suatu lingkungan yang relevan</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k</a:t>
              </a:r>
              <a:r>
                <a:rPr lang="en-US" sz="1300" kern="1200" dirty="0" err="1"/>
                <a:t>ondisi</a:t>
              </a:r>
              <a:r>
                <a:rPr lang="en-US" sz="1300" kern="1200" dirty="0"/>
                <a:t> </a:t>
              </a:r>
              <a:r>
                <a:rPr lang="en-US" sz="1300" kern="1200" dirty="0" err="1"/>
                <a:t>lingkungan</a:t>
              </a:r>
              <a:r>
                <a:rPr lang="en-US" sz="1300" kern="1200" dirty="0"/>
                <a:t> </a:t>
              </a:r>
              <a:r>
                <a:rPr lang="en-US" sz="1300" kern="1200" dirty="0" err="1"/>
                <a:t>operasi</a:t>
              </a:r>
              <a:r>
                <a:rPr lang="en-US" sz="1300" kern="1200" dirty="0"/>
                <a:t> </a:t>
              </a:r>
              <a:r>
                <a:rPr lang="en-US" sz="1300" kern="1200" dirty="0" err="1"/>
                <a:t>sesungguhnya</a:t>
              </a:r>
              <a:r>
                <a:rPr lang="en-US" sz="1300" kern="1200" dirty="0"/>
                <a:t> </a:t>
              </a:r>
              <a:r>
                <a:rPr lang="en-US" sz="1300" kern="1200" dirty="0" err="1"/>
                <a:t>telah</a:t>
              </a:r>
              <a:r>
                <a:rPr lang="en-US" sz="1300" kern="1200" dirty="0"/>
                <a:t> </a:t>
              </a:r>
              <a:r>
                <a:rPr lang="en-US" sz="1300" kern="1200" dirty="0" err="1"/>
                <a:t>diketahui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k</a:t>
              </a:r>
              <a:r>
                <a:rPr lang="en-US" sz="1300" kern="1200" dirty="0" err="1"/>
                <a:t>ebutuhan</a:t>
              </a:r>
              <a:r>
                <a:rPr lang="en-US" sz="1300" kern="1200" dirty="0"/>
                <a:t> </a:t>
              </a:r>
              <a:r>
                <a:rPr lang="en-US" sz="1300" kern="1200" dirty="0" err="1"/>
                <a:t>investasi</a:t>
              </a:r>
              <a:r>
                <a:rPr lang="en-US" sz="1300" kern="1200" dirty="0"/>
                <a:t> </a:t>
              </a:r>
              <a:r>
                <a:rPr lang="en-US" sz="1300" kern="1200" dirty="0" err="1"/>
                <a:t>untuk</a:t>
              </a:r>
              <a:r>
                <a:rPr lang="en-US" sz="1300" kern="1200" dirty="0"/>
                <a:t> </a:t>
              </a:r>
              <a:r>
                <a:rPr lang="en-US" sz="1300" kern="1200" dirty="0" err="1"/>
                <a:t>peralatan</a:t>
              </a:r>
              <a:r>
                <a:rPr lang="en-US" sz="1300" kern="1200" dirty="0"/>
                <a:t> </a:t>
              </a:r>
              <a:r>
                <a:rPr lang="en-US" sz="1300" kern="1200" dirty="0" err="1"/>
                <a:t>dan</a:t>
              </a:r>
              <a:r>
                <a:rPr lang="en-US" sz="1300" kern="1200" dirty="0"/>
                <a:t> proses </a:t>
              </a:r>
              <a:r>
                <a:rPr lang="en-US" sz="1300" kern="1200" dirty="0" err="1"/>
                <a:t>pabrikasi</a:t>
              </a:r>
              <a:r>
                <a:rPr lang="en-US" sz="1300" kern="1200" dirty="0"/>
                <a:t> </a:t>
              </a:r>
              <a:r>
                <a:rPr lang="en-US" sz="1300" kern="1200" dirty="0" err="1"/>
                <a:t>teridentifikasi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en-US" sz="1300" kern="1200" dirty="0"/>
                <a:t>M&amp;S </a:t>
              </a:r>
              <a:r>
                <a:rPr lang="en-US" sz="1300" kern="1200" dirty="0" err="1"/>
                <a:t>untuk</a:t>
              </a:r>
              <a:r>
                <a:rPr lang="en-US" sz="1300" kern="1200" dirty="0"/>
                <a:t> </a:t>
              </a:r>
              <a:r>
                <a:rPr lang="en-US" sz="1300" kern="1200" dirty="0" err="1"/>
                <a:t>kinerja</a:t>
              </a:r>
              <a:r>
                <a:rPr lang="en-US" sz="1300" kern="1200" dirty="0"/>
                <a:t> </a:t>
              </a:r>
              <a:r>
                <a:rPr lang="en-US" sz="1300" kern="1200" dirty="0" err="1"/>
                <a:t>sistem</a:t>
              </a:r>
              <a:r>
                <a:rPr lang="en-US" sz="1300" kern="1200" dirty="0"/>
                <a:t> </a:t>
              </a:r>
              <a:r>
                <a:rPr lang="en-US" sz="1300" kern="1200" dirty="0" err="1"/>
                <a:t>teknologi</a:t>
              </a:r>
              <a:r>
                <a:rPr lang="en-US" sz="1300" kern="1200" dirty="0"/>
                <a:t> </a:t>
              </a:r>
              <a:r>
                <a:rPr lang="en-US" sz="1300" kern="1200" dirty="0" err="1"/>
                <a:t>pada</a:t>
              </a:r>
              <a:r>
                <a:rPr lang="en-US" sz="1300" kern="1200" dirty="0"/>
                <a:t> </a:t>
              </a:r>
              <a:r>
                <a:rPr lang="en-US" sz="1300" kern="1200" dirty="0" err="1"/>
                <a:t>lingkungan</a:t>
              </a:r>
              <a:r>
                <a:rPr lang="en-US" sz="1300" kern="1200" dirty="0"/>
                <a:t> </a:t>
              </a:r>
              <a:r>
                <a:rPr lang="en-US" sz="1300" kern="1200" dirty="0" err="1"/>
                <a:t>operasi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b</a:t>
              </a:r>
              <a:r>
                <a:rPr lang="en-US" sz="1300" kern="1200" dirty="0" err="1"/>
                <a:t>agian</a:t>
              </a:r>
              <a:r>
                <a:rPr lang="en-US" sz="1300" kern="1200" dirty="0"/>
                <a:t> </a:t>
              </a:r>
              <a:r>
                <a:rPr lang="en-US" sz="1300" kern="1200" dirty="0" err="1"/>
                <a:t>manufaktur</a:t>
              </a:r>
              <a:r>
                <a:rPr lang="en-US" sz="1300" kern="1200" dirty="0"/>
                <a:t>/ </a:t>
              </a:r>
              <a:r>
                <a:rPr lang="en-US" sz="1300" kern="1200" dirty="0" err="1"/>
                <a:t>pabrikasi</a:t>
              </a:r>
              <a:r>
                <a:rPr lang="en-US" sz="1300" kern="1200" dirty="0"/>
                <a:t> </a:t>
              </a:r>
              <a:r>
                <a:rPr lang="en-US" sz="1300" kern="1200" dirty="0" err="1"/>
                <a:t>menyetujui</a:t>
              </a:r>
              <a:r>
                <a:rPr lang="en-US" sz="1300" kern="1200" dirty="0"/>
                <a:t> </a:t>
              </a:r>
              <a:r>
                <a:rPr lang="en-US" sz="1300" kern="1200" dirty="0" err="1"/>
                <a:t>dan</a:t>
              </a:r>
              <a:r>
                <a:rPr lang="en-US" sz="1300" kern="1200" dirty="0"/>
                <a:t> </a:t>
              </a:r>
              <a:r>
                <a:rPr lang="en-US" sz="1300" kern="1200" dirty="0" err="1"/>
                <a:t>menerima</a:t>
              </a:r>
              <a:r>
                <a:rPr lang="en-US" sz="1300" kern="1200" dirty="0"/>
                <a:t> </a:t>
              </a:r>
              <a:r>
                <a:rPr lang="en-US" sz="1300" kern="1200" dirty="0" err="1"/>
                <a:t>hasil</a:t>
              </a:r>
              <a:r>
                <a:rPr lang="en-US" sz="1300" kern="1200" dirty="0"/>
                <a:t> </a:t>
              </a:r>
              <a:r>
                <a:rPr lang="en-US" sz="1300" kern="1200" dirty="0" err="1"/>
                <a:t>pengujian</a:t>
              </a:r>
              <a:r>
                <a:rPr lang="en-US" sz="1300" kern="1200" dirty="0"/>
                <a:t> </a:t>
              </a:r>
              <a:r>
                <a:rPr lang="en-US" sz="1300" kern="1200" dirty="0" err="1"/>
                <a:t>laboratorium</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rototipe</a:t>
              </a:r>
              <a:r>
                <a:rPr lang="en-US" sz="1300" kern="1200" dirty="0"/>
                <a:t> </a:t>
              </a:r>
              <a:r>
                <a:rPr lang="en-US" sz="1300" kern="1200" dirty="0" err="1"/>
                <a:t>telah</a:t>
              </a:r>
              <a:r>
                <a:rPr lang="en-US" sz="1300" kern="1200" dirty="0"/>
                <a:t> </a:t>
              </a:r>
              <a:r>
                <a:rPr lang="en-US" sz="1300" kern="1200" dirty="0" err="1"/>
                <a:t>teruji</a:t>
              </a:r>
              <a:r>
                <a:rPr lang="en-US" sz="1300" kern="1200" dirty="0"/>
                <a:t> </a:t>
              </a:r>
              <a:r>
                <a:rPr lang="en-US" sz="1300" kern="1200" dirty="0" err="1"/>
                <a:t>dengan</a:t>
              </a:r>
              <a:r>
                <a:rPr lang="en-US" sz="1300" kern="1200" dirty="0"/>
                <a:t> </a:t>
              </a:r>
              <a:r>
                <a:rPr lang="en-US" sz="1300" kern="1200" dirty="0" err="1"/>
                <a:t>akurasi</a:t>
              </a:r>
              <a:r>
                <a:rPr lang="en-US" sz="1300" kern="1200" dirty="0"/>
                <a:t>/ </a:t>
              </a:r>
              <a:r>
                <a:rPr lang="en-US" sz="1300" i="1" kern="1200" dirty="0" err="1"/>
                <a:t>fidelitas</a:t>
              </a:r>
              <a:r>
                <a:rPr lang="en-US" sz="1300" i="1" kern="1200" dirty="0"/>
                <a:t> </a:t>
              </a:r>
              <a:r>
                <a:rPr lang="en-US" sz="1300" kern="1200" dirty="0" err="1"/>
                <a:t>laboratorium</a:t>
              </a:r>
              <a:r>
                <a:rPr lang="en-US" sz="1300" kern="1200" dirty="0"/>
                <a:t> yang </a:t>
              </a:r>
              <a:r>
                <a:rPr lang="en-US" sz="1300" kern="1200" dirty="0" err="1"/>
                <a:t>tinggi</a:t>
              </a:r>
              <a:r>
                <a:rPr lang="en-US" sz="1300" kern="1200" dirty="0"/>
                <a:t>  </a:t>
              </a:r>
              <a:r>
                <a:rPr lang="en-US" sz="1300" kern="1200" dirty="0" err="1"/>
                <a:t>pada</a:t>
              </a:r>
              <a:r>
                <a:rPr lang="en-US" sz="1300" kern="1200" dirty="0"/>
                <a:t>  </a:t>
              </a:r>
              <a:r>
                <a:rPr lang="en-US" sz="1300" kern="1200" dirty="0" err="1"/>
                <a:t>simulasi</a:t>
              </a:r>
              <a:r>
                <a:rPr lang="en-US" sz="1300" kern="1200" dirty="0"/>
                <a:t> </a:t>
              </a:r>
              <a:r>
                <a:rPr lang="en-US" sz="1300" kern="1200" dirty="0" err="1"/>
                <a:t>lingkungan</a:t>
              </a:r>
              <a:r>
                <a:rPr lang="en-US" sz="1300" kern="1200" dirty="0"/>
                <a:t> </a:t>
              </a:r>
              <a:r>
                <a:rPr lang="en-US" sz="1300" kern="1200" dirty="0" err="1"/>
                <a:t>operasional</a:t>
              </a:r>
              <a:r>
                <a:rPr lang="en-US" sz="1300" kern="1200" dirty="0"/>
                <a:t> (yang </a:t>
              </a:r>
              <a:r>
                <a:rPr lang="en-US" sz="1300" kern="1200" dirty="0" err="1"/>
                <a:t>sebenarnya</a:t>
              </a:r>
              <a:r>
                <a:rPr lang="en-US" sz="1300" kern="1200" dirty="0"/>
                <a:t> di </a:t>
              </a:r>
              <a:r>
                <a:rPr lang="en-US" sz="1300" kern="1200" dirty="0" err="1"/>
                <a:t>luar</a:t>
              </a:r>
              <a:r>
                <a:rPr lang="en-US" sz="1300" kern="1200" dirty="0"/>
                <a:t> lab); </a:t>
              </a:r>
              <a:r>
                <a:rPr lang="en-US" sz="1300" kern="1200" dirty="0" err="1"/>
                <a:t>dan</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h</a:t>
              </a:r>
              <a:r>
                <a:rPr lang="en-US" sz="1300" kern="1200" dirty="0" err="1"/>
                <a:t>asil</a:t>
              </a:r>
              <a:r>
                <a:rPr lang="en-US" sz="1300" kern="1200" dirty="0"/>
                <a:t> </a:t>
              </a:r>
              <a:r>
                <a:rPr lang="en-US" sz="1300" kern="1200" dirty="0" err="1"/>
                <a:t>Uji</a:t>
              </a:r>
              <a:r>
                <a:rPr lang="en-US" sz="1300" kern="1200" dirty="0"/>
                <a:t> </a:t>
              </a:r>
              <a:r>
                <a:rPr lang="en-US" sz="1300" kern="1200" dirty="0" err="1"/>
                <a:t>membuktikan</a:t>
              </a:r>
              <a:r>
                <a:rPr lang="en-US" sz="1300" kern="1200" dirty="0"/>
                <a:t> </a:t>
              </a:r>
              <a:r>
                <a:rPr lang="en-US" sz="1300" kern="1200" dirty="0" err="1"/>
                <a:t>layak</a:t>
              </a:r>
              <a:r>
                <a:rPr lang="en-US" sz="1300" kern="1200" dirty="0"/>
                <a:t> </a:t>
              </a:r>
              <a:r>
                <a:rPr lang="en-US" sz="1300" kern="1200" dirty="0" err="1"/>
                <a:t>secara</a:t>
              </a:r>
              <a:r>
                <a:rPr lang="en-US" sz="1300" kern="1200" dirty="0"/>
                <a:t> </a:t>
              </a:r>
              <a:r>
                <a:rPr lang="en-US" sz="1300" kern="1200" dirty="0" err="1"/>
                <a:t>teknis</a:t>
              </a:r>
              <a:r>
                <a:rPr lang="en-US" sz="1300" kern="1200" dirty="0"/>
                <a:t> (</a:t>
              </a:r>
              <a:r>
                <a:rPr lang="en-US" sz="1300" i="1" kern="1200" dirty="0"/>
                <a:t>engineering feasibility</a:t>
              </a:r>
              <a:r>
                <a:rPr lang="en-US" sz="1300" kern="1200" dirty="0"/>
                <a:t>).</a:t>
              </a:r>
            </a:p>
          </p:txBody>
        </p:sp>
      </p:grpSp>
      <p:grpSp>
        <p:nvGrpSpPr>
          <p:cNvPr id="23" name="Group 22"/>
          <p:cNvGrpSpPr/>
          <p:nvPr/>
        </p:nvGrpSpPr>
        <p:grpSpPr>
          <a:xfrm>
            <a:off x="717751" y="3431510"/>
            <a:ext cx="11395587" cy="3335049"/>
            <a:chOff x="8095021" y="664428"/>
            <a:chExt cx="2651268" cy="1590761"/>
          </a:xfrm>
        </p:grpSpPr>
        <p:sp>
          <p:nvSpPr>
            <p:cNvPr id="24" name="Rectangle: Rounded Corners 23"/>
            <p:cNvSpPr/>
            <p:nvPr/>
          </p:nvSpPr>
          <p:spPr>
            <a:xfrm>
              <a:off x="8095021" y="664428"/>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Rounded Corners 4"/>
            <p:cNvSpPr txBox="1"/>
            <p:nvPr/>
          </p:nvSpPr>
          <p:spPr>
            <a:xfrm>
              <a:off x="8141613" y="711020"/>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d-ID" sz="1600" b="1" kern="1200" dirty="0"/>
                <a:t>Demonstrasi prototipe sistem dalam lingkungan sebenarnya</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eralatan</a:t>
              </a:r>
              <a:r>
                <a:rPr lang="en-US" sz="1300" kern="1200" dirty="0"/>
                <a:t>, proses, </a:t>
              </a:r>
              <a:r>
                <a:rPr lang="en-US" sz="1300" kern="1200" dirty="0" err="1"/>
                <a:t>metode</a:t>
              </a:r>
              <a:r>
                <a:rPr lang="en-US" sz="1300" kern="1200" dirty="0"/>
                <a:t> </a:t>
              </a:r>
              <a:r>
                <a:rPr lang="en-US" sz="1300" kern="1200" dirty="0" err="1"/>
                <a:t>dan</a:t>
              </a:r>
              <a:r>
                <a:rPr lang="en-US" sz="1300" kern="1200" dirty="0"/>
                <a:t> </a:t>
              </a:r>
              <a:r>
                <a:rPr lang="en-US" sz="1300" kern="1200" dirty="0" err="1"/>
                <a:t>desain</a:t>
              </a:r>
              <a:r>
                <a:rPr lang="en-US" sz="1300" kern="1200" dirty="0"/>
                <a:t> </a:t>
              </a:r>
              <a:r>
                <a:rPr lang="en-US" sz="1300" kern="1200" dirty="0" err="1"/>
                <a:t>teknik</a:t>
              </a:r>
              <a:r>
                <a:rPr lang="en-US" sz="1300" kern="1200" dirty="0"/>
                <a:t> </a:t>
              </a:r>
              <a:r>
                <a:rPr lang="en-US" sz="1300" kern="1200" dirty="0" err="1"/>
                <a:t>telah</a:t>
              </a:r>
              <a:r>
                <a:rPr lang="en-US" sz="1300" kern="1200" dirty="0"/>
                <a:t> </a:t>
              </a:r>
              <a:r>
                <a:rPr lang="en-US" sz="1300" kern="1200" dirty="0" err="1"/>
                <a:t>diidentifikasi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a:t>roses </a:t>
              </a:r>
              <a:r>
                <a:rPr lang="en-US" sz="1300" kern="1200" dirty="0" err="1"/>
                <a:t>dan</a:t>
              </a:r>
              <a:r>
                <a:rPr lang="en-US" sz="1300" kern="1200" dirty="0"/>
                <a:t> </a:t>
              </a:r>
              <a:r>
                <a:rPr lang="en-US" sz="1300" kern="1200" dirty="0" err="1"/>
                <a:t>prosedur</a:t>
              </a:r>
              <a:r>
                <a:rPr lang="en-US" sz="1300" kern="1200" dirty="0"/>
                <a:t> </a:t>
              </a:r>
              <a:r>
                <a:rPr lang="en-US" sz="1300" kern="1200" dirty="0" err="1"/>
                <a:t>fabrikasi</a:t>
              </a:r>
              <a:r>
                <a:rPr lang="en-US" sz="1300" kern="1200" dirty="0"/>
                <a:t> </a:t>
              </a:r>
              <a:r>
                <a:rPr lang="en-US" sz="1300" kern="1200" dirty="0" err="1"/>
                <a:t>peralatan</a:t>
              </a:r>
              <a:r>
                <a:rPr lang="en-US" sz="1300" kern="1200" dirty="0"/>
                <a:t> </a:t>
              </a:r>
              <a:r>
                <a:rPr lang="en-US" sz="1300" kern="1200" dirty="0" err="1"/>
                <a:t>mulai</a:t>
              </a:r>
              <a:r>
                <a:rPr lang="en-US" sz="1300" kern="1200" dirty="0"/>
                <a:t> </a:t>
              </a:r>
              <a:r>
                <a:rPr lang="en-US" sz="1300" kern="1200" dirty="0" err="1"/>
                <a:t>diujicobakan</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erlengkapan</a:t>
              </a:r>
              <a:r>
                <a:rPr lang="en-US" sz="1300" kern="1200" dirty="0"/>
                <a:t> proses </a:t>
              </a:r>
              <a:r>
                <a:rPr lang="en-US" sz="1300" kern="1200" dirty="0" err="1"/>
                <a:t>dan</a:t>
              </a:r>
              <a:r>
                <a:rPr lang="en-US" sz="1300" kern="1200" dirty="0"/>
                <a:t> </a:t>
              </a:r>
              <a:r>
                <a:rPr lang="en-US" sz="1300" kern="1200" dirty="0" err="1"/>
                <a:t>peralatan</a:t>
              </a:r>
              <a:r>
                <a:rPr lang="en-US" sz="1300" kern="1200" dirty="0"/>
                <a:t> test / </a:t>
              </a:r>
              <a:r>
                <a:rPr lang="en-US" sz="1300" kern="1200" dirty="0" err="1"/>
                <a:t>inspeksi</a:t>
              </a:r>
              <a:r>
                <a:rPr lang="en-US" sz="1300" kern="1200" dirty="0"/>
                <a:t> </a:t>
              </a:r>
              <a:r>
                <a:rPr lang="en-US" sz="1300" kern="1200" dirty="0" err="1"/>
                <a:t>diujicobakan</a:t>
              </a:r>
              <a:r>
                <a:rPr lang="en-US" sz="1300" kern="1200" dirty="0"/>
                <a:t> di </a:t>
              </a:r>
              <a:r>
                <a:rPr lang="en-US" sz="1300" kern="1200" dirty="0" err="1"/>
                <a:t>dalam</a:t>
              </a:r>
              <a:r>
                <a:rPr lang="en-US" sz="1300" kern="1200" dirty="0"/>
                <a:t> </a:t>
              </a:r>
              <a:r>
                <a:rPr lang="en-US" sz="1300" kern="1200" dirty="0" err="1"/>
                <a:t>lingkungan</a:t>
              </a:r>
              <a:r>
                <a:rPr lang="en-US" sz="1300" kern="1200" dirty="0"/>
                <a:t> </a:t>
              </a:r>
              <a:r>
                <a:rPr lang="en-US" sz="1300" kern="1200" dirty="0" err="1"/>
                <a:t>produksi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d</a:t>
              </a:r>
              <a:r>
                <a:rPr lang="en-US" sz="1300" kern="1200" dirty="0"/>
                <a:t>raft </a:t>
              </a:r>
              <a:r>
                <a:rPr lang="en-US" sz="1300" kern="1200" dirty="0" err="1"/>
                <a:t>gambar</a:t>
              </a:r>
              <a:r>
                <a:rPr lang="en-US" sz="1300" kern="1200" dirty="0"/>
                <a:t> </a:t>
              </a:r>
              <a:r>
                <a:rPr lang="en-US" sz="1300" kern="1200" dirty="0" err="1"/>
                <a:t>desain</a:t>
              </a:r>
              <a:r>
                <a:rPr lang="en-US" sz="1300" kern="1200" dirty="0"/>
                <a:t> </a:t>
              </a:r>
              <a:r>
                <a:rPr lang="en-US" sz="1300" kern="1200" dirty="0" err="1"/>
                <a:t>telah</a:t>
              </a:r>
              <a:r>
                <a:rPr lang="en-US" sz="1300" kern="1200" dirty="0"/>
                <a:t> </a:t>
              </a:r>
              <a:r>
                <a:rPr lang="en-US" sz="1300" kern="1200" dirty="0" err="1"/>
                <a:t>lengkap</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eralatan</a:t>
              </a:r>
              <a:r>
                <a:rPr lang="en-US" sz="1300" kern="1200" dirty="0"/>
                <a:t>, proses, </a:t>
              </a:r>
              <a:r>
                <a:rPr lang="en-US" sz="1300" kern="1200" dirty="0" err="1"/>
                <a:t>metode</a:t>
              </a:r>
              <a:r>
                <a:rPr lang="en-US" sz="1300" kern="1200" dirty="0"/>
                <a:t> </a:t>
              </a:r>
              <a:r>
                <a:rPr lang="en-US" sz="1300" kern="1200" dirty="0" err="1"/>
                <a:t>dan</a:t>
              </a:r>
              <a:r>
                <a:rPr lang="en-US" sz="1300" kern="1200" dirty="0"/>
                <a:t> </a:t>
              </a:r>
              <a:r>
                <a:rPr lang="en-US" sz="1300" kern="1200" dirty="0" err="1"/>
                <a:t>desain</a:t>
              </a:r>
              <a:r>
                <a:rPr lang="en-US" sz="1300" kern="1200" dirty="0"/>
                <a:t> </a:t>
              </a:r>
              <a:r>
                <a:rPr lang="en-US" sz="1300" kern="1200" dirty="0" err="1"/>
                <a:t>teknik</a:t>
              </a:r>
              <a:r>
                <a:rPr lang="en-US" sz="1300" kern="1200" dirty="0"/>
                <a:t> </a:t>
              </a:r>
              <a:r>
                <a:rPr lang="en-US" sz="1300" kern="1200" dirty="0" err="1"/>
                <a:t>telah</a:t>
              </a:r>
              <a:r>
                <a:rPr lang="en-US" sz="1300" kern="1200" dirty="0"/>
                <a:t> </a:t>
              </a:r>
              <a:r>
                <a:rPr lang="en-US" sz="1300" kern="1200" dirty="0" err="1"/>
                <a:t>dikembangkan</a:t>
              </a:r>
              <a:r>
                <a:rPr lang="en-US" sz="1300" kern="1200" dirty="0"/>
                <a:t> </a:t>
              </a:r>
              <a:r>
                <a:rPr lang="en-US" sz="1300" kern="1200" dirty="0" err="1"/>
                <a:t>dan</a:t>
              </a:r>
              <a:r>
                <a:rPr lang="en-US" sz="1300" kern="1200" dirty="0"/>
                <a:t> </a:t>
              </a:r>
              <a:r>
                <a:rPr lang="en-US" sz="1300" kern="1200" dirty="0" err="1"/>
                <a:t>mulai</a:t>
              </a:r>
              <a:r>
                <a:rPr lang="en-US" sz="1300" kern="1200" dirty="0"/>
                <a:t> </a:t>
              </a:r>
              <a:r>
                <a:rPr lang="en-US" sz="1300" kern="1200" dirty="0" err="1"/>
                <a:t>diujicobakan</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erhitungan</a:t>
              </a:r>
              <a:r>
                <a:rPr lang="en-US" sz="1300" kern="1200" dirty="0"/>
                <a:t> </a:t>
              </a:r>
              <a:r>
                <a:rPr lang="en-US" sz="1300" kern="1200" dirty="0" err="1"/>
                <a:t>perkiraan</a:t>
              </a:r>
              <a:r>
                <a:rPr lang="en-US" sz="1300" kern="1200" dirty="0"/>
                <a:t> </a:t>
              </a:r>
              <a:r>
                <a:rPr lang="en-US" sz="1300" kern="1200" dirty="0" err="1"/>
                <a:t>biaya</a:t>
              </a:r>
              <a:r>
                <a:rPr lang="en-US" sz="1300" kern="1200" dirty="0"/>
                <a:t> </a:t>
              </a:r>
              <a:r>
                <a:rPr lang="en-US" sz="1300" kern="1200" dirty="0" err="1"/>
                <a:t>telah</a:t>
              </a:r>
              <a:r>
                <a:rPr lang="en-US" sz="1300" kern="1200" dirty="0"/>
                <a:t> </a:t>
              </a:r>
              <a:r>
                <a:rPr lang="en-US" sz="1300" kern="1200" dirty="0" err="1"/>
                <a:t>divalidasi</a:t>
              </a:r>
              <a:r>
                <a:rPr lang="en-US" sz="1300" kern="1200" dirty="0"/>
                <a:t> (</a:t>
              </a:r>
              <a:r>
                <a:rPr lang="en-US" sz="1300" i="1" kern="1200" dirty="0"/>
                <a:t>design to cost</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a:t>roses </a:t>
              </a:r>
              <a:r>
                <a:rPr lang="en-US" sz="1300" kern="1200" dirty="0" err="1"/>
                <a:t>fabrikasi</a:t>
              </a:r>
              <a:r>
                <a:rPr lang="en-US" sz="1300" kern="1200" dirty="0"/>
                <a:t> </a:t>
              </a:r>
              <a:r>
                <a:rPr lang="en-US" sz="1300" kern="1200" dirty="0" err="1"/>
                <a:t>secara</a:t>
              </a:r>
              <a:r>
                <a:rPr lang="en-US" sz="1300" kern="1200" dirty="0"/>
                <a:t> </a:t>
              </a:r>
              <a:r>
                <a:rPr lang="en-US" sz="1300" kern="1200" dirty="0" err="1"/>
                <a:t>umum</a:t>
              </a:r>
              <a:r>
                <a:rPr lang="en-US" sz="1300" kern="1200" dirty="0"/>
                <a:t> </a:t>
              </a:r>
              <a:r>
                <a:rPr lang="en-US" sz="1300" kern="1200" dirty="0" err="1"/>
                <a:t>telah</a:t>
              </a:r>
              <a:r>
                <a:rPr lang="en-US" sz="1300" kern="1200" dirty="0"/>
                <a:t> </a:t>
              </a:r>
              <a:r>
                <a:rPr lang="en-US" sz="1300" kern="1200" dirty="0" err="1"/>
                <a:t>dipahami</a:t>
              </a:r>
              <a:r>
                <a:rPr lang="en-US" sz="1300" kern="1200" dirty="0"/>
                <a:t> </a:t>
              </a:r>
              <a:r>
                <a:rPr lang="en-US" sz="1300" kern="1200" dirty="0" err="1"/>
                <a:t>dengan</a:t>
              </a:r>
              <a:r>
                <a:rPr lang="en-US" sz="1300" kern="1200" dirty="0"/>
                <a:t> </a:t>
              </a:r>
              <a:r>
                <a:rPr lang="en-US" sz="1300" kern="1200" dirty="0" err="1"/>
                <a:t>baik</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h</a:t>
              </a:r>
              <a:r>
                <a:rPr lang="en-US" sz="1300" kern="1200" dirty="0" err="1"/>
                <a:t>ampir</a:t>
              </a:r>
              <a:r>
                <a:rPr lang="en-US" sz="1300" kern="1200" dirty="0"/>
                <a:t> </a:t>
              </a:r>
              <a:r>
                <a:rPr lang="en-US" sz="1300" kern="1200" dirty="0" err="1"/>
                <a:t>semua</a:t>
              </a:r>
              <a:r>
                <a:rPr lang="en-US" sz="1300" kern="1200" dirty="0"/>
                <a:t> </a:t>
              </a:r>
              <a:r>
                <a:rPr lang="en-US" sz="1300" kern="1200" dirty="0" err="1"/>
                <a:t>fungsi</a:t>
              </a:r>
              <a:r>
                <a:rPr lang="en-US" sz="1300" kern="1200" dirty="0"/>
                <a:t> </a:t>
              </a:r>
              <a:r>
                <a:rPr lang="en-US" sz="1300" kern="1200" dirty="0" err="1"/>
                <a:t>dapat</a:t>
              </a:r>
              <a:r>
                <a:rPr lang="en-US" sz="1300" kern="1200" dirty="0"/>
                <a:t> </a:t>
              </a:r>
              <a:r>
                <a:rPr lang="en-US" sz="1300" kern="1200" dirty="0" err="1"/>
                <a:t>berjalan</a:t>
              </a:r>
              <a:r>
                <a:rPr lang="en-US" sz="1300" kern="1200" dirty="0"/>
                <a:t> </a:t>
              </a:r>
              <a:r>
                <a:rPr lang="en-US" sz="1300" kern="1200" dirty="0" err="1"/>
                <a:t>dalam</a:t>
              </a:r>
              <a:r>
                <a:rPr lang="en-US" sz="1300" kern="1200" dirty="0"/>
                <a:t> </a:t>
              </a:r>
              <a:r>
                <a:rPr lang="en-US" sz="1300" kern="1200" dirty="0" err="1"/>
                <a:t>lingkungan</a:t>
              </a:r>
              <a:r>
                <a:rPr lang="en-US" sz="1300" kern="1200" dirty="0"/>
                <a:t>/</a:t>
              </a:r>
              <a:r>
                <a:rPr lang="en-US" sz="1300" kern="1200" dirty="0" err="1"/>
                <a:t>kondisi</a:t>
              </a:r>
              <a:r>
                <a:rPr lang="en-US" sz="1300" kern="1200" dirty="0"/>
                <a:t> </a:t>
              </a:r>
              <a:r>
                <a:rPr lang="en-US" sz="1300" kern="1200" dirty="0" err="1"/>
                <a:t>operasi</a:t>
              </a:r>
              <a:r>
                <a:rPr lang="en-US" sz="1300" kern="1200" dirty="0"/>
                <a:t> ;</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rototipe</a:t>
              </a:r>
              <a:r>
                <a:rPr lang="en-US" sz="1300" kern="1200" dirty="0"/>
                <a:t> </a:t>
              </a:r>
              <a:r>
                <a:rPr lang="en-US" sz="1300" kern="1200" dirty="0" err="1"/>
                <a:t>lengkap</a:t>
              </a:r>
              <a:r>
                <a:rPr lang="en-US" sz="1300" kern="1200" dirty="0"/>
                <a:t> </a:t>
              </a:r>
              <a:r>
                <a:rPr lang="en-US" sz="1300" kern="1200" dirty="0" err="1"/>
                <a:t>telah</a:t>
              </a:r>
              <a:r>
                <a:rPr lang="en-US" sz="1300" kern="1200" dirty="0"/>
                <a:t> </a:t>
              </a:r>
              <a:r>
                <a:rPr lang="en-US" sz="1300" kern="1200" dirty="0" err="1"/>
                <a:t>didemonstrasikan</a:t>
              </a:r>
              <a:r>
                <a:rPr lang="en-US" sz="1300" kern="1200" dirty="0"/>
                <a:t> </a:t>
              </a:r>
              <a:r>
                <a:rPr lang="en-US" sz="1300" kern="1200" dirty="0" err="1"/>
                <a:t>pada</a:t>
              </a:r>
              <a:r>
                <a:rPr lang="en-US" sz="1300" kern="1200" dirty="0"/>
                <a:t> </a:t>
              </a:r>
              <a:r>
                <a:rPr lang="en-US" sz="1300" kern="1200" dirty="0" err="1"/>
                <a:t>simulasi</a:t>
              </a:r>
              <a:r>
                <a:rPr lang="en-US" sz="1300" kern="1200" dirty="0"/>
                <a:t> </a:t>
              </a:r>
              <a:r>
                <a:rPr lang="en-US" sz="1300" kern="1200" dirty="0" err="1"/>
                <a:t>lingkungan</a:t>
              </a:r>
              <a:r>
                <a:rPr lang="en-US" sz="1300" kern="1200" dirty="0"/>
                <a:t>  </a:t>
              </a:r>
              <a:r>
                <a:rPr lang="en-US" sz="1300" kern="1200" dirty="0" err="1"/>
                <a:t>operasional</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rototipe</a:t>
              </a:r>
              <a:r>
                <a:rPr lang="en-US" sz="1300" kern="1200" dirty="0"/>
                <a:t> </a:t>
              </a:r>
              <a:r>
                <a:rPr lang="en-US" sz="1300" kern="1200" dirty="0" err="1"/>
                <a:t>sistem</a:t>
              </a:r>
              <a:r>
                <a:rPr lang="en-US" sz="1300" kern="1200" dirty="0"/>
                <a:t> </a:t>
              </a:r>
              <a:r>
                <a:rPr lang="en-US" sz="1300" kern="1200" dirty="0" err="1"/>
                <a:t>telah</a:t>
              </a:r>
              <a:r>
                <a:rPr lang="en-US" sz="1300" kern="1200" dirty="0"/>
                <a:t> </a:t>
              </a:r>
              <a:r>
                <a:rPr lang="en-US" sz="1300" kern="1200" dirty="0" err="1"/>
                <a:t>teruji</a:t>
              </a:r>
              <a:r>
                <a:rPr lang="en-US" sz="1300" kern="1200" dirty="0"/>
                <a:t> </a:t>
              </a:r>
              <a:r>
                <a:rPr lang="en-US" sz="1300" kern="1200" dirty="0" err="1"/>
                <a:t>pada</a:t>
              </a:r>
              <a:r>
                <a:rPr lang="en-US" sz="1300" kern="1200" dirty="0"/>
                <a:t> </a:t>
              </a:r>
              <a:r>
                <a:rPr lang="en-US" sz="1300" kern="1200" dirty="0" err="1"/>
                <a:t>ujicoba</a:t>
              </a:r>
              <a:r>
                <a:rPr lang="en-US" sz="1300" kern="1200" dirty="0"/>
                <a:t> </a:t>
              </a:r>
              <a:r>
                <a:rPr lang="en-US" sz="1300" kern="1200" dirty="0" err="1"/>
                <a:t>lapangan</a:t>
              </a:r>
              <a:r>
                <a:rPr lang="en-US" sz="1300" kern="1200" dirty="0"/>
                <a:t>; </a:t>
              </a:r>
              <a:r>
                <a:rPr lang="en-US" sz="1300" kern="1200" dirty="0" err="1"/>
                <a:t>dan</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s</a:t>
              </a:r>
              <a:r>
                <a:rPr lang="en-US" sz="1300" kern="1200" dirty="0" err="1"/>
                <a:t>iap</a:t>
              </a:r>
              <a:r>
                <a:rPr lang="en-US" sz="1300" kern="1200" dirty="0"/>
                <a:t> </a:t>
              </a:r>
              <a:r>
                <a:rPr lang="en-US" sz="1300" kern="1200" dirty="0" err="1"/>
                <a:t>untuk</a:t>
              </a:r>
              <a:r>
                <a:rPr lang="en-US" sz="1300" kern="1200" dirty="0"/>
                <a:t> </a:t>
              </a:r>
              <a:r>
                <a:rPr lang="en-US" sz="1300" kern="1200" dirty="0" err="1"/>
                <a:t>produksi</a:t>
              </a:r>
              <a:r>
                <a:rPr lang="en-US" sz="1300" kern="1200" dirty="0"/>
                <a:t> </a:t>
              </a:r>
              <a:r>
                <a:rPr lang="en-US" sz="1300" kern="1200" dirty="0" err="1"/>
                <a:t>awal</a:t>
              </a:r>
              <a:r>
                <a:rPr lang="en-US" sz="1300" kern="1200" dirty="0"/>
                <a:t> (</a:t>
              </a:r>
              <a:r>
                <a:rPr lang="en-US" sz="1300" i="1" kern="1200" dirty="0"/>
                <a:t>Low Rate Initial Production- LRIP</a:t>
              </a:r>
              <a:r>
                <a:rPr lang="en-US" sz="1300" kern="1200" dirty="0"/>
                <a:t>).</a:t>
              </a:r>
            </a:p>
          </p:txBody>
        </p:sp>
      </p:grpSp>
    </p:spTree>
    <p:extLst>
      <p:ext uri="{BB962C8B-B14F-4D97-AF65-F5344CB8AC3E}">
        <p14:creationId xmlns:p14="http://schemas.microsoft.com/office/powerpoint/2010/main" val="178585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757" y="186594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59757" y="4512710"/>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TextBox 21"/>
          <p:cNvSpPr txBox="1"/>
          <p:nvPr/>
        </p:nvSpPr>
        <p:spPr>
          <a:xfrm>
            <a:off x="4434349" y="72119"/>
            <a:ext cx="7752889" cy="523220"/>
          </a:xfrm>
          <a:prstGeom prst="rect">
            <a:avLst/>
          </a:prstGeom>
          <a:noFill/>
        </p:spPr>
        <p:txBody>
          <a:bodyPr wrap="square" rtlCol="0">
            <a:spAutoFit/>
          </a:bodyPr>
          <a:lstStyle/>
          <a:p>
            <a:pPr algn="r"/>
            <a:r>
              <a:rPr lang="id-ID" sz="2800" b="1" dirty="0">
                <a:solidFill>
                  <a:srgbClr val="002060"/>
                </a:solidFill>
              </a:rPr>
              <a:t>INDIKATOR TKT HARD ENGINEERING/</a:t>
            </a:r>
            <a:r>
              <a:rPr lang="id-ID" sz="2800" b="1" dirty="0">
                <a:solidFill>
                  <a:srgbClr val="FF0000"/>
                </a:solidFill>
              </a:rPr>
              <a:t>UMUM</a:t>
            </a:r>
            <a:endParaRPr lang="id-ID" sz="2800" b="1" dirty="0"/>
          </a:p>
        </p:txBody>
      </p:sp>
      <p:grpSp>
        <p:nvGrpSpPr>
          <p:cNvPr id="16" name="Group 15"/>
          <p:cNvGrpSpPr/>
          <p:nvPr/>
        </p:nvGrpSpPr>
        <p:grpSpPr>
          <a:xfrm>
            <a:off x="717750" y="693020"/>
            <a:ext cx="11395587" cy="2829930"/>
            <a:chOff x="8095021" y="2652879"/>
            <a:chExt cx="2651268" cy="1590761"/>
          </a:xfrm>
        </p:grpSpPr>
        <p:sp>
          <p:nvSpPr>
            <p:cNvPr id="17" name="Rectangle: Rounded Corners 16"/>
            <p:cNvSpPr/>
            <p:nvPr/>
          </p:nvSpPr>
          <p:spPr>
            <a:xfrm>
              <a:off x="8095021" y="2652879"/>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p:cNvSpPr txBox="1"/>
            <p:nvPr/>
          </p:nvSpPr>
          <p:spPr>
            <a:xfrm>
              <a:off x="8141613" y="2699471"/>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d-ID" sz="1600" b="1" kern="1200" dirty="0"/>
                <a:t>Sistem telah lengkap dan handal  melalui pengujian dan demonstrasi dalam lingkungan sebenarny</a:t>
              </a:r>
              <a:r>
                <a:rPr lang="id-ID" sz="1300" b="1" kern="1200" dirty="0"/>
                <a:t>a</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b</a:t>
              </a:r>
              <a:r>
                <a:rPr lang="en-US" sz="1300" kern="1200" dirty="0" err="1"/>
                <a:t>entuk</a:t>
              </a:r>
              <a:r>
                <a:rPr lang="en-US" sz="1300" kern="1200" dirty="0"/>
                <a:t>, </a:t>
              </a:r>
              <a:r>
                <a:rPr lang="en-US" sz="1300" kern="1200" dirty="0" err="1"/>
                <a:t>kesesuaian</a:t>
              </a:r>
              <a:r>
                <a:rPr lang="en-US" sz="1300" kern="1200" dirty="0"/>
                <a:t> </a:t>
              </a:r>
              <a:r>
                <a:rPr lang="en-US" sz="1300" kern="1200" dirty="0" err="1"/>
                <a:t>dan</a:t>
              </a:r>
              <a:r>
                <a:rPr lang="en-US" sz="1300" kern="1200" dirty="0"/>
                <a:t> </a:t>
              </a:r>
              <a:r>
                <a:rPr lang="en-US" sz="1300" kern="1200" dirty="0" err="1"/>
                <a:t>fungsi</a:t>
              </a:r>
              <a:r>
                <a:rPr lang="en-US" sz="1300" kern="1200" dirty="0"/>
                <a:t> </a:t>
              </a:r>
              <a:r>
                <a:rPr lang="en-US" sz="1300" kern="1200" dirty="0" err="1"/>
                <a:t>komponen</a:t>
              </a:r>
              <a:r>
                <a:rPr lang="en-US" sz="1300" kern="1200" dirty="0"/>
                <a:t> </a:t>
              </a:r>
              <a:r>
                <a:rPr lang="en-US" sz="1300" kern="1200" dirty="0" err="1"/>
                <a:t>kompatibel</a:t>
              </a:r>
              <a:r>
                <a:rPr lang="en-US" sz="1300" kern="1200" dirty="0"/>
                <a:t> </a:t>
              </a:r>
              <a:r>
                <a:rPr lang="en-US" sz="1300" kern="1200" dirty="0" err="1"/>
                <a:t>dengan</a:t>
              </a:r>
              <a:r>
                <a:rPr lang="en-US" sz="1300" kern="1200" dirty="0"/>
                <a:t> </a:t>
              </a:r>
              <a:r>
                <a:rPr lang="en-US" sz="1300" kern="1200" dirty="0" err="1"/>
                <a:t>sistem</a:t>
              </a:r>
              <a:r>
                <a:rPr lang="en-US" sz="1300" kern="1200" dirty="0"/>
                <a:t> </a:t>
              </a:r>
              <a:r>
                <a:rPr lang="en-US" sz="1300" kern="1200" dirty="0" err="1"/>
                <a:t>operasi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m</a:t>
              </a:r>
              <a:r>
                <a:rPr lang="en-US" sz="1300" kern="1200" dirty="0" err="1"/>
                <a:t>esin</a:t>
              </a:r>
              <a:r>
                <a:rPr lang="en-US" sz="1300" kern="1200" dirty="0"/>
                <a:t> </a:t>
              </a:r>
              <a:r>
                <a:rPr lang="en-US" sz="1300" kern="1200" dirty="0" err="1"/>
                <a:t>dan</a:t>
              </a:r>
              <a:r>
                <a:rPr lang="en-US" sz="1300" kern="1200" dirty="0"/>
                <a:t> </a:t>
              </a:r>
              <a:r>
                <a:rPr lang="en-US" sz="1300" kern="1200" dirty="0" err="1"/>
                <a:t>peralatan</a:t>
              </a:r>
              <a:r>
                <a:rPr lang="en-US" sz="1300" kern="1200" dirty="0"/>
                <a:t> </a:t>
              </a:r>
              <a:r>
                <a:rPr lang="en-US" sz="1300" kern="1200" dirty="0" err="1"/>
                <a:t>telah</a:t>
              </a:r>
              <a:r>
                <a:rPr lang="en-US" sz="1300" kern="1200" dirty="0"/>
                <a:t> </a:t>
              </a:r>
              <a:r>
                <a:rPr lang="en-US" sz="1300" kern="1200" dirty="0" err="1"/>
                <a:t>diuji</a:t>
              </a:r>
              <a:r>
                <a:rPr lang="en-US" sz="1300" kern="1200" dirty="0"/>
                <a:t> </a:t>
              </a:r>
              <a:r>
                <a:rPr lang="en-US" sz="1300" kern="1200" dirty="0" err="1"/>
                <a:t>dalam</a:t>
              </a:r>
              <a:r>
                <a:rPr lang="en-US" sz="1300" kern="1200" dirty="0"/>
                <a:t> </a:t>
              </a:r>
              <a:r>
                <a:rPr lang="en-US" sz="1300" kern="1200" dirty="0" err="1"/>
                <a:t>lingkungan</a:t>
              </a:r>
              <a:r>
                <a:rPr lang="en-US" sz="1300" kern="1200" dirty="0"/>
                <a:t> </a:t>
              </a:r>
              <a:r>
                <a:rPr lang="en-US" sz="1300" kern="1200" dirty="0" err="1"/>
                <a:t>produksi</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d</a:t>
              </a:r>
              <a:r>
                <a:rPr lang="en-US" sz="1300" kern="1200" dirty="0" err="1"/>
                <a:t>iagram</a:t>
              </a:r>
              <a:r>
                <a:rPr lang="en-US" sz="1300" kern="1200" dirty="0"/>
                <a:t> </a:t>
              </a:r>
              <a:r>
                <a:rPr lang="en-US" sz="1300" kern="1200" dirty="0" err="1"/>
                <a:t>akhir</a:t>
              </a:r>
              <a:r>
                <a:rPr lang="en-US" sz="1300" kern="1200" dirty="0"/>
                <a:t> </a:t>
              </a:r>
              <a:r>
                <a:rPr lang="en-US" sz="1300" kern="1200" dirty="0" err="1"/>
                <a:t>selesai</a:t>
              </a:r>
              <a:r>
                <a:rPr lang="en-US" sz="1300" kern="1200" dirty="0"/>
                <a:t> </a:t>
              </a:r>
              <a:r>
                <a:rPr lang="en-US" sz="1300" kern="1200" dirty="0" err="1"/>
                <a:t>dibuat</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a:t>roses </a:t>
              </a:r>
              <a:r>
                <a:rPr lang="en-US" sz="1300" kern="1200" dirty="0" err="1"/>
                <a:t>fabrikasi</a:t>
              </a:r>
              <a:r>
                <a:rPr lang="en-US" sz="1300" kern="1200" dirty="0"/>
                <a:t> </a:t>
              </a:r>
              <a:r>
                <a:rPr lang="en-US" sz="1300" kern="1200" dirty="0" err="1"/>
                <a:t>diujicobakan</a:t>
              </a:r>
              <a:r>
                <a:rPr lang="en-US" sz="1300" kern="1200" dirty="0"/>
                <a:t> </a:t>
              </a:r>
              <a:r>
                <a:rPr lang="en-US" sz="1300" kern="1200" dirty="0" err="1"/>
                <a:t>pada</a:t>
              </a:r>
              <a:r>
                <a:rPr lang="en-US" sz="1300" kern="1200" dirty="0"/>
                <a:t> </a:t>
              </a:r>
              <a:r>
                <a:rPr lang="en-US" sz="1300" kern="1200" dirty="0" err="1"/>
                <a:t>skala</a:t>
              </a:r>
              <a:r>
                <a:rPr lang="en-US" sz="1300" kern="1200" dirty="0"/>
                <a:t> </a:t>
              </a:r>
              <a:r>
                <a:rPr lang="en-US" sz="1300" kern="1200" dirty="0" err="1"/>
                <a:t>percontohan</a:t>
              </a:r>
              <a:r>
                <a:rPr lang="en-US" sz="1300" kern="1200" dirty="0"/>
                <a:t> (</a:t>
              </a:r>
              <a:r>
                <a:rPr lang="en-US" sz="1300" i="1" kern="1200" dirty="0"/>
                <a:t>pilot-line </a:t>
              </a:r>
              <a:r>
                <a:rPr lang="en-US" sz="1300" kern="1200" dirty="0" err="1"/>
                <a:t>atau</a:t>
              </a:r>
              <a:r>
                <a:rPr lang="en-US" sz="1300" kern="1200" dirty="0"/>
                <a:t> LRIP) ;</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u</a:t>
              </a:r>
              <a:r>
                <a:rPr lang="en-US" sz="1300" kern="1200" dirty="0"/>
                <a:t>ji proses </a:t>
              </a:r>
              <a:r>
                <a:rPr lang="en-US" sz="1300" kern="1200" dirty="0" err="1"/>
                <a:t>fabrikasi</a:t>
              </a:r>
              <a:r>
                <a:rPr lang="en-US" sz="1300" kern="1200" dirty="0"/>
                <a:t> </a:t>
              </a:r>
              <a:r>
                <a:rPr lang="en-US" sz="1300" kern="1200" dirty="0" err="1"/>
                <a:t>menunjukkan</a:t>
              </a:r>
              <a:r>
                <a:rPr lang="en-US" sz="1300" kern="1200" dirty="0"/>
                <a:t> </a:t>
              </a:r>
              <a:r>
                <a:rPr lang="en-US" sz="1300" kern="1200" dirty="0" err="1"/>
                <a:t>hasil</a:t>
              </a:r>
              <a:r>
                <a:rPr lang="en-US" sz="1300" kern="1200" dirty="0"/>
                <a:t> </a:t>
              </a:r>
              <a:r>
                <a:rPr lang="en-US" sz="1300" kern="1200" dirty="0" err="1"/>
                <a:t>dan</a:t>
              </a:r>
              <a:r>
                <a:rPr lang="en-US" sz="1300" kern="1200" dirty="0"/>
                <a:t> </a:t>
              </a:r>
              <a:r>
                <a:rPr lang="en-US" sz="1300" kern="1200" dirty="0" err="1"/>
                <a:t>tingkat</a:t>
              </a:r>
              <a:r>
                <a:rPr lang="en-US" sz="1300" kern="1200" dirty="0"/>
                <a:t> </a:t>
              </a:r>
              <a:r>
                <a:rPr lang="en-US" sz="1300" kern="1200" dirty="0" err="1"/>
                <a:t>produktifitas</a:t>
              </a:r>
              <a:r>
                <a:rPr lang="en-US" sz="1300" kern="1200" dirty="0"/>
                <a:t> yang </a:t>
              </a:r>
              <a:r>
                <a:rPr lang="en-US" sz="1300" kern="1200" dirty="0" err="1"/>
                <a:t>dapat</a:t>
              </a:r>
              <a:r>
                <a:rPr lang="en-US" sz="1300" kern="1200" dirty="0"/>
                <a:t> </a:t>
              </a:r>
              <a:r>
                <a:rPr lang="en-US" sz="1300" kern="1200" dirty="0" err="1"/>
                <a:t>diterima</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u</a:t>
              </a:r>
              <a:r>
                <a:rPr lang="en-US" sz="1300" kern="1200" dirty="0"/>
                <a:t>ji </a:t>
              </a:r>
              <a:r>
                <a:rPr lang="en-US" sz="1300" kern="1200" dirty="0" err="1"/>
                <a:t>seluruh</a:t>
              </a:r>
              <a:r>
                <a:rPr lang="en-US" sz="1300" kern="1200" dirty="0"/>
                <a:t> </a:t>
              </a:r>
              <a:r>
                <a:rPr lang="en-US" sz="1300" kern="1200" dirty="0" err="1"/>
                <a:t>fungsi</a:t>
              </a:r>
              <a:r>
                <a:rPr lang="en-US" sz="1300" kern="1200" dirty="0"/>
                <a:t> </a:t>
              </a:r>
              <a:r>
                <a:rPr lang="en-US" sz="1300" kern="1200" dirty="0" err="1"/>
                <a:t>dilakukan</a:t>
              </a:r>
              <a:r>
                <a:rPr lang="en-US" sz="1300" kern="1200" dirty="0"/>
                <a:t> </a:t>
              </a:r>
              <a:r>
                <a:rPr lang="en-US" sz="1300" kern="1200" dirty="0" err="1"/>
                <a:t>dalam</a:t>
              </a:r>
              <a:r>
                <a:rPr lang="en-US" sz="1300" kern="1200" dirty="0"/>
                <a:t> </a:t>
              </a:r>
              <a:r>
                <a:rPr lang="en-US" sz="1300" kern="1200" dirty="0" err="1"/>
                <a:t>simulasi</a:t>
              </a:r>
              <a:r>
                <a:rPr lang="en-US" sz="1300" kern="1200" dirty="0"/>
                <a:t> </a:t>
              </a:r>
              <a:r>
                <a:rPr lang="en-US" sz="1300" kern="1200" dirty="0" err="1"/>
                <a:t>lingkungan</a:t>
              </a:r>
              <a:r>
                <a:rPr lang="en-US" sz="1300" kern="1200" dirty="0"/>
                <a:t> </a:t>
              </a:r>
              <a:r>
                <a:rPr lang="en-US" sz="1300" kern="1200" dirty="0" err="1"/>
                <a:t>operasi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s</a:t>
              </a:r>
              <a:r>
                <a:rPr lang="en-US" sz="1300" kern="1200" dirty="0" err="1"/>
                <a:t>emua</a:t>
              </a:r>
              <a:r>
                <a:rPr lang="en-US" sz="1300" kern="1200" dirty="0"/>
                <a:t> </a:t>
              </a:r>
              <a:r>
                <a:rPr lang="en-US" sz="1300" kern="1200" dirty="0" err="1"/>
                <a:t>bahan</a:t>
              </a:r>
              <a:r>
                <a:rPr lang="en-US" sz="1300" kern="1200" dirty="0"/>
                <a:t>/ material </a:t>
              </a:r>
              <a:r>
                <a:rPr lang="en-US" sz="1300" kern="1200" dirty="0" err="1"/>
                <a:t>dan</a:t>
              </a:r>
              <a:r>
                <a:rPr lang="en-US" sz="1300" kern="1200" dirty="0"/>
                <a:t> </a:t>
              </a:r>
              <a:r>
                <a:rPr lang="en-US" sz="1300" kern="1200" dirty="0" err="1"/>
                <a:t>peralatan</a:t>
              </a:r>
              <a:r>
                <a:rPr lang="en-US" sz="1300" kern="1200" dirty="0"/>
                <a:t> </a:t>
              </a:r>
              <a:r>
                <a:rPr lang="en-US" sz="1300" kern="1200" dirty="0" err="1"/>
                <a:t>tersedia</a:t>
              </a:r>
              <a:r>
                <a:rPr lang="en-US" sz="1300" kern="1200" dirty="0"/>
                <a:t> </a:t>
              </a:r>
              <a:r>
                <a:rPr lang="en-US" sz="1300" kern="1200" dirty="0" err="1"/>
                <a:t>untuk</a:t>
              </a:r>
              <a:r>
                <a:rPr lang="en-US" sz="1300" kern="1200" dirty="0"/>
                <a:t> </a:t>
              </a:r>
              <a:r>
                <a:rPr lang="en-US" sz="1300" kern="1200" dirty="0" err="1"/>
                <a:t>digunakan</a:t>
              </a:r>
              <a:r>
                <a:rPr lang="en-US" sz="1300" kern="1200" dirty="0"/>
                <a:t> </a:t>
              </a:r>
              <a:r>
                <a:rPr lang="en-US" sz="1300" kern="1200" dirty="0" err="1"/>
                <a:t>dalam</a:t>
              </a:r>
              <a:r>
                <a:rPr lang="en-US" sz="1300" kern="1200" dirty="0"/>
                <a:t> </a:t>
              </a:r>
              <a:r>
                <a:rPr lang="en-US" sz="1300" kern="1200" dirty="0" err="1"/>
                <a:t>produksi</a:t>
              </a:r>
              <a:r>
                <a:rPr lang="en-US" sz="1300" kern="1200" dirty="0"/>
                <a:t>;</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s</a:t>
              </a:r>
              <a:r>
                <a:rPr lang="en-US" sz="1300" kern="1200" dirty="0" err="1"/>
                <a:t>istem</a:t>
              </a:r>
              <a:r>
                <a:rPr lang="en-US" sz="1300" kern="1200" dirty="0"/>
                <a:t> </a:t>
              </a:r>
              <a:r>
                <a:rPr lang="en-US" sz="1300" kern="1200" dirty="0" err="1"/>
                <a:t>memenuhi</a:t>
              </a:r>
              <a:r>
                <a:rPr lang="en-US" sz="1300" kern="1200" dirty="0"/>
                <a:t> </a:t>
              </a:r>
              <a:r>
                <a:rPr lang="en-US" sz="1300" kern="1200" dirty="0" err="1"/>
                <a:t>kualifikasi</a:t>
              </a:r>
              <a:r>
                <a:rPr lang="en-US" sz="1300" kern="1200" dirty="0"/>
                <a:t> </a:t>
              </a:r>
              <a:r>
                <a:rPr lang="en-US" sz="1300" kern="1200" dirty="0" err="1"/>
                <a:t>melalui</a:t>
              </a:r>
              <a:r>
                <a:rPr lang="en-US" sz="1300" kern="1200" dirty="0"/>
                <a:t> </a:t>
              </a:r>
              <a:r>
                <a:rPr lang="en-US" sz="1300" i="1" kern="1200" dirty="0"/>
                <a:t>test</a:t>
              </a:r>
              <a:r>
                <a:rPr lang="en-US" sz="1300" kern="1200" dirty="0"/>
                <a:t> </a:t>
              </a:r>
              <a:r>
                <a:rPr lang="en-US" sz="1300" kern="1200" dirty="0" err="1"/>
                <a:t>dan</a:t>
              </a:r>
              <a:r>
                <a:rPr lang="en-US" sz="1300" kern="1200" dirty="0"/>
                <a:t> </a:t>
              </a:r>
              <a:r>
                <a:rPr lang="en-US" sz="1300" kern="1200" dirty="0" err="1"/>
                <a:t>evaluasi</a:t>
              </a:r>
              <a:r>
                <a:rPr lang="en-US" sz="1300" kern="1200" dirty="0"/>
                <a:t> (DT&amp;E </a:t>
              </a:r>
              <a:r>
                <a:rPr lang="en-US" sz="1300" kern="1200" dirty="0" err="1"/>
                <a:t>selesai</a:t>
              </a:r>
              <a:r>
                <a:rPr lang="en-US" sz="1300" kern="1200" dirty="0"/>
                <a:t>); </a:t>
              </a:r>
              <a:r>
                <a:rPr lang="en-US" sz="1300" kern="1200" dirty="0" err="1"/>
                <a:t>dan</a:t>
              </a:r>
              <a:endParaRPr lang="id-ID" sz="1300" kern="1200" dirty="0"/>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s</a:t>
              </a:r>
              <a:r>
                <a:rPr lang="en-US" sz="1300" kern="1200" dirty="0" err="1"/>
                <a:t>iap</a:t>
              </a:r>
              <a:r>
                <a:rPr lang="en-US" sz="1300" kern="1200" dirty="0"/>
                <a:t> </a:t>
              </a:r>
              <a:r>
                <a:rPr lang="en-US" sz="1300" kern="1200" dirty="0" err="1"/>
                <a:t>untuk</a:t>
              </a:r>
              <a:r>
                <a:rPr lang="en-US" sz="1300" kern="1200" dirty="0"/>
                <a:t> </a:t>
              </a:r>
              <a:r>
                <a:rPr lang="en-US" sz="1300" kern="1200" dirty="0" err="1"/>
                <a:t>produksi</a:t>
              </a:r>
              <a:r>
                <a:rPr lang="en-US" sz="1300" kern="1200" dirty="0"/>
                <a:t> </a:t>
              </a:r>
              <a:r>
                <a:rPr lang="en-US" sz="1300" kern="1200" dirty="0" err="1"/>
                <a:t>skala</a:t>
              </a:r>
              <a:r>
                <a:rPr lang="en-US" sz="1300" kern="1200" dirty="0"/>
                <a:t> </a:t>
              </a:r>
              <a:r>
                <a:rPr lang="en-US" sz="1300" kern="1200" dirty="0" err="1"/>
                <a:t>penuh</a:t>
              </a:r>
              <a:r>
                <a:rPr lang="en-US" sz="1300" kern="1200" dirty="0"/>
                <a:t> (</a:t>
              </a:r>
              <a:r>
                <a:rPr lang="en-US" sz="1300" kern="1200" dirty="0" err="1"/>
                <a:t>kapasitas</a:t>
              </a:r>
              <a:r>
                <a:rPr lang="en-US" sz="1300" kern="1200" dirty="0"/>
                <a:t> </a:t>
              </a:r>
              <a:r>
                <a:rPr lang="en-US" sz="1300" kern="1200" dirty="0" err="1"/>
                <a:t>penuh</a:t>
              </a:r>
              <a:r>
                <a:rPr lang="en-US" sz="1300" kern="1200" dirty="0"/>
                <a:t>).</a:t>
              </a:r>
            </a:p>
          </p:txBody>
        </p:sp>
      </p:grpSp>
      <p:grpSp>
        <p:nvGrpSpPr>
          <p:cNvPr id="19" name="Group 18"/>
          <p:cNvGrpSpPr/>
          <p:nvPr/>
        </p:nvGrpSpPr>
        <p:grpSpPr>
          <a:xfrm>
            <a:off x="717749" y="3717329"/>
            <a:ext cx="11395587" cy="2663806"/>
            <a:chOff x="8095021" y="4641331"/>
            <a:chExt cx="2651268" cy="1590761"/>
          </a:xfrm>
        </p:grpSpPr>
        <p:sp>
          <p:nvSpPr>
            <p:cNvPr id="20" name="Rectangle: Rounded Corners 19"/>
            <p:cNvSpPr/>
            <p:nvPr/>
          </p:nvSpPr>
          <p:spPr>
            <a:xfrm>
              <a:off x="8095021" y="4641331"/>
              <a:ext cx="2651268" cy="159076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p:cNvSpPr txBox="1"/>
            <p:nvPr/>
          </p:nvSpPr>
          <p:spPr>
            <a:xfrm>
              <a:off x="8141613" y="4687923"/>
              <a:ext cx="2558084" cy="1497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defTabSz="222250">
                <a:lnSpc>
                  <a:spcPct val="90000"/>
                </a:lnSpc>
                <a:spcBef>
                  <a:spcPct val="0"/>
                </a:spcBef>
                <a:spcAft>
                  <a:spcPct val="35000"/>
                </a:spcAft>
                <a:buFont typeface="+mj-lt"/>
                <a:buNone/>
              </a:pPr>
              <a:r>
                <a:rPr lang="id-ID" sz="1600" b="1" kern="1200" dirty="0"/>
                <a:t>Sistem benar-benar teruji/terbukti melalui keberhasilan pengoperasian</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k</a:t>
              </a:r>
              <a:r>
                <a:rPr lang="en-US" sz="1300" kern="1200" dirty="0" err="1"/>
                <a:t>onsep</a:t>
              </a:r>
              <a:r>
                <a:rPr lang="en-US" sz="1300" kern="1200" dirty="0"/>
                <a:t> </a:t>
              </a:r>
              <a:r>
                <a:rPr lang="en-US" sz="1300" kern="1200" dirty="0" err="1"/>
                <a:t>operasional</a:t>
              </a:r>
              <a:r>
                <a:rPr lang="en-US" sz="1300" kern="1200" dirty="0"/>
                <a:t> </a:t>
              </a:r>
              <a:r>
                <a:rPr lang="en-US" sz="1300" kern="1200" dirty="0" err="1"/>
                <a:t>telah</a:t>
              </a:r>
              <a:r>
                <a:rPr lang="en-US" sz="1300" kern="1200" dirty="0"/>
                <a:t> </a:t>
              </a:r>
              <a:r>
                <a:rPr lang="en-US" sz="1300" kern="1200" dirty="0" err="1"/>
                <a:t>benar-benar</a:t>
              </a:r>
              <a:r>
                <a:rPr lang="en-US" sz="1300" kern="1200" dirty="0"/>
                <a:t> </a:t>
              </a:r>
              <a:r>
                <a:rPr lang="en-US" sz="1300" kern="1200" dirty="0" err="1"/>
                <a:t>dapat</a:t>
              </a:r>
              <a:r>
                <a:rPr lang="en-US" sz="1300" kern="1200" dirty="0"/>
                <a:t> </a:t>
              </a:r>
              <a:r>
                <a:rPr lang="en-US" sz="1300" kern="1200" dirty="0" err="1"/>
                <a:t>diterapkan</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erkiraan</a:t>
              </a:r>
              <a:r>
                <a:rPr lang="en-US" sz="1300" kern="1200" dirty="0"/>
                <a:t> </a:t>
              </a:r>
              <a:r>
                <a:rPr lang="en-US" sz="1300" kern="1200" dirty="0" err="1"/>
                <a:t>investasi</a:t>
              </a:r>
              <a:r>
                <a:rPr lang="en-US" sz="1300" kern="1200" dirty="0"/>
                <a:t> </a:t>
              </a:r>
              <a:r>
                <a:rPr lang="en-US" sz="1300" kern="1200" dirty="0" err="1"/>
                <a:t>teknologi</a:t>
              </a:r>
              <a:r>
                <a:rPr lang="en-US" sz="1300" kern="1200" dirty="0"/>
                <a:t> </a:t>
              </a:r>
              <a:r>
                <a:rPr lang="en-US" sz="1300" kern="1200" dirty="0" err="1"/>
                <a:t>sudah</a:t>
              </a:r>
              <a:r>
                <a:rPr lang="en-US" sz="1300" kern="1200" dirty="0"/>
                <a:t> </a:t>
              </a:r>
              <a:r>
                <a:rPr lang="en-US" sz="1300" kern="1200" dirty="0" err="1"/>
                <a:t>dibuat</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t</a:t>
              </a:r>
              <a:r>
                <a:rPr lang="en-US" sz="1300" kern="1200" dirty="0" err="1"/>
                <a:t>idak</a:t>
              </a:r>
              <a:r>
                <a:rPr lang="en-US" sz="1300" kern="1200" dirty="0"/>
                <a:t> </a:t>
              </a:r>
              <a:r>
                <a:rPr lang="en-US" sz="1300" kern="1200" dirty="0" err="1"/>
                <a:t>ada</a:t>
              </a:r>
              <a:r>
                <a:rPr lang="en-US" sz="1300" kern="1200" dirty="0"/>
                <a:t> </a:t>
              </a:r>
              <a:r>
                <a:rPr lang="en-US" sz="1300" kern="1200" dirty="0" err="1"/>
                <a:t>perubahan</a:t>
              </a:r>
              <a:r>
                <a:rPr lang="en-US" sz="1300" kern="1200" dirty="0"/>
                <a:t> </a:t>
              </a:r>
              <a:r>
                <a:rPr lang="en-US" sz="1300" kern="1200" dirty="0" err="1"/>
                <a:t>desain</a:t>
              </a:r>
              <a:r>
                <a:rPr lang="en-US" sz="1300" kern="1200" dirty="0"/>
                <a:t> </a:t>
              </a:r>
              <a:r>
                <a:rPr lang="en-US" sz="1300" kern="1200" dirty="0" err="1"/>
                <a:t>yg</a:t>
              </a:r>
              <a:r>
                <a:rPr lang="en-US" sz="1300" kern="1200" dirty="0"/>
                <a:t> </a:t>
              </a:r>
              <a:r>
                <a:rPr lang="en-US" sz="1300" kern="1200" dirty="0" err="1"/>
                <a:t>signifikan</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t</a:t>
              </a:r>
              <a:r>
                <a:rPr lang="en-US" sz="1300" kern="1200" dirty="0" err="1"/>
                <a:t>eknologi</a:t>
              </a:r>
              <a:r>
                <a:rPr lang="en-US" sz="1300" kern="1200" dirty="0"/>
                <a:t> </a:t>
              </a:r>
              <a:r>
                <a:rPr lang="en-US" sz="1300" kern="1200" dirty="0" err="1"/>
                <a:t>telah</a:t>
              </a:r>
              <a:r>
                <a:rPr lang="en-US" sz="1300" kern="1200" dirty="0"/>
                <a:t> </a:t>
              </a:r>
              <a:r>
                <a:rPr lang="en-US" sz="1300" kern="1200" dirty="0" err="1"/>
                <a:t>teruji</a:t>
              </a:r>
              <a:r>
                <a:rPr lang="en-US" sz="1300" kern="1200" dirty="0"/>
                <a:t> </a:t>
              </a:r>
              <a:r>
                <a:rPr lang="en-US" sz="1300" kern="1200" dirty="0" err="1"/>
                <a:t>pada</a:t>
              </a:r>
              <a:r>
                <a:rPr lang="en-US" sz="1300" kern="1200" dirty="0"/>
                <a:t> </a:t>
              </a:r>
              <a:r>
                <a:rPr lang="en-US" sz="1300" kern="1200" dirty="0" err="1"/>
                <a:t>kondisi</a:t>
              </a:r>
              <a:r>
                <a:rPr lang="en-US" sz="1300" kern="1200" dirty="0"/>
                <a:t> </a:t>
              </a:r>
              <a:r>
                <a:rPr lang="en-US" sz="1300" kern="1200" dirty="0" err="1"/>
                <a:t>sebenarnya</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p</a:t>
              </a:r>
              <a:r>
                <a:rPr lang="en-US" sz="1300" kern="1200" dirty="0" err="1"/>
                <a:t>roduktivitas</a:t>
              </a:r>
              <a:r>
                <a:rPr lang="en-US" sz="1300" kern="1200" dirty="0"/>
                <a:t> </a:t>
              </a:r>
              <a:r>
                <a:rPr lang="en-US" sz="1300" kern="1200" dirty="0" err="1"/>
                <a:t>pada</a:t>
              </a:r>
              <a:r>
                <a:rPr lang="en-US" sz="1300" kern="1200" dirty="0"/>
                <a:t> </a:t>
              </a:r>
              <a:r>
                <a:rPr lang="en-US" sz="1300" kern="1200" dirty="0" err="1"/>
                <a:t>tingkat</a:t>
              </a:r>
              <a:r>
                <a:rPr lang="en-US" sz="1300" kern="1200" dirty="0"/>
                <a:t> </a:t>
              </a:r>
              <a:r>
                <a:rPr lang="en-US" sz="1300" kern="1200" dirty="0" err="1"/>
                <a:t>stabil</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s</a:t>
              </a:r>
              <a:r>
                <a:rPr lang="en-US" sz="1300" kern="1200" dirty="0" err="1"/>
                <a:t>emua</a:t>
              </a:r>
              <a:r>
                <a:rPr lang="en-US" sz="1300" kern="1200" dirty="0"/>
                <a:t> </a:t>
              </a:r>
              <a:r>
                <a:rPr lang="en-US" sz="1300" kern="1200" dirty="0" err="1"/>
                <a:t>dokumentasi</a:t>
              </a:r>
              <a:r>
                <a:rPr lang="en-US" sz="1300" kern="1200" dirty="0"/>
                <a:t> </a:t>
              </a:r>
              <a:r>
                <a:rPr lang="en-US" sz="1300" kern="1200" dirty="0" err="1"/>
                <a:t>telah</a:t>
              </a:r>
              <a:r>
                <a:rPr lang="en-US" sz="1300" kern="1200" dirty="0"/>
                <a:t> </a:t>
              </a:r>
              <a:r>
                <a:rPr lang="en-US" sz="1300" kern="1200" dirty="0" err="1"/>
                <a:t>lengkap</a:t>
              </a:r>
              <a:r>
                <a:rPr lang="id-ID" sz="1300" kern="1200" dirty="0"/>
                <a:t>;</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e</a:t>
              </a:r>
              <a:r>
                <a:rPr lang="en-US" sz="1300" kern="1200" dirty="0" err="1"/>
                <a:t>stimasi</a:t>
              </a:r>
              <a:r>
                <a:rPr lang="en-US" sz="1300" kern="1200" dirty="0"/>
                <a:t> </a:t>
              </a:r>
              <a:r>
                <a:rPr lang="en-US" sz="1300" kern="1200" dirty="0" err="1"/>
                <a:t>harga</a:t>
              </a:r>
              <a:r>
                <a:rPr lang="en-US" sz="1300" kern="1200" dirty="0"/>
                <a:t> </a:t>
              </a:r>
              <a:r>
                <a:rPr lang="en-US" sz="1300" kern="1200" dirty="0" err="1"/>
                <a:t>produksi</a:t>
              </a:r>
              <a:r>
                <a:rPr lang="en-US" sz="1300" kern="1200" dirty="0"/>
                <a:t> </a:t>
              </a:r>
              <a:r>
                <a:rPr lang="en-US" sz="1300" kern="1200" dirty="0" err="1"/>
                <a:t>dibandingkan</a:t>
              </a:r>
              <a:r>
                <a:rPr lang="en-US" sz="1300" kern="1200" dirty="0"/>
                <a:t> competitor</a:t>
              </a:r>
              <a:r>
                <a:rPr lang="id-ID" sz="1300" kern="1200" dirty="0"/>
                <a:t>; dan</a:t>
              </a:r>
            </a:p>
            <a:p>
              <a:pPr marL="285750" lvl="0" indent="-285750" defTabSz="222250">
                <a:lnSpc>
                  <a:spcPct val="90000"/>
                </a:lnSpc>
                <a:spcBef>
                  <a:spcPct val="0"/>
                </a:spcBef>
                <a:spcAft>
                  <a:spcPct val="35000"/>
                </a:spcAft>
                <a:buFont typeface="Wingdings" panose="05000000000000000000" pitchFamily="2" charset="2"/>
                <a:buChar char="q"/>
              </a:pPr>
              <a:r>
                <a:rPr lang="id-ID" sz="1300" kern="1200" dirty="0"/>
                <a:t>t</a:t>
              </a:r>
              <a:r>
                <a:rPr lang="en-US" sz="1300" kern="1200" dirty="0" err="1"/>
                <a:t>eknologi</a:t>
              </a:r>
              <a:r>
                <a:rPr lang="en-US" sz="1300" kern="1200" dirty="0"/>
                <a:t> </a:t>
              </a:r>
              <a:r>
                <a:rPr lang="en-US" sz="1300" kern="1200" dirty="0" err="1"/>
                <a:t>kompetitor</a:t>
              </a:r>
              <a:r>
                <a:rPr lang="en-US" sz="1300" kern="1200" dirty="0"/>
                <a:t> </a:t>
              </a:r>
              <a:r>
                <a:rPr lang="en-US" sz="1300" kern="1200" dirty="0" err="1"/>
                <a:t>diketahui</a:t>
              </a:r>
              <a:r>
                <a:rPr lang="id-ID" sz="1300" kern="1200" dirty="0"/>
                <a:t>.</a:t>
              </a:r>
              <a:endParaRPr lang="en-US" sz="1300" kern="1200" dirty="0"/>
            </a:p>
          </p:txBody>
        </p:sp>
      </p:grpSp>
      <p:sp>
        <p:nvSpPr>
          <p:cNvPr id="2" name="Arrow: Left 1">
            <a:hlinkClick r:id="rId2"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6724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623076"/>
            <a:ext cx="11395587" cy="1304048"/>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teknologi diteliti dan dilaporkan</a:t>
              </a:r>
            </a:p>
            <a:p>
              <a:pPr marL="285750" lvl="0" indent="-285750" defTabSz="533400">
                <a:spcBef>
                  <a:spcPct val="0"/>
                </a:spcBef>
                <a:buFont typeface="Wingdings" panose="05000000000000000000" pitchFamily="2" charset="2"/>
                <a:buChar char="q"/>
              </a:pPr>
              <a:r>
                <a:rPr lang="id-ID" sz="1300" dirty="0"/>
                <a:t>merupakan tingkat terendah dari kesiapan teknologi perangkat lunak;</a:t>
              </a:r>
            </a:p>
            <a:p>
              <a:pPr marL="285750" lvl="0" indent="-285750" defTabSz="533400">
                <a:spcBef>
                  <a:spcPct val="0"/>
                </a:spcBef>
                <a:buFont typeface="Wingdings" panose="05000000000000000000" pitchFamily="2" charset="2"/>
                <a:buChar char="q"/>
              </a:pPr>
              <a:r>
                <a:rPr lang="id-ID" sz="1300" dirty="0"/>
                <a:t>merupakan ranah perangkat lunak baru yang sedang didalami oleh komunitas riset dasar; dan</a:t>
              </a:r>
            </a:p>
            <a:p>
              <a:pPr marL="285750" lvl="0" indent="-285750" defTabSz="533400">
                <a:spcBef>
                  <a:spcPct val="0"/>
                </a:spcBef>
                <a:buFont typeface="Wingdings" panose="05000000000000000000" pitchFamily="2" charset="2"/>
                <a:buChar char="q"/>
              </a:pPr>
              <a:r>
                <a:rPr lang="id-ID" sz="1300" dirty="0"/>
                <a:t>mencakup juga pengembangan dari penggunaan tingkat dasar, sifat dasar dari arsitektur perangkat lunak, formulasi matematika, konsep perangkat yang dapat direalisasikan, kajian prinsip dasar perangkat lunak, prinsip ilmiah, formulasi hipotesis riset, dan algoritma umum.</a:t>
              </a:r>
            </a:p>
          </p:txBody>
        </p:sp>
      </p:grpSp>
      <p:grpSp>
        <p:nvGrpSpPr>
          <p:cNvPr id="10" name="Group 9"/>
          <p:cNvGrpSpPr/>
          <p:nvPr/>
        </p:nvGrpSpPr>
        <p:grpSpPr>
          <a:xfrm>
            <a:off x="717754" y="1965318"/>
            <a:ext cx="11395587" cy="2261421"/>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Formulasi Konsep dan/atau penerapan teknologi</a:t>
              </a:r>
            </a:p>
            <a:p>
              <a:pPr marL="285750" lvl="0" indent="-285750" defTabSz="222250">
                <a:spcBef>
                  <a:spcPct val="0"/>
                </a:spcBef>
                <a:buFont typeface="Wingdings" panose="05000000000000000000" pitchFamily="2" charset="2"/>
                <a:buChar char="q"/>
              </a:pPr>
              <a:r>
                <a:rPr lang="id-ID" sz="1300" dirty="0"/>
                <a:t>setelah prinsip dasar diteliti, berlanjut pada pembuatan aplikasi yang bersifat praktis;</a:t>
              </a:r>
            </a:p>
            <a:p>
              <a:pPr marL="285750" lvl="0" indent="-285750" defTabSz="222250">
                <a:spcBef>
                  <a:spcPct val="0"/>
                </a:spcBef>
                <a:buFont typeface="Wingdings" panose="05000000000000000000" pitchFamily="2" charset="2"/>
                <a:buChar char="q"/>
              </a:pPr>
              <a:r>
                <a:rPr lang="id-ID" sz="1300" dirty="0"/>
                <a:t>aplikasi bersifat spekulatif, dan terdapat kemungkinan tidak memiliki bukti atau analisis rinci untuk mendukung asumsi yang ada/dilakukan; dan</a:t>
              </a:r>
            </a:p>
            <a:p>
              <a:pPr marL="285750" lvl="0" indent="-285750" defTabSz="222250">
                <a:spcBef>
                  <a:spcPct val="0"/>
                </a:spcBef>
                <a:buFont typeface="Wingdings" panose="05000000000000000000" pitchFamily="2" charset="2"/>
                <a:buChar char="q"/>
              </a:pPr>
              <a:r>
                <a:rPr lang="id-ID" sz="1300" dirty="0"/>
                <a:t>contoh-contoh dibatasi pada studi analitik dengan menggunakan data sintetis (buatan).</a:t>
              </a:r>
            </a:p>
            <a:p>
              <a:pPr marL="285750" lvl="0" indent="-285750" defTabSz="222250">
                <a:spcBef>
                  <a:spcPct val="0"/>
                </a:spcBef>
                <a:buFont typeface="Wingdings" panose="05000000000000000000" pitchFamily="2" charset="2"/>
                <a:buChar char="q"/>
              </a:pPr>
              <a:r>
                <a:rPr lang="id-ID" sz="1300" dirty="0"/>
                <a:t>Pengguna/customer sudah dapat diidentifikasi, Penerapan sistem atau subsistem sudah diidentifikasi</a:t>
              </a:r>
            </a:p>
            <a:p>
              <a:pPr marL="285750" lvl="0" indent="-285750" defTabSz="222250">
                <a:spcBef>
                  <a:spcPct val="0"/>
                </a:spcBef>
                <a:buFont typeface="Wingdings" panose="05000000000000000000" pitchFamily="2" charset="2"/>
                <a:buChar char="q"/>
              </a:pPr>
              <a:r>
                <a:rPr lang="id-ID" sz="1300" dirty="0"/>
                <a:t>Studi kelayakan aplikasi perangkat lunak</a:t>
              </a:r>
            </a:p>
            <a:p>
              <a:pPr marL="285750" lvl="0" indent="-285750" defTabSz="222250">
                <a:spcBef>
                  <a:spcPct val="0"/>
                </a:spcBef>
                <a:buFont typeface="Wingdings" panose="05000000000000000000" pitchFamily="2" charset="2"/>
                <a:buChar char="q"/>
              </a:pPr>
              <a:r>
                <a:rPr lang="id-ID" sz="1300" dirty="0"/>
                <a:t>Solusi desain empiris maupun teoritis sudah diidentifikasi</a:t>
              </a:r>
            </a:p>
            <a:p>
              <a:pPr marL="285750" lvl="0" indent="-285750" defTabSz="222250">
                <a:spcBef>
                  <a:spcPct val="0"/>
                </a:spcBef>
                <a:buFont typeface="Wingdings" panose="05000000000000000000" pitchFamily="2" charset="2"/>
                <a:buChar char="q"/>
              </a:pPr>
              <a:r>
                <a:rPr lang="id-ID" sz="1300" dirty="0"/>
                <a:t>Komponen teknologi secara partial sudah dikarakterisasi</a:t>
              </a:r>
            </a:p>
            <a:p>
              <a:pPr marL="285750" lvl="0" indent="-285750" defTabSz="222250">
                <a:spcBef>
                  <a:spcPct val="0"/>
                </a:spcBef>
                <a:buFont typeface="Wingdings" panose="05000000000000000000" pitchFamily="2" charset="2"/>
                <a:buChar char="q"/>
              </a:pPr>
              <a:r>
                <a:rPr lang="id-ID" sz="1300" dirty="0"/>
                <a:t>Prediksi kinerja setiap elemen sudah dibuat</a:t>
              </a:r>
            </a:p>
            <a:p>
              <a:pPr marL="285750" lvl="0" indent="-285750" defTabSz="222250">
                <a:spcBef>
                  <a:spcPct val="0"/>
                </a:spcBef>
                <a:buFont typeface="Wingdings" panose="05000000000000000000" pitchFamily="2" charset="2"/>
                <a:buChar char="q"/>
              </a:pPr>
              <a:r>
                <a:rPr lang="id-ID" sz="1300" dirty="0"/>
                <a:t>Telah dilakukan kajian kesan/minat pengguna/customer terhadap perangakat lunak</a:t>
              </a:r>
            </a:p>
          </p:txBody>
        </p:sp>
      </p:grpSp>
      <p:sp>
        <p:nvSpPr>
          <p:cNvPr id="13" name="Rectangle 12"/>
          <p:cNvSpPr/>
          <p:nvPr/>
        </p:nvSpPr>
        <p:spPr>
          <a:xfrm>
            <a:off x="64445" y="76726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49905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74278" y="5040696"/>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4286865" y="72119"/>
            <a:ext cx="7752889" cy="523220"/>
          </a:xfrm>
          <a:prstGeom prst="rect">
            <a:avLst/>
          </a:prstGeom>
          <a:noFill/>
        </p:spPr>
        <p:txBody>
          <a:bodyPr wrap="square" rtlCol="0">
            <a:spAutoFit/>
          </a:bodyPr>
          <a:lstStyle/>
          <a:p>
            <a:pPr algn="r"/>
            <a:r>
              <a:rPr lang="id-ID" sz="2800" b="1" dirty="0">
                <a:solidFill>
                  <a:srgbClr val="FF0000"/>
                </a:solidFill>
              </a:rPr>
              <a:t>INDIKATOR TKT SOFWARE</a:t>
            </a:r>
          </a:p>
        </p:txBody>
      </p:sp>
      <p:grpSp>
        <p:nvGrpSpPr>
          <p:cNvPr id="17" name="Group 16"/>
          <p:cNvGrpSpPr/>
          <p:nvPr/>
        </p:nvGrpSpPr>
        <p:grpSpPr>
          <a:xfrm>
            <a:off x="717754" y="4273310"/>
            <a:ext cx="11395587" cy="2565026"/>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Pembuktian konsep fungsi dan/atau karakteristik penting secara analitis dan eksperimental</a:t>
              </a:r>
            </a:p>
            <a:p>
              <a:pPr marL="171450" lvl="0" indent="-171450" defTabSz="222250">
                <a:spcBef>
                  <a:spcPct val="0"/>
                </a:spcBef>
                <a:buFont typeface="Wingdings" panose="05000000000000000000" pitchFamily="2" charset="2"/>
                <a:buChar char="q"/>
              </a:pPr>
              <a:r>
                <a:rPr lang="id-ID" sz="1100" b="1" dirty="0"/>
                <a:t>terdapat inisiasi proses penelitian dan pengembangan yang dilakukan secara aktif;</a:t>
              </a:r>
            </a:p>
            <a:p>
              <a:pPr marL="171450" lvl="0" indent="-171450" defTabSz="222250">
                <a:spcBef>
                  <a:spcPct val="0"/>
                </a:spcBef>
                <a:buFont typeface="Wingdings" panose="05000000000000000000" pitchFamily="2" charset="2"/>
                <a:buChar char="q"/>
              </a:pPr>
              <a:r>
                <a:rPr lang="id-ID" sz="1100" b="1" dirty="0"/>
                <a:t>Kelayakan ilmiah ditunjukkan melalui studi analitik dan laboratorium; dan</a:t>
              </a:r>
            </a:p>
            <a:p>
              <a:pPr marL="171450" lvl="0" indent="-171450" defTabSz="222250">
                <a:spcBef>
                  <a:spcPct val="0"/>
                </a:spcBef>
                <a:buFont typeface="Wingdings" panose="05000000000000000000" pitchFamily="2" charset="2"/>
                <a:buChar char="q"/>
              </a:pPr>
              <a:r>
                <a:rPr lang="id-ID" sz="1100" b="1" dirty="0"/>
                <a:t>mencakup juga pengembangan dari lingkungan fungsi terbatas untuk memvalidasi sifat kritis dan prediksi analitis menggunakan : </a:t>
              </a:r>
            </a:p>
            <a:p>
              <a:pPr marL="265113" lvl="0" defTabSz="222250">
                <a:spcBef>
                  <a:spcPct val="0"/>
                </a:spcBef>
              </a:pPr>
              <a:r>
                <a:rPr lang="id-ID" sz="1100" b="1" dirty="0"/>
                <a:t>a. komponen perangkat lunak yang tidak terintegrasi dan </a:t>
              </a:r>
            </a:p>
            <a:p>
              <a:pPr marL="265113" lvl="0" defTabSz="222250">
                <a:spcBef>
                  <a:spcPct val="0"/>
                </a:spcBef>
              </a:pPr>
              <a:r>
                <a:rPr lang="id-ID" sz="1100" b="1" dirty="0"/>
                <a:t>b. sebagian data yang mewakili</a:t>
              </a:r>
            </a:p>
            <a:p>
              <a:pPr marL="171450" lvl="0" indent="-171450" defTabSz="222250">
                <a:spcBef>
                  <a:spcPct val="0"/>
                </a:spcBef>
                <a:buFont typeface="Wingdings" panose="05000000000000000000" pitchFamily="2" charset="2"/>
                <a:buChar char="q"/>
              </a:pPr>
              <a:r>
                <a:rPr lang="id-ID" sz="1100" b="1" dirty="0"/>
                <a:t>Prediksi kemampuan setiap elemen teknologi sudah divalidasi melalui kajian analitis</a:t>
              </a:r>
            </a:p>
            <a:p>
              <a:pPr marL="171450" lvl="0" indent="-171450" defTabSz="222250">
                <a:spcBef>
                  <a:spcPct val="0"/>
                </a:spcBef>
                <a:buFont typeface="Wingdings" panose="05000000000000000000" pitchFamily="2" charset="2"/>
                <a:buChar char="q"/>
              </a:pPr>
              <a:r>
                <a:rPr lang="id-ID" sz="1100" b="1" dirty="0"/>
                <a:t>Outline algoritma perangkat lunak tersedia</a:t>
              </a:r>
            </a:p>
            <a:p>
              <a:pPr marL="171450" lvl="0" indent="-171450" defTabSz="222250">
                <a:spcBef>
                  <a:spcPct val="0"/>
                </a:spcBef>
                <a:buFont typeface="Wingdings" panose="05000000000000000000" pitchFamily="2" charset="2"/>
                <a:buChar char="q"/>
              </a:pPr>
              <a:r>
                <a:rPr lang="id-ID" sz="1100" b="1" dirty="0"/>
                <a:t>Prediksi kemampuan elemen teknologi sudah divalidasi melalui Modeling dan Simulation</a:t>
              </a:r>
            </a:p>
            <a:p>
              <a:pPr marL="171450" lvl="0" indent="-171450" defTabSz="222250">
                <a:spcBef>
                  <a:spcPct val="0"/>
                </a:spcBef>
                <a:buFont typeface="Wingdings" panose="05000000000000000000" pitchFamily="2" charset="2"/>
                <a:buChar char="q"/>
              </a:pPr>
              <a:r>
                <a:rPr lang="id-ID" sz="1100" b="1" dirty="0"/>
                <a:t>Percobaanlaboratorium sudah dapat memastikan kelayakan perangkat lunak</a:t>
              </a:r>
            </a:p>
            <a:p>
              <a:pPr marL="171450" lvl="0" indent="-171450" defTabSz="222250">
                <a:spcBef>
                  <a:spcPct val="0"/>
                </a:spcBef>
                <a:buFont typeface="Wingdings" panose="05000000000000000000" pitchFamily="2" charset="2"/>
                <a:buChar char="q"/>
              </a:pPr>
              <a:r>
                <a:rPr lang="id-ID" sz="1100" b="1" dirty="0"/>
                <a:t>Perwakilan Pengguna sudah bisa diikutkan dalam pengembangan perangkat lunak </a:t>
              </a:r>
            </a:p>
            <a:p>
              <a:pPr marL="171450" lvl="0" indent="-171450" defTabSz="222250">
                <a:spcBef>
                  <a:spcPct val="0"/>
                </a:spcBef>
                <a:buFont typeface="Wingdings" panose="05000000000000000000" pitchFamily="2" charset="2"/>
                <a:buChar char="q"/>
              </a:pPr>
              <a:r>
                <a:rPr lang="id-ID" sz="1100" b="1" dirty="0"/>
                <a:t>Kelayakan ilmiah disini sepenuhnya ditunjukkan</a:t>
              </a:r>
            </a:p>
            <a:p>
              <a:pPr marL="171450" lvl="0" indent="-171450" defTabSz="222250">
                <a:spcBef>
                  <a:spcPct val="0"/>
                </a:spcBef>
                <a:buFont typeface="Wingdings" panose="05000000000000000000" pitchFamily="2" charset="2"/>
                <a:buChar char="q"/>
              </a:pPr>
              <a:r>
                <a:rPr lang="id-ID" sz="1100" b="1" dirty="0"/>
                <a:t>Mitigasi resiko telah diidentifikasi</a:t>
              </a:r>
            </a:p>
          </p:txBody>
        </p:sp>
      </p:grpSp>
    </p:spTree>
    <p:extLst>
      <p:ext uri="{BB962C8B-B14F-4D97-AF65-F5344CB8AC3E}">
        <p14:creationId xmlns:p14="http://schemas.microsoft.com/office/powerpoint/2010/main" val="288025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17754" y="541123"/>
            <a:ext cx="11395587" cy="2973597"/>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Validasi modul subsistem dalam lingkungan laboratorium (contoh:  lingkungan pengembangan prototipe perangkat lunak)</a:t>
              </a:r>
            </a:p>
            <a:p>
              <a:pPr marL="285750" lvl="0" indent="-285750" defTabSz="222250">
                <a:spcBef>
                  <a:spcPct val="0"/>
                </a:spcBef>
                <a:buFont typeface="Wingdings" panose="05000000000000000000" pitchFamily="2" charset="2"/>
                <a:buChar char="q"/>
              </a:pPr>
              <a:r>
                <a:rPr lang="id-ID" sz="1100" dirty="0"/>
                <a:t>komponen perangkat lunak dasar terintegrasi bekerja secara bersama-sama;</a:t>
              </a:r>
            </a:p>
            <a:p>
              <a:pPr marL="285750" lvl="0" indent="-285750" defTabSz="222250">
                <a:spcBef>
                  <a:spcPct val="0"/>
                </a:spcBef>
                <a:buFont typeface="Wingdings" panose="05000000000000000000" pitchFamily="2" charset="2"/>
                <a:buChar char="q"/>
              </a:pPr>
              <a:r>
                <a:rPr lang="id-ID" sz="1100" dirty="0"/>
                <a:t>relatif primitif berkaitan dengan efisiensi dan kehandalan (robustness) dibandingkan dengan sistem/produk akhirnya;</a:t>
              </a:r>
            </a:p>
            <a:p>
              <a:pPr marL="285750" lvl="0" indent="-285750" defTabSz="222250">
                <a:spcBef>
                  <a:spcPct val="0"/>
                </a:spcBef>
                <a:buFont typeface="Wingdings" panose="05000000000000000000" pitchFamily="2" charset="2"/>
                <a:buChar char="q"/>
              </a:pPr>
              <a:r>
                <a:rPr lang="id-ID" sz="1100" dirty="0"/>
                <a:t>pengembangan arsitektur dimulai dengan cakupan isu-isu terkait interoperabilitas, kehandalan, kemudahan pemeliharaan, kemampuan peningkatan, skalabilitas, dan keamanan;</a:t>
              </a:r>
            </a:p>
            <a:p>
              <a:pPr marL="285750" lvl="0" indent="-285750" defTabSz="222250">
                <a:spcBef>
                  <a:spcPct val="0"/>
                </a:spcBef>
                <a:buFont typeface="Wingdings" panose="05000000000000000000" pitchFamily="2" charset="2"/>
                <a:buChar char="q"/>
              </a:pPr>
              <a:r>
                <a:rPr lang="id-ID" sz="1100" dirty="0"/>
                <a:t>terdapat usaha penyesuaian dengan elemen (teknologi) terkini; dan</a:t>
              </a:r>
            </a:p>
            <a:p>
              <a:pPr marL="285750" lvl="0" indent="-285750" defTabSz="222250">
                <a:spcBef>
                  <a:spcPct val="0"/>
                </a:spcBef>
                <a:buFont typeface="Wingdings" panose="05000000000000000000" pitchFamily="2" charset="2"/>
                <a:buChar char="q"/>
              </a:pPr>
              <a:r>
                <a:rPr lang="id-ID" sz="1100" dirty="0"/>
                <a:t>prototipe yang ada dikembangkan untuk menunjukkan aspek yang berbeda pada sistem/produk akhirnya.</a:t>
              </a:r>
            </a:p>
            <a:p>
              <a:pPr marL="285750" lvl="0" indent="-285750" defTabSz="222250">
                <a:spcBef>
                  <a:spcPct val="0"/>
                </a:spcBef>
                <a:buFont typeface="Wingdings" panose="05000000000000000000" pitchFamily="2" charset="2"/>
                <a:buChar char="q"/>
              </a:pPr>
              <a:r>
                <a:rPr lang="id-ID" sz="1100" dirty="0"/>
                <a:t>Isu “cross Technology” (jika ada) sepenuhnya telah diidentifikasi</a:t>
              </a:r>
            </a:p>
            <a:p>
              <a:pPr marL="285750" lvl="0" indent="-285750" defTabSz="222250">
                <a:spcBef>
                  <a:spcPct val="0"/>
                </a:spcBef>
                <a:buFont typeface="Wingdings" panose="05000000000000000000" pitchFamily="2" charset="2"/>
                <a:buChar char="q"/>
              </a:pPr>
              <a:r>
                <a:rPr lang="id-ID" sz="1100" dirty="0"/>
                <a:t>Pengembangan arsitektur sistem perangkat lunak secara formal dimulai</a:t>
              </a:r>
            </a:p>
            <a:p>
              <a:pPr marL="285750" lvl="0" indent="-285750" defTabSz="222250">
                <a:spcBef>
                  <a:spcPct val="0"/>
                </a:spcBef>
                <a:buFont typeface="Wingdings" panose="05000000000000000000" pitchFamily="2" charset="2"/>
                <a:buChar char="q"/>
              </a:pPr>
              <a:r>
                <a:rPr lang="id-ID" sz="1100" dirty="0"/>
                <a:t>Dokumen kebutuhan pengguna</a:t>
              </a:r>
            </a:p>
            <a:p>
              <a:pPr marL="285750" lvl="0" indent="-285750" defTabSz="222250">
                <a:spcBef>
                  <a:spcPct val="0"/>
                </a:spcBef>
                <a:buFont typeface="Wingdings" panose="05000000000000000000" pitchFamily="2" charset="2"/>
                <a:buChar char="q"/>
              </a:pPr>
              <a:r>
                <a:rPr lang="id-ID" sz="1100" dirty="0"/>
                <a:t>Algoritma telah dikonversi ke pseudocode</a:t>
              </a:r>
            </a:p>
            <a:p>
              <a:pPr marL="285750" lvl="0" indent="-285750" defTabSz="222250">
                <a:spcBef>
                  <a:spcPct val="0"/>
                </a:spcBef>
                <a:buFont typeface="Wingdings" panose="05000000000000000000" pitchFamily="2" charset="2"/>
                <a:buChar char="q"/>
              </a:pPr>
              <a:r>
                <a:rPr lang="id-ID" sz="1100" dirty="0"/>
                <a:t>Analisis kebutuhan data format telah lengkap</a:t>
              </a:r>
            </a:p>
            <a:p>
              <a:pPr marL="285750" lvl="0" indent="-285750" defTabSz="222250">
                <a:spcBef>
                  <a:spcPct val="0"/>
                </a:spcBef>
                <a:buFont typeface="Wingdings" panose="05000000000000000000" pitchFamily="2" charset="2"/>
                <a:buChar char="q"/>
              </a:pPr>
              <a:r>
                <a:rPr lang="id-ID" sz="1100" dirty="0"/>
                <a:t>Demonstrasi perangkat lunak sudah dilakukan dalam lingkungan sederhana</a:t>
              </a:r>
            </a:p>
            <a:p>
              <a:pPr marL="285750" lvl="0" indent="-285750" defTabSz="222250">
                <a:spcBef>
                  <a:spcPct val="0"/>
                </a:spcBef>
                <a:buFont typeface="Wingdings" panose="05000000000000000000" pitchFamily="2" charset="2"/>
                <a:buChar char="q"/>
              </a:pPr>
              <a:r>
                <a:rPr lang="id-ID" sz="1100" dirty="0"/>
                <a:t>Estimasi ukuran perangkat lunak</a:t>
              </a:r>
            </a:p>
            <a:p>
              <a:pPr marL="285750" lvl="0" indent="-285750" defTabSz="222250">
                <a:spcBef>
                  <a:spcPct val="0"/>
                </a:spcBef>
                <a:buFont typeface="Wingdings" panose="05000000000000000000" pitchFamily="2" charset="2"/>
                <a:buChar char="q"/>
              </a:pPr>
              <a:r>
                <a:rPr lang="id-ID" sz="1100" dirty="0"/>
                <a:t>Kajian integrasi dimulai</a:t>
              </a:r>
            </a:p>
            <a:p>
              <a:pPr marL="285750" lvl="0" indent="-285750" defTabSz="222250">
                <a:spcBef>
                  <a:spcPct val="0"/>
                </a:spcBef>
                <a:buFont typeface="Wingdings" panose="05000000000000000000" pitchFamily="2" charset="2"/>
                <a:buChar char="q"/>
              </a:pPr>
              <a:r>
                <a:rPr lang="id-ID" sz="1100" dirty="0"/>
                <a:t>Draft desain konseptual didokumentasi</a:t>
              </a:r>
            </a:p>
          </p:txBody>
        </p:sp>
      </p:grpSp>
      <p:sp>
        <p:nvSpPr>
          <p:cNvPr id="13" name="Rectangle 12"/>
          <p:cNvSpPr/>
          <p:nvPr/>
        </p:nvSpPr>
        <p:spPr>
          <a:xfrm>
            <a:off x="64445" y="1520089"/>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436492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4286865" y="72119"/>
            <a:ext cx="7752889" cy="523220"/>
          </a:xfrm>
          <a:prstGeom prst="rect">
            <a:avLst/>
          </a:prstGeom>
          <a:noFill/>
        </p:spPr>
        <p:txBody>
          <a:bodyPr wrap="square" rtlCol="0">
            <a:spAutoFit/>
          </a:bodyPr>
          <a:lstStyle/>
          <a:p>
            <a:pPr algn="r"/>
            <a:r>
              <a:rPr lang="id-ID" sz="2800" b="1" dirty="0">
                <a:solidFill>
                  <a:srgbClr val="FF0000"/>
                </a:solidFill>
              </a:rPr>
              <a:t>INDIKATOR TKT SOFWARE</a:t>
            </a:r>
          </a:p>
        </p:txBody>
      </p:sp>
      <p:grpSp>
        <p:nvGrpSpPr>
          <p:cNvPr id="17" name="Group 16"/>
          <p:cNvGrpSpPr/>
          <p:nvPr/>
        </p:nvGrpSpPr>
        <p:grpSpPr>
          <a:xfrm>
            <a:off x="717753" y="3514720"/>
            <a:ext cx="11395587" cy="3286286"/>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275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Validasi module dan/atau subsistem dalam lingkungan yang relevan</a:t>
              </a:r>
            </a:p>
            <a:p>
              <a:pPr lvl="0" defTabSz="222250">
                <a:spcBef>
                  <a:spcPct val="0"/>
                </a:spcBef>
              </a:pPr>
              <a:r>
                <a:rPr lang="id-ID" sz="1100" b="1" dirty="0"/>
                <a:t>1)	merupakan tingkatan dimana teknologi perangkat lunak yang dikembangkan siap untuk diintegrasikan dengan sistem yang sudah ada;</a:t>
              </a:r>
            </a:p>
            <a:p>
              <a:pPr lvl="0" defTabSz="222250">
                <a:spcBef>
                  <a:spcPct val="0"/>
                </a:spcBef>
              </a:pPr>
              <a:r>
                <a:rPr lang="id-ID" sz="1100" b="1" dirty="0"/>
                <a:t>2)	implementasi prototipe yang sesuai dengan lingkungan/antarmuka;</a:t>
              </a:r>
            </a:p>
            <a:p>
              <a:pPr lvl="0" defTabSz="222250">
                <a:spcBef>
                  <a:spcPct val="0"/>
                </a:spcBef>
              </a:pPr>
              <a:r>
                <a:rPr lang="id-ID" sz="1100" b="1" dirty="0"/>
                <a:t>3)	dilakukan eksperimen terhadap permasalahan yang sesungguhnya (real);</a:t>
              </a:r>
            </a:p>
            <a:p>
              <a:pPr lvl="0" defTabSz="222250">
                <a:spcBef>
                  <a:spcPct val="0"/>
                </a:spcBef>
              </a:pPr>
              <a:r>
                <a:rPr lang="id-ID" sz="1100" b="1" dirty="0"/>
                <a:t>4)	melakukan simulasi terhadap antarmuka dari sistem yang sudah ada;</a:t>
              </a:r>
            </a:p>
            <a:p>
              <a:pPr lvl="0" defTabSz="222250">
                <a:spcBef>
                  <a:spcPct val="0"/>
                </a:spcBef>
              </a:pPr>
              <a:r>
                <a:rPr lang="id-ID" sz="1100" b="1" dirty="0"/>
                <a:t>5)	arsitektur perangkat lunak sistem selesai; dan</a:t>
              </a:r>
            </a:p>
            <a:p>
              <a:pPr lvl="0" defTabSz="222250">
                <a:spcBef>
                  <a:spcPct val="0"/>
                </a:spcBef>
              </a:pPr>
              <a:r>
                <a:rPr lang="id-ID" sz="1100" b="1" dirty="0"/>
                <a:t>6)	algoritma berjalan pada (multi) prosesor di lingkungan operasional dengan karakteristik yang sesuai harapan</a:t>
              </a:r>
            </a:p>
            <a:p>
              <a:pPr lvl="0" defTabSz="222250">
                <a:spcBef>
                  <a:spcPct val="0"/>
                </a:spcBef>
              </a:pPr>
              <a:r>
                <a:rPr lang="id-ID" sz="1100" b="1" dirty="0"/>
                <a:t>7)	Pengaruh “Cross Technology” (jika ada) telah diidentifikasi dan ditetapkan melalui analisis</a:t>
              </a:r>
            </a:p>
            <a:p>
              <a:pPr lvl="0" defTabSz="222250">
                <a:spcBef>
                  <a:spcPct val="0"/>
                </a:spcBef>
              </a:pPr>
              <a:r>
                <a:rPr lang="id-ID" sz="1100" b="1" dirty="0"/>
                <a:t>8)	Kebutuhan antarmuka sistem diketahui</a:t>
              </a:r>
            </a:p>
            <a:p>
              <a:pPr lvl="0" defTabSz="222250">
                <a:spcBef>
                  <a:spcPct val="0"/>
                </a:spcBef>
              </a:pPr>
              <a:r>
                <a:rPr lang="id-ID" sz="1100" b="1" dirty="0"/>
                <a:t>9)	Arsitektur perangkat lunak sistem sudah ditetapkan</a:t>
              </a:r>
            </a:p>
            <a:p>
              <a:pPr lvl="0" defTabSz="222250">
                <a:spcBef>
                  <a:spcPct val="0"/>
                </a:spcBef>
              </a:pPr>
              <a:r>
                <a:rPr lang="id-ID" sz="1100" b="1" dirty="0"/>
                <a:t>10)	Analisis kebutuhan antarmuka internal telah lengkap</a:t>
              </a:r>
            </a:p>
            <a:p>
              <a:pPr lvl="0" defTabSz="222250">
                <a:spcBef>
                  <a:spcPct val="0"/>
                </a:spcBef>
              </a:pPr>
              <a:r>
                <a:rPr lang="id-ID" sz="1100" b="1" dirty="0"/>
                <a:t>11)	Coding fungsi/modul telah lengkap</a:t>
              </a:r>
            </a:p>
            <a:p>
              <a:pPr lvl="0" defTabSz="222250">
                <a:spcBef>
                  <a:spcPct val="0"/>
                </a:spcBef>
              </a:pPr>
              <a:r>
                <a:rPr lang="id-ID" sz="1100" b="1" dirty="0"/>
                <a:t>12)	Prototipe telah dibuat</a:t>
              </a:r>
            </a:p>
            <a:p>
              <a:pPr lvl="0" defTabSz="222250">
                <a:spcBef>
                  <a:spcPct val="0"/>
                </a:spcBef>
              </a:pPr>
              <a:r>
                <a:rPr lang="id-ID" sz="1100" b="1" dirty="0"/>
                <a:t>13)	Kualitas dan kehandalan sudahmenjadi pertimbangan</a:t>
              </a:r>
            </a:p>
            <a:p>
              <a:pPr lvl="0" defTabSz="222250">
                <a:spcBef>
                  <a:spcPct val="0"/>
                </a:spcBef>
              </a:pPr>
              <a:r>
                <a:rPr lang="id-ID" sz="1100" b="1" dirty="0"/>
                <a:t>14)	Lingkungan laboratorium sudah dimodifikasi mendekati lingkungan operasional</a:t>
              </a:r>
            </a:p>
            <a:p>
              <a:pPr lvl="0" defTabSz="222250">
                <a:spcBef>
                  <a:spcPct val="0"/>
                </a:spcBef>
              </a:pPr>
              <a:r>
                <a:rPr lang="id-ID" sz="1100" b="1" dirty="0"/>
                <a:t>15)	 Manajemen resiko didokumentasi</a:t>
              </a:r>
            </a:p>
            <a:p>
              <a:pPr lvl="0" defTabSz="222250">
                <a:spcBef>
                  <a:spcPct val="0"/>
                </a:spcBef>
              </a:pPr>
              <a:r>
                <a:rPr lang="id-ID" sz="1100" b="1" dirty="0"/>
                <a:t>16)	Fungsi sudah terintegrasi dalam modul-modul</a:t>
              </a:r>
            </a:p>
            <a:p>
              <a:pPr lvl="0" defTabSz="222250">
                <a:spcBef>
                  <a:spcPct val="0"/>
                </a:spcBef>
              </a:pPr>
              <a:r>
                <a:rPr lang="id-ID" sz="1100" b="1" dirty="0"/>
                <a:t>17)	Draft Test and Evaluation Master plan</a:t>
              </a:r>
            </a:p>
          </p:txBody>
        </p:sp>
      </p:grpSp>
    </p:spTree>
    <p:extLst>
      <p:ext uri="{BB962C8B-B14F-4D97-AF65-F5344CB8AC3E}">
        <p14:creationId xmlns:p14="http://schemas.microsoft.com/office/powerpoint/2010/main" val="288860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17754" y="541123"/>
            <a:ext cx="11395587" cy="2973597"/>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Validasi modul dan/atau sub sistem dalam lingkungan “end-to-end” (end-to-end environment) yang relevan </a:t>
              </a:r>
            </a:p>
            <a:p>
              <a:pPr marL="171450" lvl="0" indent="-171450" defTabSz="222250">
                <a:spcBef>
                  <a:spcPct val="0"/>
                </a:spcBef>
                <a:buFont typeface="Wingdings" panose="05000000000000000000" pitchFamily="2" charset="2"/>
                <a:buChar char="q"/>
              </a:pPr>
              <a:r>
                <a:rPr lang="id-ID" sz="1400" dirty="0"/>
                <a:t>merupakan tingkatan dimana kelayakan rekayasa dari teknologi perangkat lunak ditunjukkan; dan</a:t>
              </a:r>
            </a:p>
            <a:p>
              <a:pPr marL="171450" lvl="0" indent="-171450" defTabSz="222250">
                <a:spcBef>
                  <a:spcPct val="0"/>
                </a:spcBef>
                <a:buFont typeface="Wingdings" panose="05000000000000000000" pitchFamily="2" charset="2"/>
                <a:buChar char="q"/>
              </a:pPr>
              <a:r>
                <a:rPr lang="id-ID" sz="1400" dirty="0"/>
                <a:t>mencakup juga implementasi prototipe laboratorium dengan permasalahan realistis skala penuh, dimana teknologi perangkat lunak terintegrasi secara parsial dengan perangkat keras/lunak dari sistem yang sudah ada.</a:t>
              </a:r>
            </a:p>
            <a:p>
              <a:pPr marL="171450" lvl="0" indent="-171450" defTabSz="222250">
                <a:spcBef>
                  <a:spcPct val="0"/>
                </a:spcBef>
                <a:buFont typeface="Wingdings" panose="05000000000000000000" pitchFamily="2" charset="2"/>
                <a:buChar char="q"/>
              </a:pPr>
              <a:r>
                <a:rPr lang="id-ID" sz="1400" dirty="0"/>
                <a:t>Validasi karakteristik engukuran dan kinerja “Cross Technology” telah lengkap</a:t>
              </a:r>
            </a:p>
            <a:p>
              <a:pPr marL="171450" lvl="0" indent="-171450" defTabSz="222250">
                <a:spcBef>
                  <a:spcPct val="0"/>
                </a:spcBef>
                <a:buFont typeface="Wingdings" panose="05000000000000000000" pitchFamily="2" charset="2"/>
                <a:buChar char="q"/>
              </a:pPr>
              <a:r>
                <a:rPr lang="id-ID" sz="1400" dirty="0"/>
                <a:t>Tingkat kualtias dan kehandalan teah ditetapkan</a:t>
              </a:r>
            </a:p>
            <a:p>
              <a:pPr marL="171450" lvl="0" indent="-171450" defTabSz="222250">
                <a:spcBef>
                  <a:spcPct val="0"/>
                </a:spcBef>
                <a:buFont typeface="Wingdings" panose="05000000000000000000" pitchFamily="2" charset="2"/>
                <a:buChar char="q"/>
              </a:pPr>
              <a:r>
                <a:rPr lang="id-ID" sz="1400" dirty="0"/>
                <a:t>Lingkungan operasional telah diketahui</a:t>
              </a:r>
            </a:p>
            <a:p>
              <a:pPr marL="171450" lvl="0" indent="-171450" defTabSz="222250">
                <a:spcBef>
                  <a:spcPct val="0"/>
                </a:spcBef>
                <a:buFont typeface="Wingdings" panose="05000000000000000000" pitchFamily="2" charset="2"/>
                <a:buChar char="q"/>
              </a:pPr>
              <a:r>
                <a:rPr lang="id-ID" sz="1400" dirty="0"/>
                <a:t>M&amp;S dilakuukan untuk mensimulasi kinerja sistem dalam lingkungan operasional</a:t>
              </a:r>
            </a:p>
            <a:p>
              <a:pPr marL="171450" lvl="0" indent="-171450" defTabSz="222250">
                <a:spcBef>
                  <a:spcPct val="0"/>
                </a:spcBef>
                <a:buFont typeface="Wingdings" panose="05000000000000000000" pitchFamily="2" charset="2"/>
                <a:buChar char="q"/>
              </a:pPr>
              <a:r>
                <a:rPr lang="id-ID" sz="1400" dirty="0"/>
                <a:t>Test and Evaluatioan Master Plan sudah final</a:t>
              </a:r>
            </a:p>
            <a:p>
              <a:pPr marL="171450" lvl="0" indent="-171450" defTabSz="222250">
                <a:spcBef>
                  <a:spcPct val="0"/>
                </a:spcBef>
                <a:buFont typeface="Wingdings" panose="05000000000000000000" pitchFamily="2" charset="2"/>
                <a:buChar char="q"/>
              </a:pPr>
              <a:r>
                <a:rPr lang="id-ID" sz="1400" dirty="0"/>
                <a:t>Analisis struktur database dan antarmuka telah lengkap   </a:t>
              </a:r>
            </a:p>
            <a:p>
              <a:pPr marL="171450" lvl="0" indent="-171450" defTabSz="222250">
                <a:spcBef>
                  <a:spcPct val="0"/>
                </a:spcBef>
                <a:buFont typeface="Wingdings" panose="05000000000000000000" pitchFamily="2" charset="2"/>
                <a:buChar char="q"/>
              </a:pPr>
              <a:r>
                <a:rPr lang="id-ID" sz="1400" dirty="0"/>
                <a:t>Dokumentasi perangkat lunak terbatas sudah ada</a:t>
              </a:r>
            </a:p>
            <a:p>
              <a:pPr marL="171450" lvl="0" indent="-171450" defTabSz="222250">
                <a:spcBef>
                  <a:spcPct val="0"/>
                </a:spcBef>
                <a:buFont typeface="Wingdings" panose="05000000000000000000" pitchFamily="2" charset="2"/>
                <a:buChar char="q"/>
              </a:pPr>
              <a:r>
                <a:rPr lang="id-ID" sz="1400" dirty="0"/>
                <a:t>Perangkat lunak versi “Alfa” di-release.</a:t>
              </a:r>
            </a:p>
          </p:txBody>
        </p:sp>
      </p:grpSp>
      <p:sp>
        <p:nvSpPr>
          <p:cNvPr id="13" name="Rectangle 12"/>
          <p:cNvSpPr/>
          <p:nvPr/>
        </p:nvSpPr>
        <p:spPr>
          <a:xfrm>
            <a:off x="64445" y="1520089"/>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436492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4286865" y="72119"/>
            <a:ext cx="7752889" cy="523220"/>
          </a:xfrm>
          <a:prstGeom prst="rect">
            <a:avLst/>
          </a:prstGeom>
          <a:noFill/>
        </p:spPr>
        <p:txBody>
          <a:bodyPr wrap="square" rtlCol="0">
            <a:spAutoFit/>
          </a:bodyPr>
          <a:lstStyle/>
          <a:p>
            <a:pPr algn="r"/>
            <a:r>
              <a:rPr lang="id-ID" sz="2800" b="1" dirty="0">
                <a:solidFill>
                  <a:srgbClr val="FF0000"/>
                </a:solidFill>
              </a:rPr>
              <a:t>INDIKATOR TKT SOFWARE</a:t>
            </a:r>
          </a:p>
        </p:txBody>
      </p:sp>
      <p:grpSp>
        <p:nvGrpSpPr>
          <p:cNvPr id="17" name="Group 16"/>
          <p:cNvGrpSpPr/>
          <p:nvPr/>
        </p:nvGrpSpPr>
        <p:grpSpPr>
          <a:xfrm>
            <a:off x="717753" y="3588290"/>
            <a:ext cx="11395587" cy="2528728"/>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275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Demonstrasi prototipe sistem dalam lingkungan operasional atau lingkungan akurasi tinggi</a:t>
              </a:r>
            </a:p>
            <a:p>
              <a:pPr marL="285750" lvl="0" indent="-285750" defTabSz="222250">
                <a:spcBef>
                  <a:spcPct val="0"/>
                </a:spcBef>
                <a:buFont typeface="Wingdings" panose="05000000000000000000" pitchFamily="2" charset="2"/>
                <a:buChar char="q"/>
              </a:pPr>
              <a:r>
                <a:rPr lang="id-ID" sz="1400" dirty="0"/>
                <a:t>merupakan tingkatan dimana kelayakan program dari teknologi perangkat lunak ditunjukkan; dan</a:t>
              </a:r>
            </a:p>
            <a:p>
              <a:pPr marL="285750" lvl="0" indent="-285750" defTabSz="222250">
                <a:spcBef>
                  <a:spcPct val="0"/>
                </a:spcBef>
                <a:buFont typeface="Wingdings" panose="05000000000000000000" pitchFamily="2" charset="2"/>
                <a:buChar char="q"/>
              </a:pPr>
              <a:r>
                <a:rPr lang="id-ID" sz="1400" dirty="0"/>
                <a:t>mencakup juga implementasi prototipe lingkungan operasional, dimana fungsionalitas risiko teknis yang bersifat kritikal tersedia untuk ditunjukkan dan diuji dalam kondisi teknologi perangkat lunak tersebut terintegrasi secara baik dengan perangkat keras/lunak dari sistem operasional.</a:t>
              </a:r>
            </a:p>
            <a:p>
              <a:pPr marL="285750" lvl="0" indent="-285750" defTabSz="222250">
                <a:spcBef>
                  <a:spcPct val="0"/>
                </a:spcBef>
                <a:buFont typeface="Wingdings" panose="05000000000000000000" pitchFamily="2" charset="2"/>
                <a:buChar char="q"/>
              </a:pPr>
              <a:r>
                <a:rPr lang="id-ID" sz="1400" dirty="0"/>
                <a:t>Sistem Prototipe sudah dibangun</a:t>
              </a:r>
            </a:p>
            <a:p>
              <a:pPr marL="285750" lvl="0" indent="-285750" defTabSz="222250">
                <a:spcBef>
                  <a:spcPct val="0"/>
                </a:spcBef>
                <a:buFont typeface="Wingdings" panose="05000000000000000000" pitchFamily="2" charset="2"/>
                <a:buChar char="q"/>
              </a:pPr>
              <a:r>
                <a:rPr lang="id-ID" sz="1400" dirty="0"/>
                <a:t>Algoritma sudah berjalan pada prosesor di lingkungan operasional</a:t>
              </a:r>
            </a:p>
            <a:p>
              <a:pPr marL="285750" lvl="0" indent="-285750" defTabSz="222250">
                <a:spcBef>
                  <a:spcPct val="0"/>
                </a:spcBef>
                <a:buFont typeface="Wingdings" panose="05000000000000000000" pitchFamily="2" charset="2"/>
                <a:buChar char="q"/>
              </a:pPr>
              <a:r>
                <a:rPr lang="id-ID" sz="1400" dirty="0"/>
                <a:t>Sebagian besar “bug” perangkat luunak sudah tidak ada</a:t>
              </a:r>
            </a:p>
            <a:p>
              <a:pPr marL="285750" lvl="0" indent="-285750" defTabSz="222250">
                <a:spcBef>
                  <a:spcPct val="0"/>
                </a:spcBef>
                <a:buFont typeface="Wingdings" panose="05000000000000000000" pitchFamily="2" charset="2"/>
                <a:buChar char="q"/>
              </a:pPr>
              <a:r>
                <a:rPr lang="id-ID" sz="1400" dirty="0"/>
                <a:t>Perangkat lunak versi “Beta” di-release</a:t>
              </a:r>
            </a:p>
            <a:p>
              <a:pPr marL="285750" lvl="0" indent="-285750" defTabSz="222250">
                <a:spcBef>
                  <a:spcPct val="0"/>
                </a:spcBef>
                <a:buFont typeface="Wingdings" panose="05000000000000000000" pitchFamily="2" charset="2"/>
                <a:buChar char="q"/>
              </a:pPr>
              <a:r>
                <a:rPr lang="id-ID" sz="1400" dirty="0"/>
                <a:t>Proses manufaktur perangkat lunak secara umum sudah dapat dipahami</a:t>
              </a:r>
            </a:p>
            <a:p>
              <a:pPr marL="285750" lvl="0" indent="-285750" defTabSz="222250">
                <a:spcBef>
                  <a:spcPct val="0"/>
                </a:spcBef>
                <a:buFont typeface="Wingdings" panose="05000000000000000000" pitchFamily="2" charset="2"/>
                <a:buChar char="q"/>
              </a:pPr>
              <a:r>
                <a:rPr lang="id-ID" sz="1400" dirty="0"/>
                <a:t>Rencana produksi telah lengkap</a:t>
              </a:r>
            </a:p>
          </p:txBody>
        </p:sp>
      </p:grpSp>
    </p:spTree>
    <p:extLst>
      <p:ext uri="{BB962C8B-B14F-4D97-AF65-F5344CB8AC3E}">
        <p14:creationId xmlns:p14="http://schemas.microsoft.com/office/powerpoint/2010/main" val="286466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17753" y="835414"/>
            <a:ext cx="11395587" cy="2223098"/>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Sistem secara aktual telah lengkap dan memenuhi syarat  melalui pengujian dan demonstrasi dalam lingkungan operasional/aplikasi sebenarnya</a:t>
              </a:r>
            </a:p>
            <a:p>
              <a:pPr marL="285750" lvl="0" indent="-285750" defTabSz="222250">
                <a:spcBef>
                  <a:spcPct val="0"/>
                </a:spcBef>
                <a:buFont typeface="Wingdings" panose="05000000000000000000" pitchFamily="2" charset="2"/>
                <a:buChar char="q"/>
              </a:pPr>
              <a:r>
                <a:rPr lang="id-ID" sz="1400" dirty="0"/>
                <a:t>merupakan tingkatan dimana teknologi perangkat lunak terintegrasi sepenuhnya dengan perangkat keras dan lunak dari sistem operasional;</a:t>
              </a:r>
            </a:p>
            <a:p>
              <a:pPr marL="285750" lvl="0" indent="-285750" defTabSz="222250">
                <a:spcBef>
                  <a:spcPct val="0"/>
                </a:spcBef>
                <a:buFont typeface="Wingdings" panose="05000000000000000000" pitchFamily="2" charset="2"/>
                <a:buChar char="q"/>
              </a:pPr>
              <a:r>
                <a:rPr lang="id-ID" sz="1400" dirty="0"/>
                <a:t>dokumentasi pengembangan perangkat lunak lengkap; dan</a:t>
              </a:r>
            </a:p>
            <a:p>
              <a:pPr marL="285750" lvl="0" indent="-285750" defTabSz="222250">
                <a:spcBef>
                  <a:spcPct val="0"/>
                </a:spcBef>
                <a:buFont typeface="Wingdings" panose="05000000000000000000" pitchFamily="2" charset="2"/>
                <a:buChar char="q"/>
              </a:pPr>
              <a:r>
                <a:rPr lang="id-ID" sz="1400" dirty="0"/>
                <a:t>semua fungsi diuji baik dalam skenario simulasi maupun operasional.</a:t>
              </a:r>
            </a:p>
            <a:p>
              <a:pPr marL="285750" lvl="0" indent="-285750" defTabSz="222250">
                <a:spcBef>
                  <a:spcPct val="0"/>
                </a:spcBef>
                <a:buFont typeface="Wingdings" panose="05000000000000000000" pitchFamily="2" charset="2"/>
                <a:buChar char="q"/>
              </a:pPr>
              <a:r>
                <a:rPr lang="id-ID" sz="1400" dirty="0"/>
                <a:t>Perangkat lunak secara keseluruhan sudah di-debugged</a:t>
              </a:r>
            </a:p>
            <a:p>
              <a:pPr marL="285750" lvl="0" indent="-285750" defTabSz="222250">
                <a:spcBef>
                  <a:spcPct val="0"/>
                </a:spcBef>
                <a:buFont typeface="Wingdings" panose="05000000000000000000" pitchFamily="2" charset="2"/>
                <a:buChar char="q"/>
              </a:pPr>
              <a:r>
                <a:rPr lang="id-ID" sz="1400" dirty="0"/>
                <a:t>Diagram arsitektur akhir telah selesai</a:t>
              </a:r>
            </a:p>
          </p:txBody>
        </p:sp>
      </p:grpSp>
      <p:sp>
        <p:nvSpPr>
          <p:cNvPr id="13" name="Rectangle 12"/>
          <p:cNvSpPr/>
          <p:nvPr/>
        </p:nvSpPr>
        <p:spPr>
          <a:xfrm>
            <a:off x="64445" y="1520089"/>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436492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4286865" y="72119"/>
            <a:ext cx="7752889" cy="523220"/>
          </a:xfrm>
          <a:prstGeom prst="rect">
            <a:avLst/>
          </a:prstGeom>
          <a:noFill/>
        </p:spPr>
        <p:txBody>
          <a:bodyPr wrap="square" rtlCol="0">
            <a:spAutoFit/>
          </a:bodyPr>
          <a:lstStyle/>
          <a:p>
            <a:pPr algn="r"/>
            <a:r>
              <a:rPr lang="id-ID" sz="2800" b="1" dirty="0">
                <a:solidFill>
                  <a:srgbClr val="FF0000"/>
                </a:solidFill>
              </a:rPr>
              <a:t>INDIKATOR TKT SOFWARE</a:t>
            </a:r>
          </a:p>
        </p:txBody>
      </p:sp>
      <p:grpSp>
        <p:nvGrpSpPr>
          <p:cNvPr id="17" name="Group 16"/>
          <p:cNvGrpSpPr/>
          <p:nvPr/>
        </p:nvGrpSpPr>
        <p:grpSpPr>
          <a:xfrm>
            <a:off x="717753" y="3682883"/>
            <a:ext cx="11395587" cy="2696896"/>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275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Sistem benar-benar teruji/terbukti melalui keberhasilan penggunaan operasional</a:t>
              </a:r>
            </a:p>
            <a:p>
              <a:pPr marL="285750" lvl="0" indent="-285750" defTabSz="222250">
                <a:spcBef>
                  <a:spcPct val="0"/>
                </a:spcBef>
                <a:buFont typeface="Wingdings" panose="05000000000000000000" pitchFamily="2" charset="2"/>
                <a:buChar char="q"/>
              </a:pPr>
              <a:r>
                <a:rPr lang="id-ID" sz="1400" dirty="0"/>
                <a:t>merupakan tingkatan dimana teknologi perangkat lunak tersebut siap untuk dikembangkan maupun dipakai secara berulang (rapid development/re-use);</a:t>
              </a:r>
            </a:p>
            <a:p>
              <a:pPr marL="285750" lvl="0" indent="-285750" defTabSz="222250">
                <a:spcBef>
                  <a:spcPct val="0"/>
                </a:spcBef>
                <a:buFont typeface="Wingdings" panose="05000000000000000000" pitchFamily="2" charset="2"/>
                <a:buChar char="q"/>
              </a:pPr>
              <a:r>
                <a:rPr lang="id-ID" sz="1400" dirty="0"/>
                <a:t>perangkat lunak berbasis teknologi yang sepenuhnya terintegrasi dengan perangkat keras/lunak dari sistem operasional;</a:t>
              </a:r>
            </a:p>
            <a:p>
              <a:pPr marL="285750" lvl="0" indent="-285750" defTabSz="222250">
                <a:spcBef>
                  <a:spcPct val="0"/>
                </a:spcBef>
                <a:buFont typeface="Wingdings" panose="05000000000000000000" pitchFamily="2" charset="2"/>
                <a:buChar char="q"/>
              </a:pPr>
              <a:r>
                <a:rPr lang="id-ID" sz="1400" dirty="0"/>
                <a:t>semua dokumentasi perangkat lunak telah diverifikasi;</a:t>
              </a:r>
            </a:p>
            <a:p>
              <a:pPr marL="285750" lvl="0" indent="-285750" defTabSz="222250">
                <a:spcBef>
                  <a:spcPct val="0"/>
                </a:spcBef>
                <a:buFont typeface="Wingdings" panose="05000000000000000000" pitchFamily="2" charset="2"/>
                <a:buChar char="q"/>
              </a:pPr>
              <a:r>
                <a:rPr lang="id-ID" sz="1400" dirty="0"/>
                <a:t>memiliki pengalaman sukses dari sisi operasional;</a:t>
              </a:r>
            </a:p>
            <a:p>
              <a:pPr marL="285750" lvl="0" indent="-285750" defTabSz="222250">
                <a:spcBef>
                  <a:spcPct val="0"/>
                </a:spcBef>
                <a:buFont typeface="Wingdings" panose="05000000000000000000" pitchFamily="2" charset="2"/>
                <a:buChar char="q"/>
              </a:pPr>
              <a:r>
                <a:rPr lang="id-ID" sz="1400" dirty="0"/>
                <a:t>terdapat dukungan berkelanjutan terhadap rekayasa perangkat lunak; dan</a:t>
              </a:r>
            </a:p>
            <a:p>
              <a:pPr marL="285750" lvl="0" indent="-285750" defTabSz="222250">
                <a:spcBef>
                  <a:spcPct val="0"/>
                </a:spcBef>
                <a:buFont typeface="Wingdings" panose="05000000000000000000" pitchFamily="2" charset="2"/>
                <a:buChar char="q"/>
              </a:pPr>
              <a:r>
                <a:rPr lang="id-ID" sz="1400" dirty="0"/>
                <a:t>Sistem bersifat aktual (benar-benar ada dan dipergunakan)</a:t>
              </a:r>
            </a:p>
            <a:p>
              <a:pPr marL="285750" lvl="0" indent="-285750" defTabSz="222250">
                <a:spcBef>
                  <a:spcPct val="0"/>
                </a:spcBef>
                <a:buFont typeface="Wingdings" panose="05000000000000000000" pitchFamily="2" charset="2"/>
                <a:buChar char="q"/>
              </a:pPr>
              <a:r>
                <a:rPr lang="id-ID" sz="1400" dirty="0"/>
                <a:t>Produksi perangkat lunak sudah stabil</a:t>
              </a:r>
            </a:p>
            <a:p>
              <a:pPr marL="285750" lvl="0" indent="-285750" defTabSz="222250">
                <a:spcBef>
                  <a:spcPct val="0"/>
                </a:spcBef>
                <a:buFont typeface="Wingdings" panose="05000000000000000000" pitchFamily="2" charset="2"/>
                <a:buChar char="q"/>
              </a:pPr>
              <a:r>
                <a:rPr lang="id-ID" sz="1400" dirty="0"/>
                <a:t>Semua dokumentasi telah lengkap</a:t>
              </a:r>
            </a:p>
            <a:p>
              <a:pPr marL="285750" lvl="0" indent="-285750" defTabSz="222250">
                <a:spcBef>
                  <a:spcPct val="0"/>
                </a:spcBef>
                <a:buFont typeface="Wingdings" panose="05000000000000000000" pitchFamily="2" charset="2"/>
                <a:buChar char="q"/>
              </a:pPr>
              <a:r>
                <a:rPr lang="id-ID" sz="1400" dirty="0"/>
                <a:t>Konsep operasional telah diimplementasi dengan sukses</a:t>
              </a:r>
            </a:p>
          </p:txBody>
        </p:sp>
      </p:grpSp>
      <p:sp>
        <p:nvSpPr>
          <p:cNvPr id="15" name="Arrow: Left 14">
            <a:hlinkClick r:id="rId3" action="ppaction://hlinksldjump"/>
          </p:cNvPr>
          <p:cNvSpPr/>
          <p:nvPr/>
        </p:nvSpPr>
        <p:spPr>
          <a:xfrm>
            <a:off x="8829368" y="6489290"/>
            <a:ext cx="2497393" cy="294968"/>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6562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1240296"/>
            <a:ext cx="11395587" cy="1502904"/>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suatu teknologi telah diteliti </a:t>
              </a:r>
            </a:p>
            <a:p>
              <a:pPr marL="285750" lvl="0" indent="-285750" defTabSz="533400">
                <a:spcBef>
                  <a:spcPct val="0"/>
                </a:spcBef>
                <a:buFont typeface="Wingdings" panose="05000000000000000000" pitchFamily="2" charset="2"/>
                <a:buChar char="q"/>
              </a:pPr>
              <a:r>
                <a:rPr lang="id-ID" sz="1400" dirty="0"/>
                <a:t>formulasi pertanyaan riset atau hipotesis penelitian sudah ada;</a:t>
              </a:r>
            </a:p>
            <a:p>
              <a:pPr marL="285750" lvl="0" indent="-285750" defTabSz="533400">
                <a:spcBef>
                  <a:spcPct val="0"/>
                </a:spcBef>
                <a:buFont typeface="Wingdings" panose="05000000000000000000" pitchFamily="2" charset="2"/>
                <a:buChar char="q"/>
              </a:pPr>
              <a:r>
                <a:rPr lang="id-ID" sz="1400" dirty="0"/>
                <a:t>studi literatur tentang prinsip dasar terkait penelitian sudah dilakukan; dan</a:t>
              </a:r>
            </a:p>
            <a:p>
              <a:pPr marL="285750" lvl="0" indent="-285750" defTabSz="533400">
                <a:spcBef>
                  <a:spcPct val="0"/>
                </a:spcBef>
                <a:buFont typeface="Wingdings" panose="05000000000000000000" pitchFamily="2" charset="2"/>
                <a:buChar char="q"/>
              </a:pPr>
              <a:r>
                <a:rPr lang="id-ID" sz="1400" dirty="0"/>
                <a:t>cara/metode/proses/produk yang diteliti dan akan dikembangkan sudah ada dan memiliki peluang keberhasilan</a:t>
              </a:r>
            </a:p>
          </p:txBody>
        </p:sp>
      </p:grpSp>
      <p:grpSp>
        <p:nvGrpSpPr>
          <p:cNvPr id="10" name="Group 9"/>
          <p:cNvGrpSpPr/>
          <p:nvPr/>
        </p:nvGrpSpPr>
        <p:grpSpPr>
          <a:xfrm>
            <a:off x="717754" y="2787219"/>
            <a:ext cx="11395587" cy="1549402"/>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Konsep teknologi dan aplikasi telah di formulasikan</a:t>
              </a:r>
            </a:p>
            <a:p>
              <a:pPr marL="285750" lvl="0" indent="-285750" defTabSz="222250">
                <a:spcBef>
                  <a:spcPct val="0"/>
                </a:spcBef>
                <a:buFont typeface="Wingdings" panose="05000000000000000000" pitchFamily="2" charset="2"/>
                <a:buChar char="q"/>
              </a:pPr>
              <a:r>
                <a:rPr lang="id-ID" sz="1400" dirty="0"/>
                <a:t>sarana dan prasarana yang akan digunakan telah teridentifikasi;</a:t>
              </a:r>
            </a:p>
            <a:p>
              <a:pPr marL="285750" lvl="0" indent="-285750" defTabSz="222250">
                <a:spcBef>
                  <a:spcPct val="0"/>
                </a:spcBef>
                <a:buFont typeface="Wingdings" panose="05000000000000000000" pitchFamily="2" charset="2"/>
                <a:buChar char="q"/>
              </a:pPr>
              <a:r>
                <a:rPr lang="id-ID" sz="1400" dirty="0"/>
                <a:t>validasi hasil studi literatur telah dilakukan; dan</a:t>
              </a:r>
            </a:p>
            <a:p>
              <a:pPr marL="285750" lvl="0" indent="-285750" defTabSz="222250">
                <a:spcBef>
                  <a:spcPct val="0"/>
                </a:spcBef>
                <a:buFont typeface="Wingdings" panose="05000000000000000000" pitchFamily="2" charset="2"/>
                <a:buChar char="q"/>
              </a:pPr>
              <a:r>
                <a:rPr lang="id-ID" sz="1400" dirty="0"/>
                <a:t>desain penelitian secara teoritis dan empiris telah teridentifikasi</a:t>
              </a:r>
              <a:r>
                <a:rPr lang="id-ID" sz="1400" b="1" dirty="0"/>
                <a:t>.</a:t>
              </a:r>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11627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526346"/>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PERTANIAN/ PERIKANAN/ PETERNAKAN</a:t>
            </a:r>
          </a:p>
        </p:txBody>
      </p:sp>
      <p:grpSp>
        <p:nvGrpSpPr>
          <p:cNvPr id="17" name="Group 16"/>
          <p:cNvGrpSpPr/>
          <p:nvPr/>
        </p:nvGrpSpPr>
        <p:grpSpPr>
          <a:xfrm>
            <a:off x="717754" y="4387610"/>
            <a:ext cx="11395587" cy="1475980"/>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Konsep dan karakteristik penting dari suatu teknologi telah dibuktikan secara analitis dan eksperimental</a:t>
              </a:r>
            </a:p>
            <a:p>
              <a:pPr marL="171450" lvl="0" indent="-171450" defTabSz="222250">
                <a:spcBef>
                  <a:spcPct val="0"/>
                </a:spcBef>
                <a:buFont typeface="Wingdings" panose="05000000000000000000" pitchFamily="2" charset="2"/>
                <a:buChar char="q"/>
              </a:pPr>
              <a:r>
                <a:rPr lang="id-ID" sz="1400" dirty="0"/>
                <a:t>desain riset sudah disusun (metodologi pilihan, tahapan, dan data yang dibutuhkan untuk penelitian);</a:t>
              </a:r>
            </a:p>
            <a:p>
              <a:pPr marL="171450" lvl="0" indent="-171450" defTabSz="222250">
                <a:spcBef>
                  <a:spcPct val="0"/>
                </a:spcBef>
                <a:buFont typeface="Wingdings" panose="05000000000000000000" pitchFamily="2" charset="2"/>
                <a:buChar char="q"/>
              </a:pPr>
              <a:r>
                <a:rPr lang="id-ID" sz="1400" dirty="0"/>
                <a:t>secara teoritis, empiris dan eksperimen telah diketahui dan komponen-komponen sistem teknologi tersebut dapat bekerja dengan baik; dan</a:t>
              </a:r>
            </a:p>
            <a:p>
              <a:pPr marL="171450" lvl="0" indent="-171450" defTabSz="222250">
                <a:spcBef>
                  <a:spcPct val="0"/>
                </a:spcBef>
                <a:buFont typeface="Wingdings" panose="05000000000000000000" pitchFamily="2" charset="2"/>
                <a:buChar char="q"/>
              </a:pPr>
              <a:r>
                <a:rPr lang="id-ID" sz="1400" dirty="0"/>
                <a:t>teknologi telah layak secara ilmiah (studi analitik, model/simulasi, eksperimen).</a:t>
              </a:r>
            </a:p>
          </p:txBody>
        </p:sp>
      </p:grpSp>
    </p:spTree>
    <p:extLst>
      <p:ext uri="{BB962C8B-B14F-4D97-AF65-F5344CB8AC3E}">
        <p14:creationId xmlns:p14="http://schemas.microsoft.com/office/powerpoint/2010/main" val="223801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638569"/>
            <a:ext cx="11395587" cy="2413241"/>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1"/>
              <a:ext cx="2610974" cy="1636118"/>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Komponen teknologi telah divalidasi dalam lingkungan laboratorium</a:t>
              </a:r>
            </a:p>
            <a:p>
              <a:pPr marL="285750" lvl="0" indent="-285750" defTabSz="533400">
                <a:spcBef>
                  <a:spcPct val="0"/>
                </a:spcBef>
                <a:buFont typeface="Wingdings" panose="05000000000000000000" pitchFamily="2" charset="2"/>
                <a:buChar char="q"/>
              </a:pPr>
              <a:r>
                <a:rPr lang="id-ID" sz="1400" dirty="0"/>
                <a:t>test laboratorium komponen-komponen secara terpisah telah dilakukan;</a:t>
              </a:r>
            </a:p>
            <a:p>
              <a:pPr marL="285750" lvl="0" indent="-285750" defTabSz="533400">
                <a:spcBef>
                  <a:spcPct val="0"/>
                </a:spcBef>
                <a:buFont typeface="Wingdings" panose="05000000000000000000" pitchFamily="2" charset="2"/>
                <a:buChar char="q"/>
              </a:pPr>
              <a:r>
                <a:rPr lang="id-ID" sz="1400" dirty="0"/>
                <a:t>kinerja dari masing-masing komponen teknologi (cara/metode/proses/produk) yang akan dikembangkan telah menunjukan hasil yang baik;</a:t>
              </a:r>
            </a:p>
            <a:p>
              <a:pPr marL="285750" lvl="0" indent="-285750" defTabSz="533400">
                <a:spcBef>
                  <a:spcPct val="0"/>
                </a:spcBef>
                <a:buFont typeface="Wingdings" panose="05000000000000000000" pitchFamily="2" charset="2"/>
                <a:buChar char="q"/>
              </a:pPr>
              <a:r>
                <a:rPr lang="id-ID" sz="1400" dirty="0"/>
                <a:t>percobaan fungsi utama teknologi dalam lingkungan yang relevan telah dilaksanakan;</a:t>
              </a:r>
            </a:p>
            <a:p>
              <a:pPr marL="285750" lvl="0" indent="-285750" defTabSz="533400">
                <a:spcBef>
                  <a:spcPct val="0"/>
                </a:spcBef>
                <a:buFont typeface="Wingdings" panose="05000000000000000000" pitchFamily="2" charset="2"/>
                <a:buChar char="q"/>
              </a:pPr>
              <a:r>
                <a:rPr lang="id-ID" sz="1400" dirty="0"/>
                <a:t>prototipe teknologi skala laboratorium telah dibuat;</a:t>
              </a:r>
            </a:p>
            <a:p>
              <a:pPr marL="285750" lvl="0" indent="-285750" defTabSz="533400">
                <a:spcBef>
                  <a:spcPct val="0"/>
                </a:spcBef>
                <a:buFont typeface="Wingdings" panose="05000000000000000000" pitchFamily="2" charset="2"/>
                <a:buChar char="q"/>
              </a:pPr>
              <a:r>
                <a:rPr lang="id-ID" sz="1400" dirty="0"/>
                <a:t>penelitian integrasi komponen telah dimulai;</a:t>
              </a:r>
            </a:p>
            <a:p>
              <a:pPr marL="285750" lvl="0" indent="-285750" defTabSz="533400">
                <a:spcBef>
                  <a:spcPct val="0"/>
                </a:spcBef>
                <a:buFont typeface="Wingdings" panose="05000000000000000000" pitchFamily="2" charset="2"/>
                <a:buChar char="q"/>
              </a:pPr>
              <a:r>
                <a:rPr lang="id-ID" sz="1400" dirty="0"/>
                <a:t>analisis awal menunjukkan bahwa fungsi utama yang dibutuhkan dapat bekerja dengan baik.</a:t>
              </a:r>
            </a:p>
            <a:p>
              <a:pPr marL="285750" lvl="0" indent="-285750" defTabSz="533400">
                <a:spcBef>
                  <a:spcPct val="0"/>
                </a:spcBef>
                <a:buFont typeface="Wingdings" panose="05000000000000000000" pitchFamily="2" charset="2"/>
                <a:buChar char="q"/>
              </a:pPr>
              <a:r>
                <a:rPr lang="id-ID" sz="1400" dirty="0"/>
                <a:t>integrasi komponen teknologi dan rancang bangun skala laboratorium telah diuji (low fidelity).</a:t>
              </a:r>
            </a:p>
          </p:txBody>
        </p:sp>
      </p:grpSp>
      <p:grpSp>
        <p:nvGrpSpPr>
          <p:cNvPr id="10" name="Group 9"/>
          <p:cNvGrpSpPr/>
          <p:nvPr/>
        </p:nvGrpSpPr>
        <p:grpSpPr>
          <a:xfrm>
            <a:off x="717754" y="3095829"/>
            <a:ext cx="11395587" cy="1344721"/>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Komponen teknologi telah divalidasi dalam lingkungan yang  relevan</a:t>
              </a:r>
            </a:p>
            <a:p>
              <a:pPr marL="285750" lvl="0" indent="-285750" defTabSz="222250">
                <a:spcBef>
                  <a:spcPct val="0"/>
                </a:spcBef>
                <a:buFont typeface="Wingdings" panose="05000000000000000000" pitchFamily="2" charset="2"/>
                <a:buChar char="q"/>
              </a:pPr>
              <a:r>
                <a:rPr lang="id-ID" sz="1400" dirty="0"/>
                <a:t>prototipe teknologi siap diuji pada kondisi laboratorium dimodifikasi yang mendekati lingkungan yang sesungguhnya;</a:t>
              </a:r>
            </a:p>
            <a:p>
              <a:pPr marL="285750" lvl="0" indent="-285750" defTabSz="222250">
                <a:spcBef>
                  <a:spcPct val="0"/>
                </a:spcBef>
                <a:buFont typeface="Wingdings" panose="05000000000000000000" pitchFamily="2" charset="2"/>
                <a:buChar char="q"/>
              </a:pPr>
              <a:r>
                <a:rPr lang="id-ID" sz="1400" dirty="0"/>
                <a:t>akurasi/ fidelity meningkat;</a:t>
              </a:r>
            </a:p>
            <a:p>
              <a:pPr marL="285750" lvl="0" indent="-285750" defTabSz="222250">
                <a:spcBef>
                  <a:spcPct val="0"/>
                </a:spcBef>
                <a:buFont typeface="Wingdings" panose="05000000000000000000" pitchFamily="2" charset="2"/>
                <a:buChar char="q"/>
              </a:pPr>
              <a:r>
                <a:rPr lang="id-ID" sz="1400" dirty="0"/>
                <a:t>Integrasi komponen teknologi telah diuji dengan akurasi tinggi (high fidelity).</a:t>
              </a:r>
            </a:p>
            <a:p>
              <a:pPr lvl="0" defTabSz="222250">
                <a:spcBef>
                  <a:spcPct val="0"/>
                </a:spcBef>
              </a:pPr>
              <a:endParaRPr lang="id-ID" sz="1400" b="1" dirty="0"/>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26035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534930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PERTANIAN/ PERIKANAN/ PETERNAKAN</a:t>
            </a:r>
          </a:p>
        </p:txBody>
      </p:sp>
      <p:grpSp>
        <p:nvGrpSpPr>
          <p:cNvPr id="17" name="Group 16"/>
          <p:cNvGrpSpPr/>
          <p:nvPr/>
        </p:nvGrpSpPr>
        <p:grpSpPr>
          <a:xfrm>
            <a:off x="717754" y="4697730"/>
            <a:ext cx="11395587" cy="1988820"/>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Model atau Prototipe telah diuji dalam lingkungan yang relevan</a:t>
              </a:r>
            </a:p>
            <a:p>
              <a:pPr marL="285750" lvl="0" indent="-285750" defTabSz="222250">
                <a:spcBef>
                  <a:spcPct val="0"/>
                </a:spcBef>
                <a:buFont typeface="Wingdings" panose="05000000000000000000" pitchFamily="2" charset="2"/>
                <a:buChar char="q"/>
              </a:pPr>
              <a:r>
                <a:rPr lang="id-ID" sz="1400" dirty="0"/>
                <a:t>persyaratan suatu teknologi telah diketahui (pada kondisi optimal);</a:t>
              </a:r>
            </a:p>
            <a:p>
              <a:pPr marL="285750" lvl="0" indent="-285750" defTabSz="222250">
                <a:spcBef>
                  <a:spcPct val="0"/>
                </a:spcBef>
                <a:buFont typeface="Wingdings" panose="05000000000000000000" pitchFamily="2" charset="2"/>
                <a:buChar char="q"/>
              </a:pPr>
              <a:r>
                <a:rPr lang="id-ID" sz="1400" dirty="0"/>
                <a:t>teknologi sudah teruji dengan akurasi tinggi pada simulasi lingkungan operasional dengan data yang lengkap (sesuai dengan rancangan atau desain riset);</a:t>
              </a:r>
            </a:p>
            <a:p>
              <a:pPr marL="285750" lvl="0" indent="-285750" defTabSz="222250">
                <a:spcBef>
                  <a:spcPct val="0"/>
                </a:spcBef>
                <a:buFont typeface="Wingdings" panose="05000000000000000000" pitchFamily="2" charset="2"/>
                <a:buChar char="q"/>
              </a:pPr>
              <a:r>
                <a:rPr lang="id-ID" sz="1400" dirty="0"/>
                <a:t>hasil uji membuktikan layak secara teknis (engineering feasibility); dan</a:t>
              </a:r>
            </a:p>
            <a:p>
              <a:pPr marL="285750" lvl="0" indent="-285750" defTabSz="222250">
                <a:spcBef>
                  <a:spcPct val="0"/>
                </a:spcBef>
                <a:buFont typeface="Wingdings" panose="05000000000000000000" pitchFamily="2" charset="2"/>
                <a:buChar char="q"/>
              </a:pPr>
              <a:r>
                <a:rPr lang="id-ID" sz="1400" dirty="0"/>
                <a:t>draft analisis ekonomi (perkiraan awal kelayakan ekonomi) sudah tersedia.</a:t>
              </a:r>
            </a:p>
          </p:txBody>
        </p:sp>
      </p:grpSp>
    </p:spTree>
    <p:extLst>
      <p:ext uri="{BB962C8B-B14F-4D97-AF65-F5344CB8AC3E}">
        <p14:creationId xmlns:p14="http://schemas.microsoft.com/office/powerpoint/2010/main" val="207573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021" y="1639416"/>
            <a:ext cx="5407238" cy="584775"/>
          </a:xfrm>
          <a:prstGeom prst="rect">
            <a:avLst/>
          </a:prstGeom>
          <a:solidFill>
            <a:srgbClr val="FF0000"/>
          </a:solidFill>
        </p:spPr>
        <p:txBody>
          <a:bodyPr wrap="square" rtlCol="0">
            <a:spAutoFit/>
          </a:bodyPr>
          <a:lstStyle/>
          <a:p>
            <a:pPr algn="r"/>
            <a:r>
              <a:rPr lang="id-ID" sz="3200" dirty="0">
                <a:solidFill>
                  <a:schemeClr val="bg1"/>
                </a:solidFill>
              </a:rPr>
              <a:t>BIDANG TEKNOLOGI</a:t>
            </a:r>
          </a:p>
        </p:txBody>
      </p:sp>
      <p:pic>
        <p:nvPicPr>
          <p:cNvPr id="10" name="Picture 4" descr="http://www.klikbontang.com/images/img_blog/90logo_71.jpg"/>
          <p:cNvPicPr>
            <a:picLocks noChangeAspect="1" noChangeArrowheads="1"/>
          </p:cNvPicPr>
          <p:nvPr/>
        </p:nvPicPr>
        <p:blipFill>
          <a:blip r:embed="rId2" cstate="print"/>
          <a:srcRect/>
          <a:stretch>
            <a:fillRect/>
          </a:stretch>
        </p:blipFill>
        <p:spPr bwMode="auto">
          <a:xfrm rot="20636335">
            <a:off x="21874" y="1705316"/>
            <a:ext cx="1788399" cy="1264920"/>
          </a:xfrm>
          <a:prstGeom prst="ellipse">
            <a:avLst/>
          </a:prstGeom>
          <a:ln>
            <a:noFill/>
          </a:ln>
          <a:effectLst>
            <a:softEdge rad="112500"/>
          </a:effectLst>
        </p:spPr>
      </p:pic>
      <p:sp>
        <p:nvSpPr>
          <p:cNvPr id="13" name="Rectangle 12"/>
          <p:cNvSpPr/>
          <p:nvPr/>
        </p:nvSpPr>
        <p:spPr>
          <a:xfrm>
            <a:off x="21021" y="5713240"/>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5" name="Straight Connector 14"/>
          <p:cNvCxnSpPr>
            <a:cxnSpLocks/>
          </p:cNvCxnSpPr>
          <p:nvPr/>
        </p:nvCxnSpPr>
        <p:spPr>
          <a:xfrm>
            <a:off x="21021" y="5727603"/>
            <a:ext cx="12192000" cy="420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3793180" y="5033552"/>
            <a:ext cx="807720" cy="7162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404789" y="5383448"/>
            <a:ext cx="3023470" cy="369332"/>
          </a:xfrm>
          <a:prstGeom prst="rect">
            <a:avLst/>
          </a:prstGeom>
        </p:spPr>
        <p:txBody>
          <a:bodyPr wrap="square">
            <a:spAutoFit/>
          </a:bodyPr>
          <a:lstStyle/>
          <a:p>
            <a:r>
              <a:rPr lang="id-ID" b="1" dirty="0">
                <a:hlinkClick r:id="rId3" action="ppaction://hlinksldjump"/>
              </a:rPr>
              <a:t>SOFTWARE</a:t>
            </a:r>
            <a:endParaRPr lang="en-AU" b="1" dirty="0"/>
          </a:p>
        </p:txBody>
      </p:sp>
      <p:cxnSp>
        <p:nvCxnSpPr>
          <p:cNvPr id="22" name="Straight Connector 21"/>
          <p:cNvCxnSpPr/>
          <p:nvPr/>
        </p:nvCxnSpPr>
        <p:spPr>
          <a:xfrm flipH="1">
            <a:off x="5961001" y="5760198"/>
            <a:ext cx="712322" cy="64762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70235" y="5778643"/>
            <a:ext cx="2861418" cy="646331"/>
          </a:xfrm>
          <a:prstGeom prst="rect">
            <a:avLst/>
          </a:prstGeom>
        </p:spPr>
        <p:txBody>
          <a:bodyPr wrap="square">
            <a:spAutoFit/>
          </a:bodyPr>
          <a:lstStyle/>
          <a:p>
            <a:r>
              <a:rPr lang="id-ID" b="1" dirty="0">
                <a:hlinkClick r:id="rId4" action="ppaction://hlinksldjump"/>
              </a:rPr>
              <a:t>PERTANIAN/PERIKANAN/ PETERNAKAN</a:t>
            </a:r>
            <a:endParaRPr lang="en-AU" b="1" dirty="0"/>
          </a:p>
        </p:txBody>
      </p:sp>
      <p:cxnSp>
        <p:nvCxnSpPr>
          <p:cNvPr id="21" name="Straight Connector 20"/>
          <p:cNvCxnSpPr/>
          <p:nvPr/>
        </p:nvCxnSpPr>
        <p:spPr>
          <a:xfrm flipH="1">
            <a:off x="2341973" y="5718850"/>
            <a:ext cx="754429" cy="6733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6020" y="5409810"/>
            <a:ext cx="2286000" cy="923330"/>
          </a:xfrm>
          <a:prstGeom prst="rect">
            <a:avLst/>
          </a:prstGeom>
        </p:spPr>
        <p:txBody>
          <a:bodyPr wrap="square">
            <a:spAutoFit/>
          </a:bodyPr>
          <a:lstStyle/>
          <a:p>
            <a:pPr algn="r"/>
            <a:endParaRPr lang="id-ID" b="1" dirty="0"/>
          </a:p>
          <a:p>
            <a:pPr algn="r"/>
            <a:r>
              <a:rPr lang="id-ID" b="1" dirty="0">
                <a:hlinkClick r:id="rId5" action="ppaction://hlinksldjump"/>
              </a:rPr>
              <a:t>ENGINEERING/ UMUM</a:t>
            </a:r>
            <a:endParaRPr lang="id-ID" b="1" dirty="0"/>
          </a:p>
        </p:txBody>
      </p:sp>
      <p:sp>
        <p:nvSpPr>
          <p:cNvPr id="26" name="Rectangle 25"/>
          <p:cNvSpPr/>
          <p:nvPr/>
        </p:nvSpPr>
        <p:spPr>
          <a:xfrm>
            <a:off x="2062282" y="5086645"/>
            <a:ext cx="418704" cy="646331"/>
          </a:xfrm>
          <a:prstGeom prst="rect">
            <a:avLst/>
          </a:prstGeom>
          <a:solidFill>
            <a:srgbClr val="FF0000"/>
          </a:solidFill>
        </p:spPr>
        <p:txBody>
          <a:bodyPr wrap="none" lIns="91440" tIns="45720" rIns="91440" bIns="45720">
            <a:spAutoFit/>
          </a:bodyPr>
          <a:lstStyle/>
          <a:p>
            <a:pPr algn="ctr"/>
            <a:r>
              <a:rPr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ectangle 26"/>
          <p:cNvSpPr/>
          <p:nvPr/>
        </p:nvSpPr>
        <p:spPr>
          <a:xfrm>
            <a:off x="3096402" y="5761494"/>
            <a:ext cx="418704" cy="646331"/>
          </a:xfrm>
          <a:prstGeom prst="rect">
            <a:avLst/>
          </a:prstGeom>
          <a:solidFill>
            <a:srgbClr val="FF0000"/>
          </a:solidFill>
        </p:spPr>
        <p:txBody>
          <a:bodyPr wrap="none" lIns="91440" tIns="45720" rIns="91440" bIns="45720">
            <a:spAutoFit/>
          </a:bodyPr>
          <a:lstStyle/>
          <a:p>
            <a:pPr algn="ctr"/>
            <a:r>
              <a:rPr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6" name="Picture 15"/>
          <p:cNvPicPr/>
          <p:nvPr/>
        </p:nvPicPr>
        <p:blipFill>
          <a:blip r:embed="rId6" cstate="print"/>
          <a:srcRect/>
          <a:stretch>
            <a:fillRect/>
          </a:stretch>
        </p:blipFill>
        <p:spPr bwMode="auto">
          <a:xfrm>
            <a:off x="10794671" y="94411"/>
            <a:ext cx="1092519" cy="1200329"/>
          </a:xfrm>
          <a:prstGeom prst="rect">
            <a:avLst/>
          </a:prstGeom>
          <a:noFill/>
          <a:ln w="9525">
            <a:noFill/>
            <a:miter lim="800000"/>
            <a:headEnd/>
            <a:tailEnd/>
          </a:ln>
        </p:spPr>
      </p:pic>
      <p:sp>
        <p:nvSpPr>
          <p:cNvPr id="18" name="TextBox 17"/>
          <p:cNvSpPr txBox="1"/>
          <p:nvPr/>
        </p:nvSpPr>
        <p:spPr>
          <a:xfrm>
            <a:off x="10146" y="324070"/>
            <a:ext cx="10509663" cy="646331"/>
          </a:xfrm>
          <a:prstGeom prst="rect">
            <a:avLst/>
          </a:prstGeom>
          <a:solidFill>
            <a:srgbClr val="C00000"/>
          </a:solidFill>
          <a:effectLst>
            <a:glow rad="139700">
              <a:schemeClr val="accent2">
                <a:satMod val="175000"/>
                <a:alpha val="40000"/>
              </a:schemeClr>
            </a:glow>
          </a:effectLst>
        </p:spPr>
        <p:txBody>
          <a:bodyPr wrap="square" rtlCol="0">
            <a:spAutoFit/>
          </a:bodyPr>
          <a:lstStyle/>
          <a:p>
            <a:pPr algn="r"/>
            <a:r>
              <a:rPr lang="id-ID" sz="3600" b="1" dirty="0">
                <a:solidFill>
                  <a:schemeClr val="bg1"/>
                </a:solidFill>
              </a:rPr>
              <a:t>PERDIRJEN PENGUATAN RISBANG NO. 603/E1.2/2016</a:t>
            </a:r>
          </a:p>
        </p:txBody>
      </p:sp>
      <p:sp>
        <p:nvSpPr>
          <p:cNvPr id="24" name="Rectangle 23"/>
          <p:cNvSpPr/>
          <p:nvPr/>
        </p:nvSpPr>
        <p:spPr>
          <a:xfrm>
            <a:off x="7629740" y="5366528"/>
            <a:ext cx="1811889" cy="369332"/>
          </a:xfrm>
          <a:prstGeom prst="rect">
            <a:avLst/>
          </a:prstGeom>
        </p:spPr>
        <p:txBody>
          <a:bodyPr wrap="square">
            <a:spAutoFit/>
          </a:bodyPr>
          <a:lstStyle/>
          <a:p>
            <a:r>
              <a:rPr lang="id-ID" b="1" dirty="0">
                <a:hlinkClick r:id="rId7" action="ppaction://hlinksldjump"/>
              </a:rPr>
              <a:t>OBAT</a:t>
            </a:r>
            <a:r>
              <a:rPr lang="en-AU" b="1" dirty="0">
                <a:hlinkClick r:id="rId7" action="ppaction://hlinksldjump"/>
              </a:rPr>
              <a:t>/ FARMASI</a:t>
            </a:r>
            <a:endParaRPr lang="en-AU" b="1" dirty="0"/>
          </a:p>
        </p:txBody>
      </p:sp>
      <p:sp>
        <p:nvSpPr>
          <p:cNvPr id="28" name="Rectangle 27"/>
          <p:cNvSpPr/>
          <p:nvPr/>
        </p:nvSpPr>
        <p:spPr>
          <a:xfrm>
            <a:off x="4599417" y="509323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ectangle 29"/>
          <p:cNvSpPr/>
          <p:nvPr/>
        </p:nvSpPr>
        <p:spPr>
          <a:xfrm>
            <a:off x="5042147" y="5370237"/>
            <a:ext cx="2861418" cy="369332"/>
          </a:xfrm>
          <a:prstGeom prst="rect">
            <a:avLst/>
          </a:prstGeom>
        </p:spPr>
        <p:txBody>
          <a:bodyPr wrap="square">
            <a:spAutoFit/>
          </a:bodyPr>
          <a:lstStyle/>
          <a:p>
            <a:r>
              <a:rPr lang="id-ID" b="1" dirty="0">
                <a:hlinkClick r:id="rId8" action="ppaction://hlinksldjump"/>
              </a:rPr>
              <a:t>VAKSIN</a:t>
            </a:r>
            <a:endParaRPr lang="en-AU" b="1" dirty="0"/>
          </a:p>
        </p:txBody>
      </p:sp>
      <p:sp>
        <p:nvSpPr>
          <p:cNvPr id="32" name="Rectangle 31"/>
          <p:cNvSpPr/>
          <p:nvPr/>
        </p:nvSpPr>
        <p:spPr>
          <a:xfrm>
            <a:off x="6694305" y="576557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33" name="Straight Connector 32"/>
          <p:cNvCxnSpPr/>
          <p:nvPr/>
        </p:nvCxnSpPr>
        <p:spPr>
          <a:xfrm rot="10800000">
            <a:off x="6405417" y="5047927"/>
            <a:ext cx="807720" cy="7162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103684" y="5761157"/>
            <a:ext cx="902345" cy="369332"/>
          </a:xfrm>
          <a:prstGeom prst="rect">
            <a:avLst/>
          </a:prstGeom>
        </p:spPr>
        <p:txBody>
          <a:bodyPr wrap="square">
            <a:spAutoFit/>
          </a:bodyPr>
          <a:lstStyle/>
          <a:p>
            <a:r>
              <a:rPr lang="id-ID" b="1" dirty="0">
                <a:hlinkClick r:id="rId9" action="ppaction://hlinksldjump"/>
              </a:rPr>
              <a:t>ALKES</a:t>
            </a:r>
            <a:endParaRPr lang="en-AU" b="1" dirty="0"/>
          </a:p>
        </p:txBody>
      </p:sp>
      <p:sp>
        <p:nvSpPr>
          <p:cNvPr id="35" name="Rectangle 34"/>
          <p:cNvSpPr/>
          <p:nvPr/>
        </p:nvSpPr>
        <p:spPr>
          <a:xfrm>
            <a:off x="7211654" y="510761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36" name="Straight Connector 35"/>
          <p:cNvCxnSpPr/>
          <p:nvPr/>
        </p:nvCxnSpPr>
        <p:spPr>
          <a:xfrm flipH="1">
            <a:off x="8341372" y="5770196"/>
            <a:ext cx="712322" cy="64762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569634" y="5812247"/>
            <a:ext cx="2861418" cy="369332"/>
          </a:xfrm>
          <a:prstGeom prst="rect">
            <a:avLst/>
          </a:prstGeom>
        </p:spPr>
        <p:txBody>
          <a:bodyPr wrap="square">
            <a:spAutoFit/>
          </a:bodyPr>
          <a:lstStyle/>
          <a:p>
            <a:r>
              <a:rPr lang="id-ID" b="1" dirty="0">
                <a:hlinkClick r:id="rId10" action="ppaction://hlinksldjump"/>
              </a:rPr>
              <a:t>SOSIAL HUMANIORA</a:t>
            </a:r>
            <a:endParaRPr lang="en-AU" b="1" dirty="0"/>
          </a:p>
        </p:txBody>
      </p:sp>
      <p:sp>
        <p:nvSpPr>
          <p:cNvPr id="38" name="Rectangle 37"/>
          <p:cNvSpPr/>
          <p:nvPr/>
        </p:nvSpPr>
        <p:spPr>
          <a:xfrm>
            <a:off x="9074676" y="577557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39" name="Straight Connector 38"/>
          <p:cNvCxnSpPr/>
          <p:nvPr/>
        </p:nvCxnSpPr>
        <p:spPr>
          <a:xfrm rot="10800000">
            <a:off x="8929412" y="5052822"/>
            <a:ext cx="807720" cy="7162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0146980" y="5409311"/>
            <a:ext cx="902345" cy="369332"/>
          </a:xfrm>
          <a:prstGeom prst="rect">
            <a:avLst/>
          </a:prstGeom>
        </p:spPr>
        <p:txBody>
          <a:bodyPr wrap="square">
            <a:spAutoFit/>
          </a:bodyPr>
          <a:lstStyle/>
          <a:p>
            <a:r>
              <a:rPr lang="id-ID" b="1" dirty="0">
                <a:hlinkClick r:id="rId11" action="ppaction://hlinksldjump"/>
              </a:rPr>
              <a:t>SENI</a:t>
            </a:r>
            <a:endParaRPr lang="en-AU" b="1" dirty="0"/>
          </a:p>
        </p:txBody>
      </p:sp>
      <p:sp>
        <p:nvSpPr>
          <p:cNvPr id="41" name="Rectangle 40"/>
          <p:cNvSpPr/>
          <p:nvPr/>
        </p:nvSpPr>
        <p:spPr>
          <a:xfrm>
            <a:off x="9735649" y="5112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3095" y="1286226"/>
            <a:ext cx="5404200" cy="369332"/>
          </a:xfrm>
          <a:prstGeom prst="rect">
            <a:avLst/>
          </a:prstGeom>
          <a:noFill/>
        </p:spPr>
        <p:txBody>
          <a:bodyPr wrap="square" rtlCol="0">
            <a:spAutoFit/>
          </a:bodyPr>
          <a:lstStyle/>
          <a:p>
            <a:pPr algn="r"/>
            <a:r>
              <a:rPr lang="id-ID" b="1" dirty="0"/>
              <a:t>9 TINGKAT KESIAPTERAPAN TEKNOLOGI</a:t>
            </a:r>
            <a:endParaRPr lang="en-AU" b="1" dirty="0"/>
          </a:p>
        </p:txBody>
      </p:sp>
      <p:sp>
        <p:nvSpPr>
          <p:cNvPr id="31" name="TextBox 30"/>
          <p:cNvSpPr txBox="1"/>
          <p:nvPr/>
        </p:nvSpPr>
        <p:spPr>
          <a:xfrm>
            <a:off x="5645798" y="1228135"/>
            <a:ext cx="5884049" cy="2246769"/>
          </a:xfrm>
          <a:prstGeom prst="rect">
            <a:avLst/>
          </a:prstGeom>
          <a:noFill/>
        </p:spPr>
        <p:txBody>
          <a:bodyPr wrap="square" rtlCol="0">
            <a:spAutoFit/>
          </a:bodyPr>
          <a:lstStyle/>
          <a:p>
            <a:pPr marL="285750" indent="-285750">
              <a:buFont typeface="Arial" pitchFamily="34" charset="0"/>
              <a:buChar char="•"/>
            </a:pPr>
            <a:r>
              <a:rPr lang="id-ID" sz="2000" b="1" dirty="0">
                <a:solidFill>
                  <a:srgbClr val="0000FF"/>
                </a:solidFill>
                <a:hlinkClick r:id="rId12" action="ppaction://hlinksldjump"/>
              </a:rPr>
              <a:t>Umum dan Hard Engineering</a:t>
            </a:r>
            <a:endParaRPr lang="id-ID" sz="2000" b="1" dirty="0">
              <a:solidFill>
                <a:srgbClr val="0000FF"/>
              </a:solidFill>
            </a:endParaRPr>
          </a:p>
          <a:p>
            <a:pPr marL="285750" indent="-285750">
              <a:buFont typeface="Arial" pitchFamily="34" charset="0"/>
              <a:buChar char="•"/>
            </a:pPr>
            <a:r>
              <a:rPr lang="id-ID" sz="2000" b="1" dirty="0">
                <a:solidFill>
                  <a:srgbClr val="0000FF"/>
                </a:solidFill>
                <a:hlinkClick r:id="rId12" action="ppaction://hlinksldjump"/>
              </a:rPr>
              <a:t>Sofware</a:t>
            </a:r>
            <a:endParaRPr lang="id-ID" sz="2000" b="1" dirty="0">
              <a:solidFill>
                <a:srgbClr val="0000FF"/>
              </a:solidFill>
            </a:endParaRPr>
          </a:p>
          <a:p>
            <a:pPr marL="285750" indent="-285750">
              <a:buFont typeface="Arial" pitchFamily="34" charset="0"/>
              <a:buChar char="•"/>
            </a:pPr>
            <a:r>
              <a:rPr lang="id-ID" sz="2000" b="1" dirty="0">
                <a:solidFill>
                  <a:srgbClr val="0000FF"/>
                </a:solidFill>
                <a:hlinkClick r:id="rId13" action="ppaction://hlinksldjump"/>
              </a:rPr>
              <a:t>Pertanian/ Perikanan/ Peternakan</a:t>
            </a:r>
            <a:endParaRPr lang="id-ID" sz="2000" b="1" dirty="0">
              <a:solidFill>
                <a:srgbClr val="0000FF"/>
              </a:solidFill>
            </a:endParaRPr>
          </a:p>
          <a:p>
            <a:pPr marL="285750" indent="-285750">
              <a:buFont typeface="Arial" pitchFamily="34" charset="0"/>
              <a:buChar char="•"/>
            </a:pPr>
            <a:r>
              <a:rPr lang="id-ID" sz="2000" b="1" dirty="0">
                <a:solidFill>
                  <a:srgbClr val="0000FF"/>
                </a:solidFill>
              </a:rPr>
              <a:t>Kesehatan dan </a:t>
            </a:r>
            <a:r>
              <a:rPr lang="en-AU" sz="2000" b="1" dirty="0">
                <a:solidFill>
                  <a:srgbClr val="0000FF"/>
                </a:solidFill>
              </a:rPr>
              <a:t>o</a:t>
            </a:r>
            <a:r>
              <a:rPr lang="id-ID" sz="2000" b="1" dirty="0">
                <a:solidFill>
                  <a:srgbClr val="0000FF"/>
                </a:solidFill>
              </a:rPr>
              <a:t>bat</a:t>
            </a:r>
            <a:r>
              <a:rPr lang="id-ID" sz="2000" b="1" dirty="0">
                <a:solidFill>
                  <a:srgbClr val="0000FF"/>
                </a:solidFill>
                <a:sym typeface="Wingdings" pitchFamily="2" charset="2"/>
              </a:rPr>
              <a:t></a:t>
            </a:r>
            <a:r>
              <a:rPr lang="en-AU" sz="2000" b="1" dirty="0">
                <a:solidFill>
                  <a:srgbClr val="0000FF"/>
                </a:solidFill>
                <a:sym typeface="Wingdings" pitchFamily="2" charset="2"/>
              </a:rPr>
              <a:t> a)</a:t>
            </a:r>
            <a:r>
              <a:rPr lang="id-ID" sz="2000" b="1" dirty="0">
                <a:solidFill>
                  <a:srgbClr val="0000FF"/>
                </a:solidFill>
                <a:sym typeface="Wingdings" pitchFamily="2" charset="2"/>
              </a:rPr>
              <a:t> </a:t>
            </a:r>
            <a:r>
              <a:rPr lang="en-AU" sz="2000" b="1" dirty="0" err="1">
                <a:solidFill>
                  <a:srgbClr val="0000FF"/>
                </a:solidFill>
                <a:sym typeface="Wingdings" pitchFamily="2" charset="2"/>
                <a:hlinkClick r:id="rId14" action="ppaction://hlinksldjump"/>
              </a:rPr>
              <a:t>obat</a:t>
            </a:r>
            <a:r>
              <a:rPr lang="id-ID" sz="2000" b="1" dirty="0">
                <a:solidFill>
                  <a:srgbClr val="0000FF"/>
                </a:solidFill>
                <a:sym typeface="Wingdings" pitchFamily="2" charset="2"/>
                <a:hlinkClick r:id="rId14" action="ppaction://hlinksldjump"/>
              </a:rPr>
              <a:t>/ farmasi</a:t>
            </a:r>
            <a:r>
              <a:rPr lang="en-AU" sz="2000" b="1" dirty="0">
                <a:solidFill>
                  <a:srgbClr val="0000FF"/>
                </a:solidFill>
                <a:sym typeface="Wingdings" pitchFamily="2" charset="2"/>
              </a:rPr>
              <a:t>; b)</a:t>
            </a:r>
            <a:r>
              <a:rPr lang="id-ID" sz="2000" b="1" dirty="0">
                <a:solidFill>
                  <a:srgbClr val="0000FF"/>
                </a:solidFill>
                <a:sym typeface="Wingdings" pitchFamily="2" charset="2"/>
              </a:rPr>
              <a:t> </a:t>
            </a:r>
            <a:r>
              <a:rPr lang="en-AU" sz="2000" b="1" dirty="0" err="1">
                <a:solidFill>
                  <a:srgbClr val="0000FF"/>
                </a:solidFill>
                <a:sym typeface="Wingdings" pitchFamily="2" charset="2"/>
                <a:hlinkClick r:id="rId15" action="ppaction://hlinksldjump"/>
              </a:rPr>
              <a:t>vaksin</a:t>
            </a:r>
            <a:r>
              <a:rPr lang="en-AU" sz="2000" b="1" dirty="0">
                <a:solidFill>
                  <a:srgbClr val="0000FF"/>
                </a:solidFill>
                <a:sym typeface="Wingdings" pitchFamily="2" charset="2"/>
              </a:rPr>
              <a:t>; c)</a:t>
            </a:r>
            <a:r>
              <a:rPr lang="id-ID" sz="2000" b="1" dirty="0">
                <a:solidFill>
                  <a:srgbClr val="0000FF"/>
                </a:solidFill>
                <a:sym typeface="Wingdings" pitchFamily="2" charset="2"/>
              </a:rPr>
              <a:t> </a:t>
            </a:r>
            <a:r>
              <a:rPr lang="en-AU" sz="2000" b="1" dirty="0" err="1">
                <a:solidFill>
                  <a:srgbClr val="0000FF"/>
                </a:solidFill>
                <a:sym typeface="Wingdings" pitchFamily="2" charset="2"/>
                <a:hlinkClick r:id="rId16" action="ppaction://hlinksldjump"/>
              </a:rPr>
              <a:t>alkes</a:t>
            </a:r>
            <a:endParaRPr lang="id-ID" sz="2000" b="1" dirty="0">
              <a:solidFill>
                <a:srgbClr val="0000FF"/>
              </a:solidFill>
              <a:sym typeface="Wingdings" pitchFamily="2" charset="2"/>
            </a:endParaRPr>
          </a:p>
          <a:p>
            <a:pPr marL="285750" indent="-285750">
              <a:buFont typeface="Arial" pitchFamily="34" charset="0"/>
              <a:buChar char="•"/>
            </a:pPr>
            <a:r>
              <a:rPr lang="id-ID" sz="2000" b="1" dirty="0">
                <a:solidFill>
                  <a:srgbClr val="0000FF"/>
                </a:solidFill>
                <a:sym typeface="Wingdings" pitchFamily="2" charset="2"/>
                <a:hlinkClick r:id="rId17" action="ppaction://hlinksldjump"/>
              </a:rPr>
              <a:t>Sosial Humaniora</a:t>
            </a:r>
            <a:endParaRPr lang="en-AU" sz="2000" b="1" dirty="0">
              <a:solidFill>
                <a:srgbClr val="0000FF"/>
              </a:solidFill>
              <a:sym typeface="Wingdings" pitchFamily="2" charset="2"/>
            </a:endParaRPr>
          </a:p>
          <a:p>
            <a:pPr marL="285750" indent="-285750">
              <a:buFont typeface="Arial" pitchFamily="34" charset="0"/>
              <a:buChar char="•"/>
            </a:pPr>
            <a:r>
              <a:rPr lang="en-AU" sz="2000" b="1" dirty="0" err="1">
                <a:solidFill>
                  <a:srgbClr val="0000FF"/>
                </a:solidFill>
                <a:sym typeface="Wingdings" pitchFamily="2" charset="2"/>
                <a:hlinkClick r:id="rId18" action="ppaction://hlinksldjump"/>
              </a:rPr>
              <a:t>Seni</a:t>
            </a:r>
            <a:r>
              <a:rPr lang="en-AU" sz="2000" b="1" dirty="0">
                <a:solidFill>
                  <a:srgbClr val="0000FF"/>
                </a:solidFill>
                <a:sym typeface="Wingdings" pitchFamily="2" charset="2"/>
              </a:rPr>
              <a:t> </a:t>
            </a:r>
            <a:endParaRPr lang="id-ID" sz="2000" b="1" dirty="0">
              <a:solidFill>
                <a:srgbClr val="0000FF"/>
              </a:solidFill>
            </a:endParaRPr>
          </a:p>
        </p:txBody>
      </p:sp>
      <p:sp>
        <p:nvSpPr>
          <p:cNvPr id="42" name="TextBox 41"/>
          <p:cNvSpPr txBox="1"/>
          <p:nvPr/>
        </p:nvSpPr>
        <p:spPr>
          <a:xfrm>
            <a:off x="1554444" y="4199494"/>
            <a:ext cx="10509663" cy="646331"/>
          </a:xfrm>
          <a:prstGeom prst="rect">
            <a:avLst/>
          </a:prstGeom>
          <a:noFill/>
          <a:effectLst>
            <a:glow rad="139700">
              <a:schemeClr val="accent2">
                <a:satMod val="175000"/>
                <a:alpha val="40000"/>
              </a:schemeClr>
            </a:glow>
          </a:effectLst>
        </p:spPr>
        <p:txBody>
          <a:bodyPr wrap="square" rtlCol="0">
            <a:spAutoFit/>
          </a:bodyPr>
          <a:lstStyle/>
          <a:p>
            <a:pPr algn="r"/>
            <a:r>
              <a:rPr lang="id-ID" sz="3600" b="1" dirty="0">
                <a:solidFill>
                  <a:srgbClr val="FF0000"/>
                </a:solidFill>
              </a:rPr>
              <a:t>INDIKATOR PENGUKURAN TKT</a:t>
            </a:r>
            <a:endParaRPr lang="en-AU" sz="3600" b="1" dirty="0">
              <a:solidFill>
                <a:srgbClr val="FF0000"/>
              </a:solidFill>
            </a:endParaRPr>
          </a:p>
        </p:txBody>
      </p:sp>
    </p:spTree>
    <p:extLst>
      <p:ext uri="{BB962C8B-B14F-4D97-AF65-F5344CB8AC3E}">
        <p14:creationId xmlns:p14="http://schemas.microsoft.com/office/powerpoint/2010/main" val="102644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638569"/>
            <a:ext cx="11395587" cy="2001761"/>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1"/>
              <a:ext cx="2610974" cy="1636118"/>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Prototipe telah diuji dalam lingkungan sebenarnya</a:t>
              </a:r>
            </a:p>
            <a:p>
              <a:pPr marL="285750" lvl="0" indent="-285750" defTabSz="533400">
                <a:spcBef>
                  <a:spcPct val="0"/>
                </a:spcBef>
                <a:buFont typeface="Wingdings" panose="05000000000000000000" pitchFamily="2" charset="2"/>
                <a:buChar char="q"/>
              </a:pPr>
              <a:r>
                <a:rPr lang="id-ID" sz="1400" dirty="0"/>
                <a:t>kondisi lingkungan operasional / sesungguhnya bagi teknologi telah diketahui;</a:t>
              </a:r>
            </a:p>
            <a:p>
              <a:pPr marL="285750" lvl="0" indent="-285750" defTabSz="533400">
                <a:spcBef>
                  <a:spcPct val="0"/>
                </a:spcBef>
                <a:buFont typeface="Wingdings" panose="05000000000000000000" pitchFamily="2" charset="2"/>
                <a:buChar char="q"/>
              </a:pPr>
              <a:r>
                <a:rPr lang="id-ID" sz="1400" dirty="0"/>
                <a:t>telah dilakukan uji multi lokasi teknologi skala lapangan;</a:t>
              </a:r>
            </a:p>
            <a:p>
              <a:pPr marL="285750" lvl="0" indent="-285750" defTabSz="533400">
                <a:spcBef>
                  <a:spcPct val="0"/>
                </a:spcBef>
                <a:buFont typeface="Wingdings" panose="05000000000000000000" pitchFamily="2" charset="2"/>
                <a:buChar char="q"/>
              </a:pPr>
              <a:r>
                <a:rPr lang="id-ID" sz="1400" dirty="0"/>
                <a:t>hasil uji lapang menunjukkan performa / kinerja yang stabil;</a:t>
              </a:r>
            </a:p>
            <a:p>
              <a:pPr marL="285750" lvl="0" indent="-285750" defTabSz="533400">
                <a:spcBef>
                  <a:spcPct val="0"/>
                </a:spcBef>
                <a:buFont typeface="Wingdings" panose="05000000000000000000" pitchFamily="2" charset="2"/>
                <a:buChar char="q"/>
              </a:pPr>
              <a:r>
                <a:rPr lang="id-ID" sz="1400" dirty="0"/>
                <a:t>hasil uji multi lokasi membuktikan layak secara teknologi.</a:t>
              </a:r>
            </a:p>
            <a:p>
              <a:pPr marL="285750" lvl="0" indent="-285750" defTabSz="533400">
                <a:spcBef>
                  <a:spcPct val="0"/>
                </a:spcBef>
                <a:buFont typeface="Wingdings" panose="05000000000000000000" pitchFamily="2" charset="2"/>
                <a:buChar char="q"/>
              </a:pPr>
              <a:r>
                <a:rPr lang="id-ID" sz="1400" dirty="0"/>
                <a:t>kebutuhan investasi untuk proses produksi telah teridentifikasi; dan</a:t>
              </a:r>
            </a:p>
            <a:p>
              <a:pPr marL="285750" lvl="0" indent="-285750" defTabSz="533400">
                <a:spcBef>
                  <a:spcPct val="0"/>
                </a:spcBef>
                <a:buFont typeface="Wingdings" panose="05000000000000000000" pitchFamily="2" charset="2"/>
                <a:buChar char="q"/>
              </a:pPr>
              <a:r>
                <a:rPr lang="id-ID" sz="1400" dirty="0"/>
                <a:t>analisis kelayakan ekonomi lengkap (hasil validasi di lingkungan sebenarnya).</a:t>
              </a:r>
            </a:p>
          </p:txBody>
        </p:sp>
      </p:grpSp>
      <p:grpSp>
        <p:nvGrpSpPr>
          <p:cNvPr id="10" name="Group 9"/>
          <p:cNvGrpSpPr/>
          <p:nvPr/>
        </p:nvGrpSpPr>
        <p:grpSpPr>
          <a:xfrm>
            <a:off x="717754" y="2743201"/>
            <a:ext cx="11395587" cy="1548760"/>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Sistem Teknologi telah lengkap dan memenuhi syarat (qualified)</a:t>
              </a:r>
            </a:p>
            <a:p>
              <a:pPr marL="285750" lvl="0" indent="-285750" defTabSz="222250">
                <a:spcBef>
                  <a:spcPct val="0"/>
                </a:spcBef>
                <a:buFont typeface="Wingdings" panose="05000000000000000000" pitchFamily="2" charset="2"/>
                <a:buChar char="q"/>
              </a:pPr>
              <a:r>
                <a:rPr lang="id-ID" sz="1400" dirty="0"/>
                <a:t>gambar prototipe dan detailengineering peralatan pendukung telah tersedia;</a:t>
              </a:r>
            </a:p>
            <a:p>
              <a:pPr marL="285750" lvl="0" indent="-285750" defTabSz="222250">
                <a:spcBef>
                  <a:spcPct val="0"/>
                </a:spcBef>
                <a:buFont typeface="Wingdings" panose="05000000000000000000" pitchFamily="2" charset="2"/>
                <a:buChar char="q"/>
              </a:pPr>
              <a:r>
                <a:rPr lang="id-ID" sz="1400" dirty="0"/>
                <a:t>proses budidaya dengan tingkat produktivitas yang diinginkan telah dikuasai;</a:t>
              </a:r>
            </a:p>
            <a:p>
              <a:pPr marL="285750" lvl="0" indent="-285750" defTabSz="222250">
                <a:spcBef>
                  <a:spcPct val="0"/>
                </a:spcBef>
                <a:buFont typeface="Wingdings" panose="05000000000000000000" pitchFamily="2" charset="2"/>
                <a:buChar char="q"/>
              </a:pPr>
              <a:r>
                <a:rPr lang="id-ID" sz="1400" dirty="0"/>
                <a:t>telah dilakukan standardisasi teknologi; dan</a:t>
              </a:r>
            </a:p>
            <a:p>
              <a:pPr marL="285750" lvl="0" indent="-285750" defTabSz="222250">
                <a:spcBef>
                  <a:spcPct val="0"/>
                </a:spcBef>
                <a:buFont typeface="Wingdings" panose="05000000000000000000" pitchFamily="2" charset="2"/>
                <a:buChar char="q"/>
              </a:pPr>
              <a:r>
                <a:rPr lang="id-ID" sz="1400" dirty="0"/>
                <a:t>semua bahan/ material dan peralatan untuk digunakan dalam produksi telah tersedia.</a:t>
              </a:r>
            </a:p>
          </p:txBody>
        </p:sp>
      </p:grpSp>
      <p:sp>
        <p:nvSpPr>
          <p:cNvPr id="13" name="Rectangle 12"/>
          <p:cNvSpPr/>
          <p:nvPr/>
        </p:nvSpPr>
        <p:spPr>
          <a:xfrm>
            <a:off x="64445" y="117874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11176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504069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PERTANIAN/ PERIKANAN/ PETERNAKAN</a:t>
            </a:r>
          </a:p>
        </p:txBody>
      </p:sp>
      <p:grpSp>
        <p:nvGrpSpPr>
          <p:cNvPr id="17" name="Group 16"/>
          <p:cNvGrpSpPr/>
          <p:nvPr/>
        </p:nvGrpSpPr>
        <p:grpSpPr>
          <a:xfrm>
            <a:off x="717754" y="4389120"/>
            <a:ext cx="11395587" cy="1988820"/>
            <a:chOff x="1011891" y="4641331"/>
            <a:chExt cx="2651268" cy="1590761"/>
          </a:xfrm>
          <a:solidFill>
            <a:schemeClr val="accent6">
              <a:lumMod val="50000"/>
            </a:schemeClr>
          </a:solidFill>
        </p:grpSpPr>
        <p:sp>
          <p:nvSpPr>
            <p:cNvPr id="18" name="Rectangle: Rounded Corners 17"/>
            <p:cNvSpPr/>
            <p:nvPr/>
          </p:nvSpPr>
          <p:spPr>
            <a:xfrm>
              <a:off x="1011891" y="4641331"/>
              <a:ext cx="2651268" cy="1590761"/>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Teknologi benar-benar teruji/ terbukti melalui keberhasilan pengoperasian</a:t>
              </a:r>
            </a:p>
            <a:p>
              <a:pPr marL="285750" lvl="0" indent="-285750" defTabSz="222250">
                <a:spcBef>
                  <a:spcPct val="0"/>
                </a:spcBef>
                <a:buFont typeface="Wingdings" panose="05000000000000000000" pitchFamily="2" charset="2"/>
                <a:buChar char="q"/>
              </a:pPr>
              <a:r>
                <a:rPr lang="id-ID" sz="1400" dirty="0"/>
                <a:t>konsep penerapan teknologi benar-benar dapat diterapkan;</a:t>
              </a:r>
            </a:p>
            <a:p>
              <a:pPr marL="285750" lvl="0" indent="-285750" defTabSz="222250">
                <a:spcBef>
                  <a:spcPct val="0"/>
                </a:spcBef>
                <a:buFont typeface="Wingdings" panose="05000000000000000000" pitchFamily="2" charset="2"/>
                <a:buChar char="q"/>
              </a:pPr>
              <a:r>
                <a:rPr lang="id-ID" sz="1400" dirty="0"/>
                <a:t>perkiraan investasi teknologi sudah dibuat;</a:t>
              </a:r>
            </a:p>
            <a:p>
              <a:pPr marL="285750" lvl="0" indent="-285750" defTabSz="222250">
                <a:spcBef>
                  <a:spcPct val="0"/>
                </a:spcBef>
                <a:buFont typeface="Wingdings" panose="05000000000000000000" pitchFamily="2" charset="2"/>
                <a:buChar char="q"/>
              </a:pPr>
              <a:r>
                <a:rPr lang="id-ID" sz="1400" dirty="0"/>
                <a:t>tidak ada perubahan desain yang signifikan;</a:t>
              </a:r>
            </a:p>
            <a:p>
              <a:pPr marL="285750" lvl="0" indent="-285750" defTabSz="222250">
                <a:spcBef>
                  <a:spcPct val="0"/>
                </a:spcBef>
                <a:buFont typeface="Wingdings" panose="05000000000000000000" pitchFamily="2" charset="2"/>
                <a:buChar char="q"/>
              </a:pPr>
              <a:r>
                <a:rPr lang="id-ID" sz="1400" dirty="0"/>
                <a:t>teknologi telah teruji pada lingkungan sebenarnya;</a:t>
              </a:r>
            </a:p>
            <a:p>
              <a:pPr marL="285750" lvl="0" indent="-285750" defTabSz="222250">
                <a:spcBef>
                  <a:spcPct val="0"/>
                </a:spcBef>
                <a:buFont typeface="Wingdings" panose="05000000000000000000" pitchFamily="2" charset="2"/>
                <a:buChar char="q"/>
              </a:pPr>
              <a:r>
                <a:rPr lang="id-ID" sz="1400" dirty="0"/>
                <a:t>telah memenuhi sertifikasi yang dibutuhkan; dan</a:t>
              </a:r>
            </a:p>
            <a:p>
              <a:pPr marL="285750" lvl="0" indent="-285750" defTabSz="222250">
                <a:spcBef>
                  <a:spcPct val="0"/>
                </a:spcBef>
                <a:buFont typeface="Wingdings" panose="05000000000000000000" pitchFamily="2" charset="2"/>
                <a:buChar char="q"/>
              </a:pPr>
              <a:r>
                <a:rPr lang="id-ID" sz="1400" dirty="0"/>
                <a:t>semua dokumentasi telah lengkap.</a:t>
              </a:r>
            </a:p>
          </p:txBody>
        </p:sp>
      </p:grpSp>
      <p:sp>
        <p:nvSpPr>
          <p:cNvPr id="20" name="Arrow: Left 14">
            <a:hlinkClick r:id="rId2" action="ppaction://hlinksldjump"/>
          </p:cNvPr>
          <p:cNvSpPr/>
          <p:nvPr/>
        </p:nvSpPr>
        <p:spPr>
          <a:xfrm>
            <a:off x="8829368" y="6489290"/>
            <a:ext cx="2497393" cy="294968"/>
          </a:xfrm>
          <a:prstGeom prst="lef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47987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1240296"/>
            <a:ext cx="11395587" cy="1377174"/>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teknologi diteliti dan dilaporkan</a:t>
              </a:r>
            </a:p>
            <a:p>
              <a:pPr marL="285750" lvl="0" indent="-285750" defTabSz="533400">
                <a:spcBef>
                  <a:spcPct val="0"/>
                </a:spcBef>
                <a:buFont typeface="Wingdings" panose="05000000000000000000" pitchFamily="2" charset="2"/>
                <a:buChar char="q"/>
              </a:pPr>
              <a:r>
                <a:rPr lang="id-ID" sz="1400" dirty="0"/>
                <a:t>studi literatur ilmiah tentang prinsip dasar teknologi yang dikembangkan sudah ada;</a:t>
              </a:r>
            </a:p>
            <a:p>
              <a:pPr marL="285750" lvl="0" indent="-285750" defTabSz="533400">
                <a:spcBef>
                  <a:spcPct val="0"/>
                </a:spcBef>
                <a:buFont typeface="Wingdings" panose="05000000000000000000" pitchFamily="2" charset="2"/>
                <a:buChar char="q"/>
              </a:pPr>
              <a:r>
                <a:rPr lang="id-ID" sz="1400" dirty="0"/>
                <a:t>survey awal pasar telah dimulai dan dinilai;</a:t>
              </a:r>
            </a:p>
            <a:p>
              <a:pPr marL="285750" lvl="0" indent="-285750" defTabSz="533400">
                <a:spcBef>
                  <a:spcPct val="0"/>
                </a:spcBef>
                <a:buFont typeface="Wingdings" panose="05000000000000000000" pitchFamily="2" charset="2"/>
                <a:buChar char="q"/>
              </a:pPr>
              <a:r>
                <a:rPr lang="id-ID" sz="1400" dirty="0"/>
                <a:t>potensi aplikasi ilmiah untuk pemecahan masalah telah digambarkan.</a:t>
              </a:r>
            </a:p>
          </p:txBody>
        </p:sp>
      </p:grpSp>
      <p:grpSp>
        <p:nvGrpSpPr>
          <p:cNvPr id="10" name="Group 9"/>
          <p:cNvGrpSpPr/>
          <p:nvPr/>
        </p:nvGrpSpPr>
        <p:grpSpPr>
          <a:xfrm>
            <a:off x="717754" y="2669070"/>
            <a:ext cx="11395587" cy="1667551"/>
            <a:chOff x="1011891" y="4641331"/>
            <a:chExt cx="2651268" cy="1590761"/>
          </a:xfrm>
          <a:solidFill>
            <a:schemeClr val="accent6">
              <a:lumMod val="50000"/>
            </a:schemeClr>
          </a:solidFill>
        </p:grpSpPr>
        <p:sp>
          <p:nvSpPr>
            <p:cNvPr id="11" name="Rectangle: Rounded Corners 10"/>
            <p:cNvSpPr/>
            <p:nvPr/>
          </p:nvSpPr>
          <p:spPr>
            <a:xfrm>
              <a:off x="1011891" y="4641331"/>
              <a:ext cx="2651268" cy="1590761"/>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Formulasi konsep dan/atau aplikasi formulasi.</a:t>
              </a:r>
              <a:r>
                <a:rPr lang="en-AU" sz="1600" b="1" dirty="0"/>
                <a:t> </a:t>
              </a:r>
            </a:p>
            <a:p>
              <a:pPr lvl="0" defTabSz="222250">
                <a:spcBef>
                  <a:spcPct val="0"/>
                </a:spcBef>
              </a:pPr>
              <a:r>
                <a:rPr lang="id-ID" sz="1400" b="1" dirty="0"/>
                <a:t>(Intelektual intensif yang fokus terhadap masalah menghasilkan studi literatur yang mereview dan menghasilkan ide riset, hipotesis dan desain eksperimen terkait isu-isu ilmiah</a:t>
              </a:r>
              <a:r>
                <a:rPr lang="en-AU" sz="1400" b="1" dirty="0"/>
                <a:t>)</a:t>
              </a:r>
              <a:endParaRPr lang="id-ID" sz="1600" b="1" dirty="0"/>
            </a:p>
            <a:p>
              <a:pPr marL="285750" lvl="0" indent="-285750" defTabSz="222250">
                <a:spcBef>
                  <a:spcPct val="0"/>
                </a:spcBef>
                <a:buFont typeface="Wingdings" panose="05000000000000000000" pitchFamily="2" charset="2"/>
                <a:buChar char="q"/>
              </a:pPr>
              <a:r>
                <a:rPr lang="id-ID" sz="1400" dirty="0"/>
                <a:t>hipotesis telah terbentuk;</a:t>
              </a:r>
            </a:p>
            <a:p>
              <a:pPr marL="285750" lvl="0" indent="-285750" defTabSz="222250">
                <a:spcBef>
                  <a:spcPct val="0"/>
                </a:spcBef>
                <a:buFont typeface="Wingdings" panose="05000000000000000000" pitchFamily="2" charset="2"/>
                <a:buChar char="q"/>
              </a:pPr>
              <a:r>
                <a:rPr lang="id-ID" sz="1400" dirty="0"/>
                <a:t>pengembangan desain riset sudah ada;</a:t>
              </a:r>
            </a:p>
            <a:p>
              <a:pPr marL="285750" lvl="0" indent="-285750" defTabSz="222250">
                <a:spcBef>
                  <a:spcPct val="0"/>
                </a:spcBef>
                <a:buFont typeface="Wingdings" panose="05000000000000000000" pitchFamily="2" charset="2"/>
                <a:buChar char="q"/>
              </a:pPr>
              <a:r>
                <a:rPr lang="id-ID" sz="1400" dirty="0"/>
                <a:t>protokol riset untuk mengujian kebenaran prinsip sudah ada; dan</a:t>
              </a:r>
            </a:p>
            <a:p>
              <a:pPr marL="285750" lvl="0" indent="-285750" defTabSz="222250">
                <a:spcBef>
                  <a:spcPct val="0"/>
                </a:spcBef>
                <a:buFont typeface="Wingdings" panose="05000000000000000000" pitchFamily="2" charset="2"/>
                <a:buChar char="q"/>
              </a:pPr>
              <a:r>
                <a:rPr lang="id-ID" sz="1400" dirty="0"/>
                <a:t>protokol sudah direview oleh kumpulan para ahli dan disetujui.</a:t>
              </a:r>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11627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766376"/>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VAKSIN/HAYATI</a:t>
            </a:r>
            <a:endParaRPr lang="id-ID" sz="2800" b="1" dirty="0">
              <a:solidFill>
                <a:srgbClr val="FF0000"/>
              </a:solidFill>
            </a:endParaRPr>
          </a:p>
        </p:txBody>
      </p:sp>
      <p:grpSp>
        <p:nvGrpSpPr>
          <p:cNvPr id="17" name="Group 16"/>
          <p:cNvGrpSpPr/>
          <p:nvPr/>
        </p:nvGrpSpPr>
        <p:grpSpPr>
          <a:xfrm>
            <a:off x="717754" y="4387610"/>
            <a:ext cx="11395587" cy="1761730"/>
            <a:chOff x="1011891" y="4641331"/>
            <a:chExt cx="2651268" cy="1590761"/>
          </a:xfrm>
          <a:solidFill>
            <a:schemeClr val="tx2">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Pembuktian konsep fungsi dan/ atau karakteristik penting secara analitis dan eksperimental.</a:t>
              </a:r>
              <a:r>
                <a:rPr lang="en-AU" sz="1600" b="1" dirty="0"/>
                <a:t> </a:t>
              </a:r>
            </a:p>
            <a:p>
              <a:pPr lvl="0" defTabSz="222250">
                <a:spcBef>
                  <a:spcPct val="0"/>
                </a:spcBef>
              </a:pPr>
              <a:r>
                <a:rPr lang="en-AU" sz="1400" b="1" dirty="0"/>
                <a:t>(</a:t>
              </a:r>
              <a:r>
                <a:rPr lang="id-ID" sz="1400" b="1" dirty="0"/>
                <a:t>Iniasiasi Proof of Concept untuk pengembangan produk</a:t>
              </a:r>
              <a:r>
                <a:rPr lang="en-AU" sz="1400" b="1" dirty="0"/>
                <a:t> </a:t>
              </a:r>
              <a:r>
                <a:rPr lang="id-ID" sz="1400" b="1" dirty="0"/>
                <a:t>vaksin digambarkan dengan penelitian terbatas baik secara  in vitro maupun  in vivo pada hewan model</a:t>
              </a:r>
              <a:r>
                <a:rPr lang="en-AU" sz="1400" b="1" dirty="0"/>
                <a:t>)</a:t>
              </a:r>
              <a:endParaRPr lang="id-ID" sz="1400" b="1" dirty="0"/>
            </a:p>
            <a:p>
              <a:pPr marL="285750" lvl="0" indent="-285750" defTabSz="222250">
                <a:spcBef>
                  <a:spcPct val="0"/>
                </a:spcBef>
                <a:buFont typeface="Wingdings" panose="05000000000000000000" pitchFamily="2" charset="2"/>
                <a:buChar char="q"/>
              </a:pPr>
              <a:r>
                <a:rPr lang="id-ID" sz="1400" dirty="0"/>
                <a:t>studi analitik mendukung prediksi kinerja elemen-elemen teknologi sudah ada; </a:t>
              </a:r>
            </a:p>
            <a:p>
              <a:pPr marL="285750" lvl="0" indent="-285750" defTabSz="222250">
                <a:spcBef>
                  <a:spcPct val="0"/>
                </a:spcBef>
                <a:buFont typeface="Wingdings" panose="05000000000000000000" pitchFamily="2" charset="2"/>
                <a:buChar char="q"/>
              </a:pPr>
              <a:r>
                <a:rPr lang="id-ID" sz="1400" dirty="0"/>
                <a:t>karakteristik/sifat dan kapasitas unjuk kerja sistem dasar telah diidentifikasi dan diprediksi;</a:t>
              </a:r>
            </a:p>
            <a:p>
              <a:pPr marL="285750" lvl="0" indent="-285750" defTabSz="222250">
                <a:spcBef>
                  <a:spcPct val="0"/>
                </a:spcBef>
                <a:buFont typeface="Wingdings" panose="05000000000000000000" pitchFamily="2" charset="2"/>
                <a:buChar char="q"/>
              </a:pPr>
              <a:r>
                <a:rPr lang="id-ID" sz="1400" dirty="0"/>
                <a:t>telah dilakukan percobaan laboratorium secara in vitro;</a:t>
              </a:r>
            </a:p>
            <a:p>
              <a:pPr marL="285750" lvl="0" indent="-285750" defTabSz="222250">
                <a:spcBef>
                  <a:spcPct val="0"/>
                </a:spcBef>
                <a:buFont typeface="Wingdings" panose="05000000000000000000" pitchFamily="2" charset="2"/>
                <a:buChar char="q"/>
              </a:pPr>
              <a:r>
                <a:rPr lang="id-ID" sz="1400" dirty="0"/>
                <a:t>telah dilakukan percobaan laboratorium secara in vivo pada hewan model.</a:t>
              </a:r>
            </a:p>
          </p:txBody>
        </p:sp>
      </p:grpSp>
    </p:spTree>
    <p:extLst>
      <p:ext uri="{BB962C8B-B14F-4D97-AF65-F5344CB8AC3E}">
        <p14:creationId xmlns:p14="http://schemas.microsoft.com/office/powerpoint/2010/main" val="344125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445771"/>
            <a:ext cx="11395587" cy="2527612"/>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Validasi komponen/subsistem dalam lingkungan laboratorium.</a:t>
              </a:r>
              <a:r>
                <a:rPr lang="en-AU" sz="1600" b="1" dirty="0"/>
                <a:t> </a:t>
              </a:r>
            </a:p>
            <a:p>
              <a:pPr lvl="0" defTabSz="533400">
                <a:spcBef>
                  <a:spcPct val="0"/>
                </a:spcBef>
              </a:pPr>
              <a:r>
                <a:rPr lang="en-AU" sz="1400" b="1" dirty="0"/>
                <a:t>(</a:t>
              </a:r>
              <a:r>
                <a:rPr lang="id-ID" sz="1400" b="1" dirty="0"/>
                <a:t>Komponen dasar teknologi terintegrasi untuk menunjukkan bahwa teknologi akan bekerja bersama</a:t>
              </a:r>
              <a:r>
                <a:rPr lang="en-AU" sz="1400" b="1" dirty="0"/>
                <a:t>. </a:t>
              </a:r>
              <a:r>
                <a:rPr lang="en-AU" sz="1400" b="1" dirty="0" err="1"/>
                <a:t>Penelitian</a:t>
              </a:r>
              <a:r>
                <a:rPr lang="en-AU" sz="1400" b="1" dirty="0"/>
                <a:t> </a:t>
              </a:r>
              <a:r>
                <a:rPr lang="en-AU" sz="1400" b="1" dirty="0" err="1"/>
                <a:t>laboratorium</a:t>
              </a:r>
              <a:r>
                <a:rPr lang="en-AU" sz="1400" b="1" dirty="0"/>
                <a:t> non GLP </a:t>
              </a:r>
              <a:r>
                <a:rPr lang="en-AU" sz="1400" b="1" dirty="0" err="1"/>
                <a:t>dilakukan</a:t>
              </a:r>
              <a:r>
                <a:rPr lang="en-AU" sz="1400" b="1" dirty="0"/>
                <a:t> </a:t>
              </a:r>
              <a:r>
                <a:rPr lang="en-AU" sz="1400" b="1" dirty="0" err="1"/>
                <a:t>untuk</a:t>
              </a:r>
              <a:r>
                <a:rPr lang="en-AU" sz="1400" b="1" dirty="0"/>
                <a:t> </a:t>
              </a:r>
              <a:r>
                <a:rPr lang="en-AU" sz="1400" b="1" dirty="0" err="1"/>
                <a:t>mendefinisikan</a:t>
              </a:r>
              <a:r>
                <a:rPr lang="en-AU" sz="1400" b="1" dirty="0"/>
                <a:t> </a:t>
              </a:r>
              <a:r>
                <a:rPr lang="en-AU" sz="1400" b="1" dirty="0" err="1"/>
                <a:t>hipotesis</a:t>
              </a:r>
              <a:r>
                <a:rPr lang="en-AU" sz="1400" b="1" dirty="0"/>
                <a:t> </a:t>
              </a:r>
              <a:r>
                <a:rPr lang="en-AU" sz="1400" b="1" dirty="0" err="1"/>
                <a:t>dan</a:t>
              </a:r>
              <a:r>
                <a:rPr lang="en-AU" sz="1400" b="1" dirty="0"/>
                <a:t> </a:t>
              </a:r>
              <a:r>
                <a:rPr lang="en-AU" sz="1400" b="1" dirty="0" err="1"/>
                <a:t>mengidentifikasi</a:t>
              </a:r>
              <a:r>
                <a:rPr lang="en-AU" sz="1400" b="1" dirty="0"/>
                <a:t> data-data yang </a:t>
              </a:r>
              <a:r>
                <a:rPr lang="en-AU" sz="1400" b="1" dirty="0" err="1"/>
                <a:t>relevan</a:t>
              </a:r>
              <a:r>
                <a:rPr lang="en-AU" sz="1400" b="1" dirty="0"/>
                <a:t> yang </a:t>
              </a:r>
              <a:r>
                <a:rPr lang="en-AU" sz="1400" b="1" dirty="0" err="1"/>
                <a:t>diperlukan</a:t>
              </a:r>
              <a:r>
                <a:rPr lang="en-AU" sz="1400" b="1" dirty="0"/>
                <a:t> </a:t>
              </a:r>
              <a:r>
                <a:rPr lang="en-AU" sz="1400" b="1" dirty="0" err="1"/>
                <a:t>untuk</a:t>
              </a:r>
              <a:r>
                <a:rPr lang="en-AU" sz="1400" b="1" dirty="0"/>
                <a:t> </a:t>
              </a:r>
              <a:r>
                <a:rPr lang="en-AU" sz="1400" b="1" dirty="0" err="1"/>
                <a:t>penilaian</a:t>
              </a:r>
              <a:r>
                <a:rPr lang="en-AU" sz="1400" b="1" dirty="0"/>
                <a:t> </a:t>
              </a:r>
              <a:r>
                <a:rPr lang="en-AU" sz="1400" b="1" dirty="0" err="1"/>
                <a:t>teknologi</a:t>
              </a:r>
              <a:r>
                <a:rPr lang="en-AU" sz="1400" b="1" dirty="0"/>
                <a:t> </a:t>
              </a:r>
              <a:r>
                <a:rPr lang="en-AU" sz="1400" b="1" dirty="0" err="1"/>
                <a:t>pada</a:t>
              </a:r>
              <a:r>
                <a:rPr lang="en-AU" sz="1400" b="1" dirty="0"/>
                <a:t> </a:t>
              </a:r>
              <a:r>
                <a:rPr lang="en-AU" sz="1400" b="1" dirty="0" err="1"/>
                <a:t>desain</a:t>
              </a:r>
              <a:r>
                <a:rPr lang="en-AU" sz="1400" b="1" dirty="0"/>
                <a:t> </a:t>
              </a:r>
              <a:r>
                <a:rPr lang="en-AU" sz="1400" b="1" dirty="0" err="1"/>
                <a:t>eksperimental</a:t>
              </a:r>
              <a:r>
                <a:rPr lang="en-AU" sz="1400" b="1" dirty="0"/>
                <a:t> yang </a:t>
              </a:r>
              <a:r>
                <a:rPr lang="en-AU" sz="1400" b="1" dirty="0" err="1"/>
                <a:t>akurat</a:t>
              </a:r>
              <a:r>
                <a:rPr lang="en-AU" sz="1400" b="1" dirty="0"/>
                <a:t>)</a:t>
              </a:r>
            </a:p>
            <a:p>
              <a:pPr marL="285750" lvl="0" indent="-285750" defTabSz="533400">
                <a:spcBef>
                  <a:spcPct val="0"/>
                </a:spcBef>
                <a:buFont typeface="Wingdings" panose="05000000000000000000" pitchFamily="2" charset="2"/>
                <a:buChar char="q"/>
              </a:pPr>
              <a:r>
                <a:rPr lang="id-ID" sz="1400" dirty="0"/>
                <a:t>prototipe skala Lab telah dihasilkan;</a:t>
              </a:r>
            </a:p>
            <a:p>
              <a:pPr marL="285750" lvl="0" indent="-285750" defTabSz="533400">
                <a:spcBef>
                  <a:spcPct val="0"/>
                </a:spcBef>
                <a:buFont typeface="Wingdings" panose="05000000000000000000" pitchFamily="2" charset="2"/>
                <a:buChar char="q"/>
              </a:pPr>
              <a:r>
                <a:rPr lang="id-ID" sz="1400" dirty="0"/>
                <a:t>prototipe skala Lab Good Laboratory Practice (GLP) telah dihasilkan untuk bahan uji Preklinis;  </a:t>
              </a:r>
            </a:p>
            <a:p>
              <a:pPr marL="285750" lvl="0" indent="-285750" defTabSz="533400">
                <a:spcBef>
                  <a:spcPct val="0"/>
                </a:spcBef>
                <a:buFont typeface="Wingdings" panose="05000000000000000000" pitchFamily="2" charset="2"/>
                <a:buChar char="q"/>
              </a:pPr>
              <a:r>
                <a:rPr lang="id-ID" sz="1400" dirty="0"/>
                <a:t>proses ‘kunci’ untuk produksi telah diidentifikasi dan dikaji di lab;</a:t>
              </a:r>
            </a:p>
            <a:p>
              <a:pPr marL="285750" lvl="0" indent="-285750" defTabSz="533400">
                <a:spcBef>
                  <a:spcPct val="0"/>
                </a:spcBef>
                <a:buFont typeface="Wingdings" panose="05000000000000000000" pitchFamily="2" charset="2"/>
                <a:buChar char="q"/>
              </a:pPr>
              <a:r>
                <a:rPr lang="id-ID" sz="1400" dirty="0"/>
                <a:t>integrasi sistem teknologi dan rancang bangun skala lab telah selesai (low fidelity);</a:t>
              </a:r>
            </a:p>
            <a:p>
              <a:pPr marL="285750" lvl="0" indent="-285750" defTabSz="533400">
                <a:spcBef>
                  <a:spcPct val="0"/>
                </a:spcBef>
                <a:buFont typeface="Wingdings" panose="05000000000000000000" pitchFamily="2" charset="2"/>
                <a:buChar char="q"/>
              </a:pPr>
              <a:r>
                <a:rPr lang="id-ID" sz="1400" dirty="0"/>
                <a:t>telah ditetapkan Target Product Profile (TPP) terdiri dari pemerian sediaan, kandungan sediaan, indikasi, dosis, dose ranging, cara pemberian, khasiat, efek samping yang dimungkinkan, jenis sediaan; dan</a:t>
              </a:r>
            </a:p>
            <a:p>
              <a:pPr marL="285750" lvl="0" indent="-285750" defTabSz="533400">
                <a:spcBef>
                  <a:spcPct val="0"/>
                </a:spcBef>
                <a:buFont typeface="Wingdings" panose="05000000000000000000" pitchFamily="2" charset="2"/>
                <a:buChar char="q"/>
              </a:pPr>
              <a:r>
                <a:rPr lang="id-ID" sz="1400" dirty="0"/>
                <a:t>uji preklinis awal berupa uji keamanan dan efikasi suatu kandidat biologi/vaksin telah digambarkan dan didefinisikan di hewan model.</a:t>
              </a:r>
            </a:p>
          </p:txBody>
        </p:sp>
      </p:grpSp>
      <p:grpSp>
        <p:nvGrpSpPr>
          <p:cNvPr id="10" name="Group 9"/>
          <p:cNvGrpSpPr/>
          <p:nvPr/>
        </p:nvGrpSpPr>
        <p:grpSpPr>
          <a:xfrm>
            <a:off x="717754" y="2979264"/>
            <a:ext cx="11395587" cy="2077168"/>
            <a:chOff x="1011891" y="4623825"/>
            <a:chExt cx="2651268" cy="1590761"/>
          </a:xfrm>
          <a:solidFill>
            <a:schemeClr val="accent6">
              <a:lumMod val="50000"/>
            </a:schemeClr>
          </a:solidFill>
        </p:grpSpPr>
        <p:sp>
          <p:nvSpPr>
            <p:cNvPr id="11" name="Rectangle: Rounded Corners 10"/>
            <p:cNvSpPr/>
            <p:nvPr/>
          </p:nvSpPr>
          <p:spPr>
            <a:xfrm>
              <a:off x="1011891" y="4623825"/>
              <a:ext cx="2651268" cy="1590761"/>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70416"/>
              <a:ext cx="2558084" cy="1497577"/>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Validasi komponen/subsistem dalam suatu lingkungan yang relevan.</a:t>
              </a:r>
              <a:r>
                <a:rPr lang="en-AU" sz="1600" b="1" dirty="0"/>
                <a:t> </a:t>
              </a:r>
            </a:p>
            <a:p>
              <a:pPr lvl="0" defTabSz="222250">
                <a:spcBef>
                  <a:spcPct val="0"/>
                </a:spcBef>
              </a:pPr>
              <a:r>
                <a:rPr lang="en-AU" sz="1400" b="1" dirty="0"/>
                <a:t>(</a:t>
              </a:r>
              <a:r>
                <a:rPr lang="id-ID" sz="1400" b="1" dirty="0"/>
                <a:t>Periode intensif studi non klinis dan preklinis dilakukan melibatkan data parametrik dan analisis dilakukan pada sistem yang tervalidasi, dan produksi skala pilot dari kandidat biologik/vaksin</a:t>
              </a:r>
              <a:r>
                <a:rPr lang="en-AU" sz="1400" b="1" dirty="0"/>
                <a:t>)</a:t>
              </a:r>
            </a:p>
            <a:p>
              <a:pPr marL="285750" lvl="0" indent="-285750" defTabSz="222250">
                <a:spcBef>
                  <a:spcPct val="0"/>
                </a:spcBef>
                <a:buFont typeface="Wingdings" panose="05000000000000000000" pitchFamily="2" charset="2"/>
                <a:buChar char="q"/>
              </a:pPr>
              <a:r>
                <a:rPr lang="id-ID" sz="1400" dirty="0"/>
                <a:t>persiapan produksi dan fasilitas GMP;</a:t>
              </a:r>
            </a:p>
            <a:p>
              <a:pPr marL="285750" lvl="0" indent="-285750" defTabSz="222250">
                <a:spcBef>
                  <a:spcPct val="0"/>
                </a:spcBef>
                <a:buFont typeface="Wingdings" panose="05000000000000000000" pitchFamily="2" charset="2"/>
                <a:buChar char="q"/>
              </a:pPr>
              <a:r>
                <a:rPr lang="id-ID" sz="1400" dirty="0"/>
                <a:t>produksi biologi/vaksin skala pilot telah didesain dan dilakukan;</a:t>
              </a:r>
            </a:p>
            <a:p>
              <a:pPr marL="285750" lvl="0" indent="-285750" defTabSz="222250">
                <a:spcBef>
                  <a:spcPct val="0"/>
                </a:spcBef>
                <a:buFont typeface="Wingdings" panose="05000000000000000000" pitchFamily="2" charset="2"/>
                <a:buChar char="q"/>
              </a:pPr>
              <a:r>
                <a:rPr lang="id-ID" sz="1400" dirty="0"/>
                <a:t>formula induk sediaan biologi/vaksin telah direview oleh Quality assurance dan memenuhi kaidah GMP;</a:t>
              </a:r>
            </a:p>
            <a:p>
              <a:pPr marL="285750" lvl="0" indent="-285750" defTabSz="222250">
                <a:spcBef>
                  <a:spcPct val="0"/>
                </a:spcBef>
                <a:buFont typeface="Wingdings" panose="05000000000000000000" pitchFamily="2" charset="2"/>
                <a:buChar char="q"/>
              </a:pPr>
              <a:r>
                <a:rPr lang="id-ID" sz="1400" dirty="0"/>
                <a:t>uji preklinis keamanan, imunologi/aktifitas biologi dan efikasi sediaan GLP telah dilakukan;</a:t>
              </a:r>
            </a:p>
            <a:p>
              <a:pPr marL="285750" lvl="0" indent="-285750" defTabSz="222250">
                <a:spcBef>
                  <a:spcPct val="0"/>
                </a:spcBef>
                <a:buFont typeface="Wingdings" panose="05000000000000000000" pitchFamily="2" charset="2"/>
                <a:buChar char="q"/>
              </a:pPr>
              <a:r>
                <a:rPr lang="id-ID" sz="1400" dirty="0"/>
                <a:t>desain uji klinis pada manusia sudah dibuat dan didaftarkan ke Badan POM berdasarkan uji preklinis;</a:t>
              </a:r>
            </a:p>
            <a:p>
              <a:pPr marL="285750" lvl="0" indent="-285750" defTabSz="222250">
                <a:spcBef>
                  <a:spcPct val="0"/>
                </a:spcBef>
                <a:buFont typeface="Wingdings" panose="05000000000000000000" pitchFamily="2" charset="2"/>
                <a:buChar char="q"/>
              </a:pPr>
              <a:r>
                <a:rPr lang="id-ID" sz="1400" dirty="0"/>
                <a:t>desain uji stabilitas dan uji stabilitas terbatas telah dilakukan.</a:t>
              </a:r>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53918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542931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891"/>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VAKSIN/HAYATI</a:t>
            </a:r>
            <a:endParaRPr lang="id-ID" sz="2800" b="1" dirty="0">
              <a:solidFill>
                <a:srgbClr val="FF0000"/>
              </a:solidFill>
            </a:endParaRPr>
          </a:p>
        </p:txBody>
      </p:sp>
      <p:grpSp>
        <p:nvGrpSpPr>
          <p:cNvPr id="17" name="Group 16"/>
          <p:cNvGrpSpPr/>
          <p:nvPr/>
        </p:nvGrpSpPr>
        <p:grpSpPr>
          <a:xfrm>
            <a:off x="717754" y="5050550"/>
            <a:ext cx="11395587" cy="1761730"/>
            <a:chOff x="1011891" y="4641331"/>
            <a:chExt cx="2651268" cy="1590761"/>
          </a:xfrm>
          <a:solidFill>
            <a:schemeClr val="tx2">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Demonstrasi model atau prototipe sistem/subsistem dalam suatu lingkungan yang relevan.</a:t>
              </a:r>
              <a:r>
                <a:rPr lang="en-AU" sz="1600" b="1" dirty="0"/>
                <a:t> </a:t>
              </a:r>
            </a:p>
            <a:p>
              <a:pPr lvl="0" defTabSz="222250">
                <a:spcBef>
                  <a:spcPct val="0"/>
                </a:spcBef>
              </a:pPr>
              <a:r>
                <a:rPr lang="en-AU" sz="1400" b="1" dirty="0"/>
                <a:t>(</a:t>
              </a:r>
              <a:r>
                <a:rPr lang="id-ID" sz="1400" b="1" dirty="0"/>
                <a:t>Diskusi pre IND sudah dimulai ke Badan POM dan dokumen sudah dipersiapkan dan dimasukkan, Fase 1 CT telah dilakukan pada jumlah partisipan kecil dan subjek dikontrol dan dievaluasi adanya gejala klinis secara intensif. Data immunogenesitas dan atau farmakokinetik dan farmakodinamik sudah tersedia untuk prediksi CT fase 2 di manusia</a:t>
              </a:r>
              <a:r>
                <a:rPr lang="en-AU" sz="1400" b="1" dirty="0"/>
                <a:t>)</a:t>
              </a:r>
              <a:endParaRPr lang="id-ID" sz="1400" b="1" dirty="0"/>
            </a:p>
            <a:p>
              <a:pPr marL="285750" lvl="0" indent="-285750" defTabSz="222250">
                <a:spcBef>
                  <a:spcPct val="0"/>
                </a:spcBef>
                <a:buFont typeface="Wingdings" panose="05000000000000000000" pitchFamily="2" charset="2"/>
                <a:buChar char="q"/>
              </a:pPr>
              <a:r>
                <a:rPr lang="id-ID" sz="1400" dirty="0"/>
                <a:t>uji klinis fase 1 di manusia dengan jumlah terbatas sudah dilakukan dan memenuhi syarat keamanan dan menunjukkan hasil imnunogenesitas dan farmakokinetik (PK) dan farmakofinamik (PD) yang diharapkan; dan </a:t>
              </a:r>
            </a:p>
            <a:p>
              <a:pPr marL="285750" lvl="0" indent="-285750" defTabSz="222250">
                <a:spcBef>
                  <a:spcPct val="0"/>
                </a:spcBef>
                <a:buFont typeface="Wingdings" panose="05000000000000000000" pitchFamily="2" charset="2"/>
                <a:buChar char="q"/>
              </a:pPr>
              <a:r>
                <a:rPr lang="id-ID" sz="1400" dirty="0"/>
                <a:t>data hasil uji klinis 1 yang mendukung tersusun protokol uji klinis fase.</a:t>
              </a:r>
            </a:p>
          </p:txBody>
        </p:sp>
      </p:grpSp>
    </p:spTree>
    <p:extLst>
      <p:ext uri="{BB962C8B-B14F-4D97-AF65-F5344CB8AC3E}">
        <p14:creationId xmlns:p14="http://schemas.microsoft.com/office/powerpoint/2010/main" val="54717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2910" y="3038277"/>
            <a:ext cx="11395587" cy="2079023"/>
            <a:chOff x="981136" y="1558"/>
            <a:chExt cx="2712778" cy="1737922"/>
          </a:xfrm>
          <a:solidFill>
            <a:schemeClr val="accent6">
              <a:lumMod val="50000"/>
            </a:schemeClr>
          </a:solidFill>
        </p:grpSpPr>
        <p:sp>
          <p:nvSpPr>
            <p:cNvPr id="5" name="Rectangle: Rounded Corners 4"/>
            <p:cNvSpPr/>
            <p:nvPr/>
          </p:nvSpPr>
          <p:spPr>
            <a:xfrm>
              <a:off x="981136" y="1558"/>
              <a:ext cx="2712778" cy="1737922"/>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Lengkap dan handal  melalui pengujian dan demonstrasi dalam lingkungan sebenarnya.</a:t>
              </a:r>
            </a:p>
            <a:p>
              <a:pPr lvl="0" defTabSz="533400">
                <a:spcBef>
                  <a:spcPct val="0"/>
                </a:spcBef>
              </a:pPr>
              <a:r>
                <a:rPr lang="en-AU" sz="1400" b="1" dirty="0"/>
                <a:t>(</a:t>
              </a:r>
              <a:r>
                <a:rPr lang="id-ID" sz="1400" b="1" dirty="0"/>
                <a:t>Hasil uji CT fase 3 memenuhi syarat keamanan dan efikasi dari kandidat biologik/vaksin.Validasi proses sudah terpenuhi, dan studi reprodusibilitas/ konsistensi sudah dilakukan. Pre registrasi sudah disampaikan ke Badan POM</a:t>
              </a:r>
              <a:r>
                <a:rPr lang="en-AU" sz="1400" b="1" dirty="0"/>
                <a:t>)</a:t>
              </a:r>
              <a:endParaRPr lang="id-ID" sz="1400" b="1" dirty="0"/>
            </a:p>
            <a:p>
              <a:pPr marL="285750" lvl="0" indent="-285750" defTabSz="533400">
                <a:spcBef>
                  <a:spcPct val="0"/>
                </a:spcBef>
                <a:buFont typeface="Wingdings" panose="05000000000000000000" pitchFamily="2" charset="2"/>
                <a:buChar char="q"/>
              </a:pPr>
              <a:r>
                <a:rPr lang="id-ID" sz="1400" dirty="0"/>
                <a:t>persetujuan registrasi dari Badan POM;</a:t>
              </a:r>
            </a:p>
            <a:p>
              <a:pPr marL="285750" lvl="0" indent="-285750" defTabSz="533400">
                <a:spcBef>
                  <a:spcPct val="0"/>
                </a:spcBef>
                <a:buFont typeface="Wingdings" panose="05000000000000000000" pitchFamily="2" charset="2"/>
                <a:buChar char="q"/>
              </a:pPr>
              <a:r>
                <a:rPr lang="id-ID" sz="1400" dirty="0"/>
                <a:t>penyusunan dossier telah dimulai terkait data Chemical, Material dan Control, fasilitas, gedung, tenaga kerja, dll;</a:t>
              </a:r>
            </a:p>
            <a:p>
              <a:pPr marL="285750" lvl="0" indent="-285750" defTabSz="533400">
                <a:spcBef>
                  <a:spcPct val="0"/>
                </a:spcBef>
                <a:buFont typeface="Wingdings" panose="05000000000000000000" pitchFamily="2" charset="2"/>
                <a:buChar char="q"/>
              </a:pPr>
              <a:r>
                <a:rPr lang="id-ID" sz="1400" dirty="0"/>
                <a:t>fasilitas produksi telah disetujui oleh Badan POM;</a:t>
              </a:r>
            </a:p>
            <a:p>
              <a:pPr marL="285750" lvl="0" indent="-285750" defTabSz="533400">
                <a:spcBef>
                  <a:spcPct val="0"/>
                </a:spcBef>
                <a:buFont typeface="Wingdings" panose="05000000000000000000" pitchFamily="2" charset="2"/>
                <a:buChar char="q"/>
              </a:pPr>
              <a:r>
                <a:rPr lang="id-ID" sz="1400" dirty="0"/>
                <a:t>uji klinis fase 3 memenuhi persyaratan;</a:t>
              </a:r>
            </a:p>
            <a:p>
              <a:pPr marL="285750" lvl="0" indent="-285750" defTabSz="533400">
                <a:spcBef>
                  <a:spcPct val="0"/>
                </a:spcBef>
                <a:buFont typeface="Wingdings" panose="05000000000000000000" pitchFamily="2" charset="2"/>
                <a:buChar char="q"/>
              </a:pPr>
              <a:r>
                <a:rPr lang="id-ID" sz="1400" dirty="0"/>
                <a:t>dossier telah didaftarkan ke Badan POM; dan</a:t>
              </a:r>
            </a:p>
            <a:p>
              <a:pPr marL="285750" lvl="0" indent="-285750" defTabSz="533400">
                <a:spcBef>
                  <a:spcPct val="0"/>
                </a:spcBef>
                <a:buFont typeface="Wingdings" panose="05000000000000000000" pitchFamily="2" charset="2"/>
                <a:buChar char="q"/>
              </a:pPr>
              <a:r>
                <a:rPr lang="id-ID" sz="1400" dirty="0"/>
                <a:t>produk telah diregistrasi ke badan POM.</a:t>
              </a:r>
            </a:p>
          </p:txBody>
        </p:sp>
      </p:grpSp>
      <p:grpSp>
        <p:nvGrpSpPr>
          <p:cNvPr id="10" name="Group 9"/>
          <p:cNvGrpSpPr/>
          <p:nvPr/>
        </p:nvGrpSpPr>
        <p:grpSpPr>
          <a:xfrm>
            <a:off x="732911" y="5168900"/>
            <a:ext cx="11395587" cy="1574800"/>
            <a:chOff x="1011891" y="4623825"/>
            <a:chExt cx="2651268" cy="1590761"/>
          </a:xfrm>
          <a:solidFill>
            <a:schemeClr val="accent6">
              <a:lumMod val="50000"/>
            </a:schemeClr>
          </a:solidFill>
        </p:grpSpPr>
        <p:sp>
          <p:nvSpPr>
            <p:cNvPr id="11" name="Rectangle: Rounded Corners 10"/>
            <p:cNvSpPr/>
            <p:nvPr/>
          </p:nvSpPr>
          <p:spPr>
            <a:xfrm>
              <a:off x="1011891" y="4623825"/>
              <a:ext cx="2651268" cy="1590761"/>
            </a:xfrm>
            <a:prstGeom prst="roundRect">
              <a:avLst>
                <a:gd name="adj" fmla="val 1000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70416"/>
              <a:ext cx="2558084" cy="1497577"/>
            </a:xfrm>
            <a:prstGeom prst="rect">
              <a:avLst/>
            </a:prstGeom>
            <a:solidFill>
              <a:schemeClr val="tx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Sistem benar-benar teruji/terbukti melalui keberhasilan pengoperasian.</a:t>
              </a:r>
            </a:p>
            <a:p>
              <a:pPr lvl="0" defTabSz="222250">
                <a:spcBef>
                  <a:spcPct val="0"/>
                </a:spcBef>
              </a:pPr>
              <a:r>
                <a:rPr lang="id-ID" sz="1400" b="1" dirty="0"/>
                <a:t>Biologik/vaskin sudah dapat didistribusikan dan dipasarkan. Post marketing studies didesain setelah ada perjanjian dengan Badan POM dan dilakukannya post marketing surveilance (PMS). Surveilance dilaukan terus menerus.</a:t>
              </a:r>
            </a:p>
            <a:p>
              <a:pPr marL="285750" lvl="0" indent="-285750" defTabSz="222250">
                <a:spcBef>
                  <a:spcPct val="0"/>
                </a:spcBef>
                <a:buFont typeface="Wingdings" panose="05000000000000000000" pitchFamily="2" charset="2"/>
                <a:buChar char="q"/>
              </a:pPr>
              <a:r>
                <a:rPr lang="id-ID" sz="1400" dirty="0"/>
                <a:t>produksi rutin produk biologis/vaksin telah dilakukan;</a:t>
              </a:r>
            </a:p>
            <a:p>
              <a:pPr marL="285750" lvl="0" indent="-285750" defTabSz="222250">
                <a:spcBef>
                  <a:spcPct val="0"/>
                </a:spcBef>
                <a:buFont typeface="Wingdings" panose="05000000000000000000" pitchFamily="2" charset="2"/>
                <a:buChar char="q"/>
              </a:pPr>
              <a:r>
                <a:rPr lang="id-ID" sz="1400" dirty="0"/>
                <a:t>distribusi dan pemasaran produk biologi/vaksin telah dilakukan;</a:t>
              </a:r>
            </a:p>
            <a:p>
              <a:pPr marL="285750" lvl="0" indent="-285750" defTabSz="222250">
                <a:spcBef>
                  <a:spcPct val="0"/>
                </a:spcBef>
                <a:buFont typeface="Wingdings" panose="05000000000000000000" pitchFamily="2" charset="2"/>
                <a:buChar char="q"/>
              </a:pPr>
              <a:r>
                <a:rPr lang="id-ID" sz="1400" dirty="0"/>
                <a:t>protokol PMS pada produk biologi dan hewan sudah dibuat dan diajukan ke Badan POM; dan</a:t>
              </a:r>
            </a:p>
            <a:p>
              <a:pPr marL="285750" lvl="0" indent="-285750" defTabSz="222250">
                <a:spcBef>
                  <a:spcPct val="0"/>
                </a:spcBef>
                <a:buFont typeface="Wingdings" panose="05000000000000000000" pitchFamily="2" charset="2"/>
                <a:buChar char="q"/>
              </a:pPr>
              <a:r>
                <a:rPr lang="id-ID" sz="1400" dirty="0"/>
                <a:t>PMS telah dilaksanakan</a:t>
              </a:r>
            </a:p>
          </p:txBody>
        </p:sp>
      </p:grpSp>
      <p:sp>
        <p:nvSpPr>
          <p:cNvPr id="13" name="Rectangle 12"/>
          <p:cNvSpPr/>
          <p:nvPr/>
        </p:nvSpPr>
        <p:spPr>
          <a:xfrm>
            <a:off x="64445" y="1165011"/>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56995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542931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1391"/>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VAKSIN/HAYATI</a:t>
            </a:r>
            <a:endParaRPr lang="id-ID" sz="2800" b="1" dirty="0">
              <a:solidFill>
                <a:srgbClr val="FF0000"/>
              </a:solidFill>
            </a:endParaRPr>
          </a:p>
        </p:txBody>
      </p:sp>
      <p:grpSp>
        <p:nvGrpSpPr>
          <p:cNvPr id="17" name="Group 16"/>
          <p:cNvGrpSpPr/>
          <p:nvPr/>
        </p:nvGrpSpPr>
        <p:grpSpPr>
          <a:xfrm>
            <a:off x="732910" y="368301"/>
            <a:ext cx="11395587" cy="2609084"/>
            <a:chOff x="1011891" y="4641331"/>
            <a:chExt cx="2651268" cy="1590761"/>
          </a:xfrm>
          <a:solidFill>
            <a:schemeClr val="tx2">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Demonstrasi prototipe sistem dalam lingkungan sebenarnya.</a:t>
              </a:r>
            </a:p>
            <a:p>
              <a:pPr lvl="0" defTabSz="222250">
                <a:spcBef>
                  <a:spcPct val="0"/>
                </a:spcBef>
              </a:pPr>
              <a:r>
                <a:rPr lang="id-ID" sz="1400" b="1" dirty="0"/>
                <a:t>Uji CT fase 2 untuk menilai keamanan dan immnogenesitas serta aktifitas biologi dilakukan. Data hasil CT fase 2 didokumentasikan dan dilaporkan ke Dirjen POM untuk persiapan uji CT fase 3 (efficacy). Titik akhir sutu uji klinis dan markernya ditetapkan atas persetujuan Badan POM.</a:t>
              </a:r>
            </a:p>
            <a:p>
              <a:pPr marL="285750" lvl="0" indent="-285750" defTabSz="222250">
                <a:spcBef>
                  <a:spcPct val="0"/>
                </a:spcBef>
                <a:buFont typeface="Wingdings" panose="05000000000000000000" pitchFamily="2" charset="2"/>
                <a:buChar char="q"/>
              </a:pPr>
              <a:r>
                <a:rPr lang="id-ID" sz="1400" dirty="0"/>
                <a:t>uji klinis fase 2 di manusia sudah dilaksanakan;</a:t>
              </a:r>
            </a:p>
            <a:p>
              <a:pPr marL="285750" lvl="0" indent="-285750" defTabSz="222250">
                <a:spcBef>
                  <a:spcPct val="0"/>
                </a:spcBef>
                <a:buFont typeface="Wingdings" panose="05000000000000000000" pitchFamily="2" charset="2"/>
                <a:buChar char="q"/>
              </a:pPr>
              <a:r>
                <a:rPr lang="id-ID" sz="1400" dirty="0"/>
                <a:t>data-data dosis produk, dosis ranging, cara dan waktu pemberian serta data PK dan PD menjadi dasar untuk menyusun protokol uji klinis fase 3 telah ada;</a:t>
              </a:r>
            </a:p>
            <a:p>
              <a:pPr marL="285750" lvl="0" indent="-285750" defTabSz="222250">
                <a:spcBef>
                  <a:spcPct val="0"/>
                </a:spcBef>
                <a:buFont typeface="Wingdings" panose="05000000000000000000" pitchFamily="2" charset="2"/>
                <a:buChar char="q"/>
              </a:pPr>
              <a:r>
                <a:rPr lang="id-ID" sz="1400" dirty="0"/>
                <a:t>protokol uji klinis fase 3 telah dibuat dan diajukan ke Badan POM;</a:t>
              </a:r>
            </a:p>
            <a:p>
              <a:pPr marL="285750" lvl="0" indent="-285750" defTabSz="222250">
                <a:spcBef>
                  <a:spcPct val="0"/>
                </a:spcBef>
                <a:buFont typeface="Wingdings" panose="05000000000000000000" pitchFamily="2" charset="2"/>
                <a:buChar char="q"/>
              </a:pPr>
              <a:r>
                <a:rPr lang="id-ID" sz="1400" dirty="0"/>
                <a:t>telah dilakukan scaling up proses ke skala komersial sesuai persyaratan GMP; </a:t>
              </a:r>
            </a:p>
            <a:p>
              <a:pPr marL="285750" lvl="0" indent="-285750" defTabSz="222250">
                <a:spcBef>
                  <a:spcPct val="0"/>
                </a:spcBef>
                <a:buFont typeface="Wingdings" panose="05000000000000000000" pitchFamily="2" charset="2"/>
                <a:buChar char="q"/>
              </a:pPr>
              <a:r>
                <a:rPr lang="id-ID" sz="1400" dirty="0"/>
                <a:t>validasi proses pada skala produksi telah dilakukan; dan</a:t>
              </a:r>
            </a:p>
            <a:p>
              <a:pPr marL="285750" lvl="0" indent="-285750" defTabSz="222250">
                <a:spcBef>
                  <a:spcPct val="0"/>
                </a:spcBef>
                <a:buFont typeface="Wingdings" panose="05000000000000000000" pitchFamily="2" charset="2"/>
                <a:buChar char="q"/>
              </a:pPr>
              <a:r>
                <a:rPr lang="id-ID" sz="1400" dirty="0"/>
                <a:t>fasilitas dan ruangan produksi untuk skala produksi yang memenuhi GMP telah disiapkan.</a:t>
              </a:r>
            </a:p>
          </p:txBody>
        </p:sp>
      </p:grpSp>
      <p:sp>
        <p:nvSpPr>
          <p:cNvPr id="20" name="Arrow: Left 14">
            <a:hlinkClick r:id="rId2" action="ppaction://hlinksldjump"/>
          </p:cNvPr>
          <p:cNvSpPr/>
          <p:nvPr/>
        </p:nvSpPr>
        <p:spPr>
          <a:xfrm>
            <a:off x="8829368" y="6489290"/>
            <a:ext cx="2497393" cy="294968"/>
          </a:xfrm>
          <a:prstGeom prst="lef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8927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850900"/>
            <a:ext cx="11395587" cy="1766570"/>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Pembuktian Prinsip Dasar Teknologi </a:t>
              </a:r>
              <a:r>
                <a:rPr lang="id-ID" sz="1600" b="1" i="1" dirty="0"/>
                <a:t>(Basic Principle Report)</a:t>
              </a:r>
              <a:endParaRPr lang="en-AU" sz="1600" b="1" i="1" dirty="0"/>
            </a:p>
            <a:p>
              <a:pPr marL="285750" lvl="0" indent="-285750" defTabSz="533400">
                <a:spcBef>
                  <a:spcPct val="0"/>
                </a:spcBef>
                <a:buFont typeface="Wingdings" panose="05000000000000000000" pitchFamily="2" charset="2"/>
                <a:buChar char="q"/>
              </a:pPr>
              <a:r>
                <a:rPr lang="id-ID" sz="1400" dirty="0"/>
                <a:t>tingkat terendah kesiapan teknologi;</a:t>
              </a:r>
            </a:p>
            <a:p>
              <a:pPr marL="285750" lvl="0" indent="-285750" defTabSz="533400">
                <a:spcBef>
                  <a:spcPct val="0"/>
                </a:spcBef>
                <a:buFont typeface="Wingdings" panose="05000000000000000000" pitchFamily="2" charset="2"/>
                <a:buChar char="q"/>
              </a:pPr>
              <a:r>
                <a:rPr lang="id-ID" sz="1400" dirty="0"/>
                <a:t>penjelasan teoritis prinsip dasar teknologi;</a:t>
              </a:r>
            </a:p>
            <a:p>
              <a:pPr marL="285750" lvl="0" indent="-285750" defTabSz="533400">
                <a:spcBef>
                  <a:spcPct val="0"/>
                </a:spcBef>
                <a:buFont typeface="Wingdings" panose="05000000000000000000" pitchFamily="2" charset="2"/>
                <a:buChar char="q"/>
              </a:pPr>
              <a:r>
                <a:rPr lang="id-ID" sz="1400" dirty="0"/>
                <a:t>survei awal kegunaan teknologi;</a:t>
              </a:r>
            </a:p>
            <a:p>
              <a:pPr marL="285750" lvl="0" indent="-285750" defTabSz="533400">
                <a:spcBef>
                  <a:spcPct val="0"/>
                </a:spcBef>
                <a:buFont typeface="Wingdings" panose="05000000000000000000" pitchFamily="2" charset="2"/>
                <a:buChar char="q"/>
              </a:pPr>
              <a:r>
                <a:rPr lang="id-ID" sz="1400" dirty="0"/>
                <a:t>kajian konsep dasar teori ilmiah yang mendasari teknologi alat kesehatan terkait;</a:t>
              </a:r>
            </a:p>
            <a:p>
              <a:pPr marL="285750" lvl="0" indent="-285750" defTabSz="533400">
                <a:spcBef>
                  <a:spcPct val="0"/>
                </a:spcBef>
                <a:buFont typeface="Wingdings" panose="05000000000000000000" pitchFamily="2" charset="2"/>
                <a:buChar char="q"/>
              </a:pPr>
              <a:r>
                <a:rPr lang="id-ID" sz="1400" dirty="0"/>
                <a:t>perumusan konsep dasar dan pembuktian secara teoritis; dan</a:t>
              </a:r>
            </a:p>
            <a:p>
              <a:pPr marL="285750" lvl="0" indent="-285750" defTabSz="533400">
                <a:spcBef>
                  <a:spcPct val="0"/>
                </a:spcBef>
                <a:buFont typeface="Wingdings" panose="05000000000000000000" pitchFamily="2" charset="2"/>
                <a:buChar char="q"/>
              </a:pPr>
              <a:r>
                <a:rPr lang="id-ID" sz="1400" dirty="0"/>
                <a:t>tinjauan literatur ilmiah terkait prinsip-prinsip dasar teknologi.</a:t>
              </a:r>
            </a:p>
          </p:txBody>
        </p:sp>
      </p:grpSp>
      <p:grpSp>
        <p:nvGrpSpPr>
          <p:cNvPr id="10" name="Group 9"/>
          <p:cNvGrpSpPr/>
          <p:nvPr/>
        </p:nvGrpSpPr>
        <p:grpSpPr>
          <a:xfrm>
            <a:off x="717754" y="2669070"/>
            <a:ext cx="11395587" cy="1667551"/>
            <a:chOff x="1011891" y="4641331"/>
            <a:chExt cx="2651268" cy="1590761"/>
          </a:xfrm>
          <a:solidFill>
            <a:srgbClr val="7030A0"/>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Formulasi Konsep Teknologi (</a:t>
              </a:r>
              <a:r>
                <a:rPr lang="id-ID" sz="1600" b="1" i="1" dirty="0"/>
                <a:t>Technology Concept Formulation</a:t>
              </a:r>
              <a:r>
                <a:rPr lang="id-ID" sz="1600" b="1" dirty="0"/>
                <a:t>).</a:t>
              </a:r>
              <a:endParaRPr lang="en-AU" sz="1600" b="1" dirty="0"/>
            </a:p>
            <a:p>
              <a:pPr marL="285750" lvl="0" indent="-285750" defTabSz="222250">
                <a:spcBef>
                  <a:spcPct val="0"/>
                </a:spcBef>
                <a:buFont typeface="Wingdings" panose="05000000000000000000" pitchFamily="2" charset="2"/>
                <a:buChar char="q"/>
              </a:pPr>
              <a:r>
                <a:rPr lang="id-ID" sz="1400" dirty="0"/>
                <a:t>merumuskan topik-topik penelitian, menyusun hipotesis, dan merencanakan rancangan eksperimen untuk menemukan solusi permasalahan dengan basis teknologi terkait;</a:t>
              </a:r>
            </a:p>
            <a:p>
              <a:pPr marL="285750" lvl="0" indent="-285750" defTabSz="222250">
                <a:spcBef>
                  <a:spcPct val="0"/>
                </a:spcBef>
                <a:buFont typeface="Wingdings" panose="05000000000000000000" pitchFamily="2" charset="2"/>
                <a:buChar char="q"/>
              </a:pPr>
              <a:r>
                <a:rPr lang="id-ID" sz="1400" dirty="0"/>
                <a:t>penyusunan hipotesis-hipotesis ilmiah. Pembuatan rencana penelitian dan protokol mendapat reviu dan persetujuan; dan</a:t>
              </a:r>
            </a:p>
            <a:p>
              <a:pPr marL="285750" lvl="0" indent="-285750" defTabSz="222250">
                <a:spcBef>
                  <a:spcPct val="0"/>
                </a:spcBef>
                <a:buFont typeface="Wingdings" panose="05000000000000000000" pitchFamily="2" charset="2"/>
                <a:buChar char="q"/>
              </a:pPr>
              <a:r>
                <a:rPr lang="id-ID" sz="1400" dirty="0"/>
                <a:t>melalui kajian literatur dan diskusi-diskusi ilmiah, disusun rencana penelitian dan studi untuk mengidentifikasi potensi dan peluang target terapi. Didokumentasikan dalam bentuk protokol atau rencana penelitian yang mendapat revieu dan persetujuan.</a:t>
              </a:r>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11627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766376"/>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ALAT KESEHATAN</a:t>
            </a:r>
            <a:endParaRPr lang="id-ID" sz="2800" b="1" dirty="0">
              <a:solidFill>
                <a:srgbClr val="FF0000"/>
              </a:solidFill>
            </a:endParaRPr>
          </a:p>
        </p:txBody>
      </p:sp>
      <p:grpSp>
        <p:nvGrpSpPr>
          <p:cNvPr id="17" name="Group 16"/>
          <p:cNvGrpSpPr/>
          <p:nvPr/>
        </p:nvGrpSpPr>
        <p:grpSpPr>
          <a:xfrm>
            <a:off x="717754" y="4387610"/>
            <a:ext cx="11395587" cy="1761730"/>
            <a:chOff x="1011891" y="4641331"/>
            <a:chExt cx="2651268" cy="1590761"/>
          </a:xfrm>
          <a:solidFill>
            <a:srgbClr val="7030A0"/>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Penelitian</a:t>
              </a:r>
              <a:r>
                <a:rPr lang="en-AU" sz="1600" b="1" dirty="0"/>
                <a:t> </a:t>
              </a:r>
              <a:r>
                <a:rPr lang="en-AU" sz="1600" b="1" dirty="0" err="1"/>
                <a:t>untuk</a:t>
              </a:r>
              <a:r>
                <a:rPr lang="en-AU" sz="1600" b="1" dirty="0"/>
                <a:t> </a:t>
              </a:r>
              <a:r>
                <a:rPr lang="en-AU" sz="1600" b="1" dirty="0" err="1"/>
                <a:t>membuktikan</a:t>
              </a:r>
              <a:r>
                <a:rPr lang="en-AU" sz="1600" b="1" dirty="0"/>
                <a:t> </a:t>
              </a:r>
              <a:r>
                <a:rPr lang="en-AU" sz="1600" b="1" dirty="0" err="1"/>
                <a:t>konsep</a:t>
              </a:r>
              <a:r>
                <a:rPr lang="en-AU" sz="1600" b="1" dirty="0"/>
                <a:t> </a:t>
              </a:r>
              <a:r>
                <a:rPr lang="en-AU" sz="1600" b="1" dirty="0" err="1"/>
                <a:t>teknologi</a:t>
              </a:r>
              <a:r>
                <a:rPr lang="en-AU" sz="1600" b="1" dirty="0"/>
                <a:t> (</a:t>
              </a:r>
              <a:r>
                <a:rPr lang="en-AU" sz="1600" b="1" i="1" dirty="0"/>
                <a:t>Research of Technology Concept</a:t>
              </a:r>
              <a:r>
                <a:rPr lang="en-AU" sz="1600" b="1" dirty="0"/>
                <a:t>).</a:t>
              </a:r>
            </a:p>
            <a:p>
              <a:pPr marL="285750" lvl="0" indent="-285750" defTabSz="222250">
                <a:spcBef>
                  <a:spcPct val="0"/>
                </a:spcBef>
                <a:buFont typeface="Wingdings" panose="05000000000000000000" pitchFamily="2" charset="2"/>
                <a:buChar char="q"/>
              </a:pPr>
              <a:r>
                <a:rPr lang="id-ID" sz="1400" dirty="0"/>
                <a:t>penelitian dasar, pengumpulan dan analisis data ekperimen, untuk menguji hipotesis yang disusun. Memeriksa konsep alternatif, dan mengidentifikasi serta mengevaluasi komponen teknologi; </a:t>
              </a:r>
            </a:p>
            <a:p>
              <a:pPr marL="285750" lvl="0" indent="-285750" defTabSz="222250">
                <a:spcBef>
                  <a:spcPct val="0"/>
                </a:spcBef>
                <a:buFont typeface="Wingdings" panose="05000000000000000000" pitchFamily="2" charset="2"/>
                <a:buChar char="q"/>
              </a:pPr>
              <a:r>
                <a:rPr lang="id-ID" sz="1400" dirty="0"/>
                <a:t>pengujian awal terhadap konsep rancangan dan evaluasi berbagai alternatif;</a:t>
              </a:r>
            </a:p>
            <a:p>
              <a:pPr marL="285750" lvl="0" indent="-285750" defTabSz="222250">
                <a:spcBef>
                  <a:spcPct val="0"/>
                </a:spcBef>
                <a:buFont typeface="Wingdings" panose="05000000000000000000" pitchFamily="2" charset="2"/>
                <a:buChar char="q"/>
              </a:pPr>
              <a:r>
                <a:rPr lang="id-ID" sz="1400" dirty="0"/>
                <a:t>verifikasi desain, penetapan spesifikasi komponen;</a:t>
              </a:r>
            </a:p>
            <a:p>
              <a:pPr marL="285750" lvl="0" indent="-285750" defTabSz="222250">
                <a:spcBef>
                  <a:spcPct val="0"/>
                </a:spcBef>
                <a:buFont typeface="Wingdings" panose="05000000000000000000" pitchFamily="2" charset="2"/>
                <a:buChar char="q"/>
              </a:pPr>
              <a:r>
                <a:rPr lang="id-ID" sz="1400" dirty="0"/>
                <a:t>pembuktian awal kebenaran konsep (proof-of-concept) teknologi alat kesehatan pada jumlah terbatas dan model laboratorium; dan</a:t>
              </a:r>
            </a:p>
            <a:p>
              <a:pPr marL="285750" lvl="0" indent="-285750" defTabSz="222250">
                <a:spcBef>
                  <a:spcPct val="0"/>
                </a:spcBef>
                <a:buFont typeface="Wingdings" panose="05000000000000000000" pitchFamily="2" charset="2"/>
                <a:buChar char="q"/>
              </a:pPr>
              <a:r>
                <a:rPr lang="id-ID" sz="1400" dirty="0"/>
                <a:t>dokumentasi hasil percobaan skala laboratorium yang memberikan bukti awal kebenaran konsep teknologi alat kesehatan.</a:t>
              </a:r>
            </a:p>
          </p:txBody>
        </p:sp>
      </p:grpSp>
    </p:spTree>
    <p:extLst>
      <p:ext uri="{BB962C8B-B14F-4D97-AF65-F5344CB8AC3E}">
        <p14:creationId xmlns:p14="http://schemas.microsoft.com/office/powerpoint/2010/main" val="95939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850900"/>
            <a:ext cx="11395587" cy="1409700"/>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Validasi komponen dan/atau rangkain sistem skala laboratorium </a:t>
              </a:r>
              <a:r>
                <a:rPr lang="id-ID" sz="1600" b="1" i="1" dirty="0"/>
                <a:t>(Validation Component in laboratory).</a:t>
              </a:r>
              <a:endParaRPr lang="en-AU" sz="1600" b="1" i="1" dirty="0"/>
            </a:p>
            <a:p>
              <a:pPr marL="285750" lvl="0" indent="-285750" defTabSz="533400">
                <a:spcBef>
                  <a:spcPct val="0"/>
                </a:spcBef>
                <a:buFont typeface="Wingdings" panose="05000000000000000000" pitchFamily="2" charset="2"/>
                <a:buChar char="q"/>
              </a:pPr>
              <a:r>
                <a:rPr lang="id-ID" sz="1400" dirty="0"/>
                <a:t>percobaan dan pengujian skala model laboratorium untuk mengevaluasi dan mengkaji tingkat keamanan, efek samping dan efektivitas;</a:t>
              </a:r>
            </a:p>
            <a:p>
              <a:pPr marL="285750" lvl="0" indent="-285750" defTabSz="533400">
                <a:spcBef>
                  <a:spcPct val="0"/>
                </a:spcBef>
                <a:buFont typeface="Wingdings" panose="05000000000000000000" pitchFamily="2" charset="2"/>
                <a:buChar char="q"/>
              </a:pPr>
              <a:r>
                <a:rPr lang="id-ID" sz="1400" dirty="0"/>
                <a:t>penyusunan prosedur dan metode yang digunakan dalam studi non klinis dan klinis;</a:t>
              </a:r>
            </a:p>
            <a:p>
              <a:pPr marL="285750" lvl="0" indent="-285750" defTabSz="533400">
                <a:spcBef>
                  <a:spcPct val="0"/>
                </a:spcBef>
                <a:buFont typeface="Wingdings" panose="05000000000000000000" pitchFamily="2" charset="2"/>
                <a:buChar char="q"/>
              </a:pPr>
              <a:r>
                <a:rPr lang="id-ID" sz="1400" dirty="0"/>
                <a:t>pembuktian kebenaran konsep (proof-of-concept) teknologi dan tingkat keamanan; dan</a:t>
              </a:r>
            </a:p>
            <a:p>
              <a:pPr marL="285750" lvl="0" indent="-285750" defTabSz="533400">
                <a:spcBef>
                  <a:spcPct val="0"/>
                </a:spcBef>
                <a:buFont typeface="Wingdings" panose="05000000000000000000" pitchFamily="2" charset="2"/>
                <a:buChar char="q"/>
              </a:pPr>
              <a:r>
                <a:rPr lang="id-ID" sz="1400" dirty="0"/>
                <a:t>publikasi (peer-reviewed) data-data pembuktian kebenaran konsep teknologi dan tingkat keamanan.</a:t>
              </a:r>
            </a:p>
          </p:txBody>
        </p:sp>
      </p:grpSp>
      <p:grpSp>
        <p:nvGrpSpPr>
          <p:cNvPr id="10" name="Group 9"/>
          <p:cNvGrpSpPr/>
          <p:nvPr/>
        </p:nvGrpSpPr>
        <p:grpSpPr>
          <a:xfrm>
            <a:off x="717754" y="2376970"/>
            <a:ext cx="11395587" cy="1667551"/>
            <a:chOff x="1011891" y="4641331"/>
            <a:chExt cx="2651268" cy="1590761"/>
          </a:xfrm>
          <a:solidFill>
            <a:srgbClr val="7030A0"/>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dirty="0"/>
                <a:t>Prototipe Skala Laboratorium </a:t>
              </a:r>
              <a:r>
                <a:rPr lang="it-IT" sz="1600" b="1" i="1" dirty="0"/>
                <a:t>(Lab Scale Prototype).</a:t>
              </a:r>
            </a:p>
            <a:p>
              <a:pPr marL="285750" lvl="0" indent="-285750" defTabSz="222250">
                <a:spcBef>
                  <a:spcPct val="0"/>
                </a:spcBef>
                <a:buFont typeface="Wingdings" panose="05000000000000000000" pitchFamily="2" charset="2"/>
                <a:buChar char="q"/>
              </a:pPr>
              <a:r>
                <a:rPr lang="id-ID" sz="1400" dirty="0"/>
                <a:t>penentuan klasifikasi (kelas 1, 2 atau 3) prototipe alat kesehatan berdasarkan kesetaraan dengan alat kesehatan yang sudah ada;</a:t>
              </a:r>
            </a:p>
            <a:p>
              <a:pPr marL="285750" lvl="0" indent="-285750" defTabSz="222250">
                <a:spcBef>
                  <a:spcPct val="0"/>
                </a:spcBef>
                <a:buFont typeface="Wingdings" panose="05000000000000000000" pitchFamily="2" charset="2"/>
                <a:buChar char="q"/>
              </a:pPr>
              <a:r>
                <a:rPr lang="id-ID" sz="1400" dirty="0"/>
                <a:t>pengujian tingkat keamanan prototipe skala lab berdasarkan standar yang berlaku (misalnya: IEC60601);</a:t>
              </a:r>
            </a:p>
            <a:p>
              <a:pPr marL="285750" lvl="0" indent="-285750" defTabSz="222250">
                <a:spcBef>
                  <a:spcPct val="0"/>
                </a:spcBef>
                <a:buFont typeface="Wingdings" panose="05000000000000000000" pitchFamily="2" charset="2"/>
                <a:buChar char="q"/>
              </a:pPr>
              <a:r>
                <a:rPr lang="id-ID" sz="1400" dirty="0"/>
                <a:t>pengujian validasi prototipe skala lab tentang efektivitas dan efek samping, serta gangguan terhadap/dari peralatan lain. (untuk alat kesehatan kelas 1-2); dan</a:t>
              </a:r>
            </a:p>
            <a:p>
              <a:pPr marL="285750" lvl="0" indent="-285750" defTabSz="222250">
                <a:spcBef>
                  <a:spcPct val="0"/>
                </a:spcBef>
                <a:buFont typeface="Wingdings" panose="05000000000000000000" pitchFamily="2" charset="2"/>
                <a:buChar char="q"/>
              </a:pPr>
              <a:r>
                <a:rPr lang="id-ID" sz="1400" dirty="0"/>
                <a:t>pembuktian tingkat keamanan dan efektivitas prototipe skala lab.</a:t>
              </a:r>
            </a:p>
          </p:txBody>
        </p:sp>
      </p:grpSp>
      <p:sp>
        <p:nvSpPr>
          <p:cNvPr id="13" name="Rectangle 12"/>
          <p:cNvSpPr/>
          <p:nvPr/>
        </p:nvSpPr>
        <p:spPr>
          <a:xfrm>
            <a:off x="64445" y="1047918"/>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2417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52507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ALAT KESEHATAN</a:t>
            </a:r>
            <a:endParaRPr lang="id-ID" sz="2800" b="1" dirty="0">
              <a:solidFill>
                <a:srgbClr val="FF0000"/>
              </a:solidFill>
            </a:endParaRPr>
          </a:p>
        </p:txBody>
      </p:sp>
      <p:grpSp>
        <p:nvGrpSpPr>
          <p:cNvPr id="17" name="Group 16"/>
          <p:cNvGrpSpPr/>
          <p:nvPr/>
        </p:nvGrpSpPr>
        <p:grpSpPr>
          <a:xfrm>
            <a:off x="717754" y="4146310"/>
            <a:ext cx="11395587" cy="1761730"/>
            <a:chOff x="1011891" y="4641331"/>
            <a:chExt cx="2651268" cy="1590761"/>
          </a:xfrm>
          <a:solidFill>
            <a:srgbClr val="7030A0"/>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i="1" dirty="0"/>
                <a:t>Prototipe Skala Industri (Industrial Scale Prototype).</a:t>
              </a:r>
            </a:p>
            <a:p>
              <a:pPr marL="285750" lvl="0" indent="-285750" defTabSz="222250">
                <a:spcBef>
                  <a:spcPct val="0"/>
                </a:spcBef>
                <a:buFont typeface="Wingdings" panose="05000000000000000000" pitchFamily="2" charset="2"/>
                <a:buChar char="q"/>
              </a:pPr>
              <a:r>
                <a:rPr lang="id-ID" sz="1400" dirty="0"/>
                <a:t>pengujian validasi prototipe skala industri pada jumlah terbatas tentang efektivitas dan efek samping, serta gangguan terhadap/dari peralatan lain. (untuk alat kesehatan kelas 1-2);</a:t>
              </a:r>
            </a:p>
            <a:p>
              <a:pPr marL="285750" lvl="0" indent="-285750" defTabSz="222250">
                <a:spcBef>
                  <a:spcPct val="0"/>
                </a:spcBef>
                <a:buFont typeface="Wingdings" panose="05000000000000000000" pitchFamily="2" charset="2"/>
                <a:buChar char="q"/>
              </a:pPr>
              <a:r>
                <a:rPr lang="id-ID" sz="1400" dirty="0"/>
                <a:t>pengujian klinis fase 1 prototipe skala industri untuk mengetahui tingkat keamanan dan efektivitas pada jumlah terbatas (untuk alat kesehatan kelas 3); dan</a:t>
              </a:r>
            </a:p>
            <a:p>
              <a:pPr marL="285750" lvl="0" indent="-285750" defTabSz="222250">
                <a:spcBef>
                  <a:spcPct val="0"/>
                </a:spcBef>
                <a:buFont typeface="Wingdings" panose="05000000000000000000" pitchFamily="2" charset="2"/>
                <a:buChar char="q"/>
              </a:pPr>
              <a:r>
                <a:rPr lang="id-ID" sz="1400" dirty="0"/>
                <a:t>pembuktian tingkat keamanan dan efektivitas prototipe skala industri pada jumlah terbatas.</a:t>
              </a:r>
            </a:p>
          </p:txBody>
        </p:sp>
      </p:grpSp>
    </p:spTree>
    <p:extLst>
      <p:ext uri="{BB962C8B-B14F-4D97-AF65-F5344CB8AC3E}">
        <p14:creationId xmlns:p14="http://schemas.microsoft.com/office/powerpoint/2010/main" val="414291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850900"/>
            <a:ext cx="11395587" cy="1409700"/>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Pengujian Lapangan Prototipe Skala Industri </a:t>
              </a:r>
              <a:r>
                <a:rPr lang="id-ID" sz="1600" b="1" i="1" dirty="0"/>
                <a:t>(Industrial Scale Prototype Field Test).</a:t>
              </a:r>
              <a:endParaRPr lang="en-AU" sz="1600" b="1" i="1" dirty="0"/>
            </a:p>
            <a:p>
              <a:pPr marL="285750" lvl="0" indent="-285750" defTabSz="533400">
                <a:spcBef>
                  <a:spcPct val="0"/>
                </a:spcBef>
                <a:buFont typeface="Wingdings" panose="05000000000000000000" pitchFamily="2" charset="2"/>
                <a:buChar char="q"/>
              </a:pPr>
              <a:r>
                <a:rPr lang="id-ID" sz="1400" dirty="0"/>
                <a:t>pengujian validasi prototipe skala industri pada jumlah besar untuk memastikan efektivitas dan mengurangi efek samping, serta mencegah gangguan terhadap/dari peralatan lain. (untuk alat kesehatan kelas 1-2);</a:t>
              </a:r>
            </a:p>
            <a:p>
              <a:pPr marL="285750" lvl="0" indent="-285750" defTabSz="533400">
                <a:spcBef>
                  <a:spcPct val="0"/>
                </a:spcBef>
                <a:buFont typeface="Wingdings" panose="05000000000000000000" pitchFamily="2" charset="2"/>
                <a:buChar char="q"/>
              </a:pPr>
              <a:r>
                <a:rPr lang="id-ID" sz="1400" dirty="0"/>
                <a:t>pengujian klinis fase 2 prototipe skala industri untuk memastikan tingkat efektivitas pada jumlah lebih besar (untuk alat kesehatan kelas 3); dan</a:t>
              </a:r>
            </a:p>
            <a:p>
              <a:pPr marL="285750" lvl="0" indent="-285750" defTabSz="533400">
                <a:spcBef>
                  <a:spcPct val="0"/>
                </a:spcBef>
                <a:buFont typeface="Wingdings" panose="05000000000000000000" pitchFamily="2" charset="2"/>
                <a:buChar char="q"/>
              </a:pPr>
              <a:r>
                <a:rPr lang="id-ID" sz="1400" dirty="0"/>
                <a:t>pembuktian tingkat keamanan dan efektivitas prototipe skala industri pada jumlah besar.</a:t>
              </a:r>
            </a:p>
          </p:txBody>
        </p:sp>
      </p:grpSp>
      <p:grpSp>
        <p:nvGrpSpPr>
          <p:cNvPr id="10" name="Group 9"/>
          <p:cNvGrpSpPr/>
          <p:nvPr/>
        </p:nvGrpSpPr>
        <p:grpSpPr>
          <a:xfrm>
            <a:off x="717754" y="2376970"/>
            <a:ext cx="11395587" cy="1667551"/>
            <a:chOff x="1011891" y="4641331"/>
            <a:chExt cx="2651268" cy="1590761"/>
          </a:xfrm>
          <a:solidFill>
            <a:srgbClr val="7030A0"/>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dirty="0"/>
                <a:t>Prototipe Lengkap Teruji.</a:t>
              </a:r>
            </a:p>
            <a:p>
              <a:pPr marL="285750" lvl="0" indent="-285750" defTabSz="222250">
                <a:spcBef>
                  <a:spcPct val="0"/>
                </a:spcBef>
                <a:buFont typeface="Wingdings" panose="05000000000000000000" pitchFamily="2" charset="2"/>
                <a:buChar char="q"/>
              </a:pPr>
              <a:r>
                <a:rPr lang="id-ID" sz="1400" dirty="0"/>
                <a:t>pengujian validasi prototipe skala industri pada jumlah lebih besar untuk memastikan efektivitas dan melengkapi data yang diperlukan. (untuk alat kesehatan kelas 1-2);</a:t>
              </a:r>
            </a:p>
            <a:p>
              <a:pPr marL="285750" lvl="0" indent="-285750" defTabSz="222250">
                <a:spcBef>
                  <a:spcPct val="0"/>
                </a:spcBef>
                <a:buFont typeface="Wingdings" panose="05000000000000000000" pitchFamily="2" charset="2"/>
                <a:buChar char="q"/>
              </a:pPr>
              <a:r>
                <a:rPr lang="id-ID" sz="1400" dirty="0"/>
                <a:t>pengujian klinis fase 3 prototipe skala industri untuk memastikan tingkat efektivitas pada jumlah lebih lebih luas (untuk alat kesehatan kelas 3);</a:t>
              </a:r>
            </a:p>
            <a:p>
              <a:pPr marL="285750" lvl="0" indent="-285750" defTabSz="222250">
                <a:spcBef>
                  <a:spcPct val="0"/>
                </a:spcBef>
                <a:buFont typeface="Wingdings" panose="05000000000000000000" pitchFamily="2" charset="2"/>
                <a:buChar char="q"/>
              </a:pPr>
              <a:r>
                <a:rPr lang="id-ID" sz="1400" dirty="0"/>
                <a:t>sertifikasi dan Standarisasi, serta pengajuan perijinan yang diperlukan; dan</a:t>
              </a:r>
            </a:p>
            <a:p>
              <a:pPr marL="285750" lvl="0" indent="-285750" defTabSz="222250">
                <a:spcBef>
                  <a:spcPct val="0"/>
                </a:spcBef>
                <a:buFont typeface="Wingdings" panose="05000000000000000000" pitchFamily="2" charset="2"/>
                <a:buChar char="q"/>
              </a:pPr>
              <a:r>
                <a:rPr lang="id-ID" sz="1400" dirty="0"/>
                <a:t>pembuktian tingkat keamanan dan efektivitas prototipe skala industri pada jumlah lebih besar.</a:t>
              </a:r>
            </a:p>
          </p:txBody>
        </p:sp>
      </p:grpSp>
      <p:sp>
        <p:nvSpPr>
          <p:cNvPr id="13" name="Rectangle 12"/>
          <p:cNvSpPr/>
          <p:nvPr/>
        </p:nvSpPr>
        <p:spPr>
          <a:xfrm>
            <a:off x="64445" y="1047918"/>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2417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245022"/>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ALAT KESEHATAN</a:t>
            </a:r>
            <a:endParaRPr lang="id-ID" sz="2800" b="1" dirty="0">
              <a:solidFill>
                <a:srgbClr val="FF0000"/>
              </a:solidFill>
            </a:endParaRPr>
          </a:p>
        </p:txBody>
      </p:sp>
      <p:grpSp>
        <p:nvGrpSpPr>
          <p:cNvPr id="17" name="Group 16"/>
          <p:cNvGrpSpPr/>
          <p:nvPr/>
        </p:nvGrpSpPr>
        <p:grpSpPr>
          <a:xfrm>
            <a:off x="717754" y="4146310"/>
            <a:ext cx="11395587" cy="1213090"/>
            <a:chOff x="1011891" y="4641331"/>
            <a:chExt cx="2651268" cy="1590761"/>
          </a:xfrm>
          <a:solidFill>
            <a:srgbClr val="7030A0"/>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dirty="0"/>
                <a:t>Prototipe Teruji dan Tersertifikasi.</a:t>
              </a:r>
            </a:p>
            <a:p>
              <a:pPr marL="285750" lvl="0" indent="-285750" defTabSz="222250">
                <a:spcBef>
                  <a:spcPct val="0"/>
                </a:spcBef>
                <a:buFont typeface="Wingdings" panose="05000000000000000000" pitchFamily="2" charset="2"/>
                <a:buChar char="q"/>
              </a:pPr>
              <a:r>
                <a:rPr lang="sv-SE" sz="1400" dirty="0"/>
                <a:t>alat kesehatan dapat didistribusikan dan dipasarkan setelah mendapatkan perijinan yang diperlukan;</a:t>
              </a:r>
            </a:p>
            <a:p>
              <a:pPr marL="285750" lvl="0" indent="-285750" defTabSz="222250">
                <a:spcBef>
                  <a:spcPct val="0"/>
                </a:spcBef>
                <a:buFont typeface="Wingdings" panose="05000000000000000000" pitchFamily="2" charset="2"/>
                <a:buChar char="q"/>
              </a:pPr>
              <a:r>
                <a:rPr lang="sv-SE" sz="1400" dirty="0"/>
                <a:t>penyiapan layanan dan pengawasan purna jual; dan</a:t>
              </a:r>
            </a:p>
            <a:p>
              <a:pPr marL="285750" lvl="0" indent="-285750" defTabSz="222250">
                <a:spcBef>
                  <a:spcPct val="0"/>
                </a:spcBef>
                <a:buFont typeface="Wingdings" panose="05000000000000000000" pitchFamily="2" charset="2"/>
                <a:buChar char="q"/>
              </a:pPr>
              <a:r>
                <a:rPr lang="sv-SE" sz="1400" dirty="0"/>
                <a:t>strategi pemasaran dan pengawasan purna jual.</a:t>
              </a:r>
            </a:p>
            <a:p>
              <a:pPr lvl="0" defTabSz="222250">
                <a:spcBef>
                  <a:spcPct val="0"/>
                </a:spcBef>
              </a:pPr>
              <a:endParaRPr lang="id-ID" sz="1400" dirty="0"/>
            </a:p>
          </p:txBody>
        </p:sp>
      </p:grpSp>
      <p:sp>
        <p:nvSpPr>
          <p:cNvPr id="20" name="Arrow: Left 14">
            <a:hlinkClick r:id="rId2" action="ppaction://hlinksldjump"/>
          </p:cNvPr>
          <p:cNvSpPr/>
          <p:nvPr/>
        </p:nvSpPr>
        <p:spPr>
          <a:xfrm>
            <a:off x="8829368" y="6489290"/>
            <a:ext cx="2497393" cy="294968"/>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0670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1028700"/>
            <a:ext cx="11395587" cy="1549250"/>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bg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teknologi diteliti dan dilaporkan</a:t>
              </a:r>
              <a:endParaRPr lang="en-AU" sz="1600" b="1" dirty="0"/>
            </a:p>
            <a:p>
              <a:pPr marL="285750" lvl="0" indent="-285750" defTabSz="533400">
                <a:spcBef>
                  <a:spcPct val="0"/>
                </a:spcBef>
                <a:buFont typeface="Wingdings" panose="05000000000000000000" pitchFamily="2" charset="2"/>
                <a:buChar char="q"/>
              </a:pPr>
              <a:r>
                <a:rPr lang="id-ID" sz="1400" dirty="0"/>
                <a:t>review dan penilaian penemuan ilmiah sebagai pondasi untuk penggolongan teknologi baru; </a:t>
              </a:r>
            </a:p>
            <a:p>
              <a:pPr marL="285750" lvl="0" indent="-285750" defTabSz="533400">
                <a:spcBef>
                  <a:spcPct val="0"/>
                </a:spcBef>
                <a:buFont typeface="Wingdings" panose="05000000000000000000" pitchFamily="2" charset="2"/>
                <a:buChar char="q"/>
              </a:pPr>
              <a:r>
                <a:rPr lang="id-ID" sz="1400" dirty="0"/>
                <a:t>telah dilakukan survei awal tentang market dan penilaiannya; dan</a:t>
              </a:r>
            </a:p>
            <a:p>
              <a:pPr marL="285750" lvl="0" indent="-285750" defTabSz="533400">
                <a:spcBef>
                  <a:spcPct val="0"/>
                </a:spcBef>
                <a:buFont typeface="Wingdings" panose="05000000000000000000" pitchFamily="2" charset="2"/>
                <a:buChar char="q"/>
              </a:pPr>
              <a:r>
                <a:rPr lang="id-ID" sz="1400" dirty="0"/>
                <a:t>telah ada penjelasan tentang penerapan ilmiah yang potensial untuk masalah-masalah yang telah ditentukan. </a:t>
              </a:r>
            </a:p>
          </p:txBody>
        </p:sp>
      </p:grpSp>
      <p:grpSp>
        <p:nvGrpSpPr>
          <p:cNvPr id="10" name="Group 9"/>
          <p:cNvGrpSpPr/>
          <p:nvPr/>
        </p:nvGrpSpPr>
        <p:grpSpPr>
          <a:xfrm>
            <a:off x="717754" y="2669071"/>
            <a:ext cx="11395587" cy="1462870"/>
            <a:chOff x="1011891" y="4641331"/>
            <a:chExt cx="2651268" cy="1590761"/>
          </a:xfrm>
          <a:solidFill>
            <a:schemeClr val="bg1">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Formulasi konsep dan/ atau aplikasi formulasi.</a:t>
              </a:r>
            </a:p>
            <a:p>
              <a:pPr lvl="0" defTabSz="222250">
                <a:spcBef>
                  <a:spcPct val="0"/>
                </a:spcBef>
              </a:pPr>
              <a:r>
                <a:rPr lang="en-AU" sz="1400" b="1" dirty="0"/>
                <a:t>(</a:t>
              </a:r>
              <a:r>
                <a:rPr lang="id-ID" sz="1400" b="1" dirty="0"/>
                <a:t>Fokus intelektual pada permasalahan, yang  menghasilkan kajian terhadap publikasi ilmiah yang mengulas dan memunculkan gagasan riset, hipotesa dan desain ekperimen sehubungan wacana ilmiah terkait</a:t>
              </a:r>
              <a:r>
                <a:rPr lang="en-AU" sz="1400" b="1" dirty="0"/>
                <a:t>)</a:t>
              </a:r>
              <a:endParaRPr lang="id-ID" sz="1400" b="1" dirty="0"/>
            </a:p>
            <a:p>
              <a:pPr marL="285750" lvl="0" indent="-285750" defTabSz="222250">
                <a:spcBef>
                  <a:spcPct val="0"/>
                </a:spcBef>
                <a:buFont typeface="Wingdings" panose="05000000000000000000" pitchFamily="2" charset="2"/>
                <a:buChar char="q"/>
              </a:pPr>
              <a:r>
                <a:rPr lang="id-ID" sz="1400" dirty="0"/>
                <a:t>telah dihasilkannya hipotesa</a:t>
              </a:r>
            </a:p>
            <a:p>
              <a:pPr marL="285750" lvl="0" indent="-285750" defTabSz="222250">
                <a:spcBef>
                  <a:spcPct val="0"/>
                </a:spcBef>
                <a:buFont typeface="Wingdings" panose="05000000000000000000" pitchFamily="2" charset="2"/>
                <a:buChar char="q"/>
              </a:pPr>
              <a:r>
                <a:rPr lang="id-ID" sz="1400" dirty="0"/>
                <a:t>telah dikembangkan, diulas dan disetujuinya research plan dan atau research protocol</a:t>
              </a:r>
            </a:p>
            <a:p>
              <a:pPr lvl="0" defTabSz="222250">
                <a:spcBef>
                  <a:spcPct val="0"/>
                </a:spcBef>
              </a:pPr>
              <a:endParaRPr lang="id-ID" sz="1400" dirty="0"/>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8767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596095"/>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FARMASI</a:t>
            </a:r>
            <a:endParaRPr lang="id-ID" sz="2800" b="1" dirty="0">
              <a:solidFill>
                <a:srgbClr val="FF0000"/>
              </a:solidFill>
            </a:endParaRPr>
          </a:p>
        </p:txBody>
      </p:sp>
      <p:grpSp>
        <p:nvGrpSpPr>
          <p:cNvPr id="17" name="Group 16"/>
          <p:cNvGrpSpPr/>
          <p:nvPr/>
        </p:nvGrpSpPr>
        <p:grpSpPr>
          <a:xfrm>
            <a:off x="717754" y="4223062"/>
            <a:ext cx="11395587" cy="1761730"/>
            <a:chOff x="1011891" y="4641331"/>
            <a:chExt cx="2651268" cy="1590761"/>
          </a:xfrm>
          <a:solidFill>
            <a:schemeClr val="bg1">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Pembuktian</a:t>
              </a:r>
              <a:r>
                <a:rPr lang="en-AU" sz="1600" b="1" dirty="0"/>
                <a:t> </a:t>
              </a:r>
              <a:r>
                <a:rPr lang="en-AU" sz="1600" b="1" dirty="0" err="1"/>
                <a:t>konsep</a:t>
              </a:r>
              <a:r>
                <a:rPr lang="en-AU" sz="1600" b="1" dirty="0"/>
                <a:t> </a:t>
              </a:r>
              <a:r>
                <a:rPr lang="en-AU" sz="1600" b="1" dirty="0" err="1"/>
                <a:t>fungsi</a:t>
              </a:r>
              <a:r>
                <a:rPr lang="en-AU" sz="1600" b="1" dirty="0"/>
                <a:t> </a:t>
              </a:r>
              <a:r>
                <a:rPr lang="en-AU" sz="1600" b="1" dirty="0" err="1"/>
                <a:t>dan</a:t>
              </a:r>
              <a:r>
                <a:rPr lang="en-AU" sz="1600" b="1" dirty="0"/>
                <a:t>/ </a:t>
              </a:r>
              <a:r>
                <a:rPr lang="en-AU" sz="1600" b="1" dirty="0" err="1"/>
                <a:t>atau</a:t>
              </a:r>
              <a:r>
                <a:rPr lang="en-AU" sz="1600" b="1" dirty="0"/>
                <a:t> </a:t>
              </a:r>
              <a:r>
                <a:rPr lang="en-AU" sz="1600" b="1" dirty="0" err="1"/>
                <a:t>karakteristik</a:t>
              </a:r>
              <a:r>
                <a:rPr lang="en-AU" sz="1600" b="1" dirty="0"/>
                <a:t> </a:t>
              </a:r>
              <a:r>
                <a:rPr lang="en-AU" sz="1600" b="1" dirty="0" err="1"/>
                <a:t>penting</a:t>
              </a:r>
              <a:r>
                <a:rPr lang="en-AU" sz="1600" b="1" dirty="0"/>
                <a:t> </a:t>
              </a:r>
              <a:r>
                <a:rPr lang="en-AU" sz="1600" b="1" dirty="0" err="1"/>
                <a:t>secara</a:t>
              </a:r>
              <a:r>
                <a:rPr lang="en-AU" sz="1600" b="1" dirty="0"/>
                <a:t> </a:t>
              </a:r>
              <a:r>
                <a:rPr lang="en-AU" sz="1600" b="1" dirty="0" err="1"/>
                <a:t>analitis</a:t>
              </a:r>
              <a:r>
                <a:rPr lang="en-AU" sz="1600" b="1" dirty="0"/>
                <a:t> </a:t>
              </a:r>
              <a:r>
                <a:rPr lang="en-AU" sz="1600" b="1" dirty="0" err="1"/>
                <a:t>dan</a:t>
              </a:r>
              <a:r>
                <a:rPr lang="en-AU" sz="1600" b="1" dirty="0"/>
                <a:t> </a:t>
              </a:r>
              <a:r>
                <a:rPr lang="en-AU" sz="1600" b="1" dirty="0" err="1"/>
                <a:t>eksperimental</a:t>
              </a:r>
              <a:r>
                <a:rPr lang="en-AU" sz="1600" b="1" dirty="0"/>
                <a:t>.</a:t>
              </a:r>
            </a:p>
            <a:p>
              <a:pPr lvl="0" defTabSz="222250">
                <a:spcBef>
                  <a:spcPct val="0"/>
                </a:spcBef>
              </a:pPr>
              <a:r>
                <a:rPr lang="en-AU" sz="1400" b="1" dirty="0"/>
                <a:t>(</a:t>
              </a:r>
              <a:r>
                <a:rPr lang="en-AU" sz="1400" b="1" dirty="0" err="1"/>
                <a:t>Dilakukan</a:t>
              </a:r>
              <a:r>
                <a:rPr lang="en-AU" sz="1400" b="1" dirty="0"/>
                <a:t> </a:t>
              </a:r>
              <a:r>
                <a:rPr lang="en-AU" sz="1400" b="1" dirty="0" err="1"/>
                <a:t>sintesa</a:t>
              </a:r>
              <a:r>
                <a:rPr lang="en-AU" sz="1400" b="1" dirty="0"/>
                <a:t> </a:t>
              </a:r>
              <a:r>
                <a:rPr lang="en-AU" sz="1400" b="1" dirty="0" err="1"/>
                <a:t>awal</a:t>
              </a:r>
              <a:r>
                <a:rPr lang="en-AU" sz="1400" b="1" dirty="0"/>
                <a:t> </a:t>
              </a:r>
              <a:r>
                <a:rPr lang="en-AU" sz="1400" b="1" dirty="0" err="1"/>
                <a:t>obat</a:t>
              </a:r>
              <a:r>
                <a:rPr lang="en-AU" sz="1400" b="1" dirty="0"/>
                <a:t> </a:t>
              </a:r>
              <a:r>
                <a:rPr lang="en-AU" sz="1400" b="1" dirty="0" err="1"/>
                <a:t>kandidat</a:t>
              </a:r>
              <a:r>
                <a:rPr lang="en-AU" sz="1400" b="1" dirty="0"/>
                <a:t>, </a:t>
              </a:r>
              <a:r>
                <a:rPr lang="en-AU" sz="1400" b="1" dirty="0" err="1"/>
                <a:t>identifikasi</a:t>
              </a:r>
              <a:r>
                <a:rPr lang="en-AU" sz="1400" b="1" dirty="0"/>
                <a:t> </a:t>
              </a:r>
              <a:r>
                <a:rPr lang="en-AU" sz="1400" b="1" dirty="0" err="1"/>
                <a:t>letak</a:t>
              </a:r>
              <a:r>
                <a:rPr lang="en-AU" sz="1400" b="1" dirty="0"/>
                <a:t> </a:t>
              </a:r>
              <a:r>
                <a:rPr lang="en-AU" sz="1400" b="1" dirty="0" err="1"/>
                <a:t>dan</a:t>
              </a:r>
              <a:r>
                <a:rPr lang="en-AU" sz="1400" b="1" dirty="0"/>
                <a:t> </a:t>
              </a:r>
              <a:r>
                <a:rPr lang="en-AU" sz="1400" b="1" dirty="0" err="1"/>
                <a:t>mekasnisme</a:t>
              </a:r>
              <a:r>
                <a:rPr lang="en-AU" sz="1400" b="1" dirty="0"/>
                <a:t> </a:t>
              </a:r>
              <a:r>
                <a:rPr lang="en-AU" sz="1400" b="1" dirty="0" err="1"/>
                <a:t>kerjanya</a:t>
              </a:r>
              <a:r>
                <a:rPr lang="en-AU" sz="1400" b="1" dirty="0"/>
                <a:t> </a:t>
              </a:r>
              <a:r>
                <a:rPr lang="en-AU" sz="1400" b="1" dirty="0" err="1"/>
                <a:t>dan</a:t>
              </a:r>
              <a:r>
                <a:rPr lang="en-AU" sz="1400" b="1" dirty="0"/>
                <a:t> </a:t>
              </a:r>
              <a:r>
                <a:rPr lang="en-AU" sz="1400" b="1" dirty="0" err="1"/>
                <a:t>karakterisasi</a:t>
              </a:r>
              <a:r>
                <a:rPr lang="en-AU" sz="1400" b="1" dirty="0"/>
                <a:t> </a:t>
              </a:r>
              <a:r>
                <a:rPr lang="en-AU" sz="1400" b="1" dirty="0" err="1"/>
                <a:t>awal</a:t>
              </a:r>
              <a:r>
                <a:rPr lang="en-AU" sz="1400" b="1" dirty="0"/>
                <a:t> </a:t>
              </a:r>
              <a:r>
                <a:rPr lang="en-AU" sz="1400" b="1" dirty="0" err="1"/>
                <a:t>terhadap</a:t>
              </a:r>
              <a:r>
                <a:rPr lang="en-AU" sz="1400" b="1" dirty="0"/>
                <a:t> </a:t>
              </a:r>
              <a:r>
                <a:rPr lang="en-AU" sz="1400" b="1" dirty="0" err="1"/>
                <a:t>obat</a:t>
              </a:r>
              <a:r>
                <a:rPr lang="en-AU" sz="1400" b="1" dirty="0"/>
                <a:t> </a:t>
              </a:r>
              <a:r>
                <a:rPr lang="en-AU" sz="1400" b="1" dirty="0" err="1"/>
                <a:t>kandidat</a:t>
              </a:r>
              <a:r>
                <a:rPr lang="en-AU" sz="1400" b="1" dirty="0"/>
                <a:t> </a:t>
              </a:r>
              <a:r>
                <a:rPr lang="en-AU" sz="1400" b="1" dirty="0" err="1"/>
                <a:t>dalam</a:t>
              </a:r>
              <a:r>
                <a:rPr lang="en-AU" sz="1400" b="1" dirty="0"/>
                <a:t> </a:t>
              </a:r>
              <a:r>
                <a:rPr lang="en-AU" sz="1400" b="1" dirty="0" err="1"/>
                <a:t>studi</a:t>
              </a:r>
              <a:r>
                <a:rPr lang="en-AU" sz="1400" b="1" dirty="0"/>
                <a:t> </a:t>
              </a:r>
              <a:r>
                <a:rPr lang="en-AU" sz="1400" b="1" dirty="0" err="1"/>
                <a:t>praklinis</a:t>
              </a:r>
              <a:r>
                <a:rPr lang="en-AU" sz="1400" b="1" dirty="0"/>
                <a:t>)</a:t>
              </a:r>
            </a:p>
            <a:p>
              <a:pPr marL="285750" lvl="0" indent="-285750" defTabSz="222250">
                <a:spcBef>
                  <a:spcPct val="0"/>
                </a:spcBef>
                <a:buFont typeface="Wingdings" panose="05000000000000000000" pitchFamily="2" charset="2"/>
                <a:buChar char="q"/>
              </a:pPr>
              <a:r>
                <a:rPr lang="id-ID" sz="1400" dirty="0"/>
                <a:t>telah dilakukan dan dibuktikannya proof of concept awal sebagai obat kandidat dalam model riset in vitro dan in vivo dalam jumlah terbatas; dan</a:t>
              </a:r>
            </a:p>
            <a:p>
              <a:pPr marL="285750" lvl="0" indent="-285750" defTabSz="222250">
                <a:spcBef>
                  <a:spcPct val="0"/>
                </a:spcBef>
                <a:buFont typeface="Wingdings" panose="05000000000000000000" pitchFamily="2" charset="2"/>
                <a:buChar char="q"/>
              </a:pPr>
              <a:r>
                <a:rPr lang="id-ID" sz="1400" dirty="0"/>
                <a:t>telah dimulainya riset dasar, pengumpulan data dan analisa untuk menguji hipotesa, mengeksplorasi konsep alternatif dan mengidentifikasi serta mengevaluasi teknologi yang mendukung pengembangan obat.</a:t>
              </a:r>
            </a:p>
          </p:txBody>
        </p:sp>
      </p:grpSp>
    </p:spTree>
    <p:extLst>
      <p:ext uri="{BB962C8B-B14F-4D97-AF65-F5344CB8AC3E}">
        <p14:creationId xmlns:p14="http://schemas.microsoft.com/office/powerpoint/2010/main" val="12675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595339"/>
            <a:ext cx="11395587" cy="2298550"/>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bg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Validasi komponen/subsistem dalam lingkungan laboratorium.</a:t>
              </a:r>
            </a:p>
            <a:p>
              <a:pPr lvl="0" defTabSz="533400">
                <a:spcBef>
                  <a:spcPct val="0"/>
                </a:spcBef>
              </a:pPr>
              <a:r>
                <a:rPr lang="id-ID" sz="1400" b="1" dirty="0"/>
                <a:t>Komponen dasar teknologi terintegrasi untuk menunjukkan bahwa teknologi akan bekerja bersama. Saat ini low fidelity (masih memungkinkan adanya kesalahan) bila dibandingkan dengan teknologi asli. </a:t>
              </a:r>
            </a:p>
            <a:p>
              <a:pPr marL="285750" lvl="0" indent="-285750" defTabSz="533400">
                <a:spcBef>
                  <a:spcPct val="0"/>
                </a:spcBef>
                <a:buFont typeface="Wingdings" panose="05000000000000000000" pitchFamily="2" charset="2"/>
                <a:buChar char="q"/>
              </a:pPr>
              <a:r>
                <a:rPr lang="id-ID" sz="1400" dirty="0"/>
                <a:t>riset dilakukan di laboratorium non GLP (Good laboratory Practice) dalam suatu desain percobaan yang ketat (kondisi terburuk); </a:t>
              </a:r>
            </a:p>
            <a:p>
              <a:pPr marL="285750" lvl="0" indent="-285750" defTabSz="533400">
                <a:spcBef>
                  <a:spcPct val="0"/>
                </a:spcBef>
                <a:buFont typeface="Wingdings" panose="05000000000000000000" pitchFamily="2" charset="2"/>
                <a:buChar char="q"/>
              </a:pPr>
              <a:r>
                <a:rPr lang="id-ID" sz="1400" dirty="0"/>
                <a:t>telah dilakukan riset eksplorasi obat kandidat (yaitu formulasi, cara pemberian obat, metode sintesa, sifat fisik dan kimiawi, jalur metabolisme dan eksresi atau pengeluaran dari tubuh, dan pengukuran dosis pemakaian);</a:t>
              </a:r>
            </a:p>
            <a:p>
              <a:pPr marL="285750" lvl="0" indent="-285750" defTabSz="533400">
                <a:spcBef>
                  <a:spcPct val="0"/>
                </a:spcBef>
                <a:buFont typeface="Wingdings" panose="05000000000000000000" pitchFamily="2" charset="2"/>
                <a:buChar char="q"/>
              </a:pPr>
              <a:r>
                <a:rPr lang="id-ID" sz="1400" dirty="0"/>
                <a:t>telah dilakukan pengujian obat kandidat pada hewan model untuk mengidentifikasi dan menilai potensi keamanan dan toksisitasnya, ketidakcocokan, dan efek samping; dan</a:t>
              </a:r>
            </a:p>
            <a:p>
              <a:pPr marL="285750" lvl="0" indent="-285750" defTabSz="533400">
                <a:spcBef>
                  <a:spcPct val="0"/>
                </a:spcBef>
                <a:buFont typeface="Wingdings" panose="05000000000000000000" pitchFamily="2" charset="2"/>
                <a:buChar char="q"/>
              </a:pPr>
              <a:r>
                <a:rPr lang="id-ID" sz="1400" dirty="0"/>
                <a:t>telah dilakukan dan dibuktikannya proof of concept (bukti konsep) dan keamanan formulasi kandidat obat pada skala laboratorium atau pada hewan model yang ditetapkan.</a:t>
              </a:r>
            </a:p>
          </p:txBody>
        </p:sp>
      </p:grpSp>
      <p:grpSp>
        <p:nvGrpSpPr>
          <p:cNvPr id="10" name="Group 9"/>
          <p:cNvGrpSpPr/>
          <p:nvPr/>
        </p:nvGrpSpPr>
        <p:grpSpPr>
          <a:xfrm>
            <a:off x="717753" y="2970132"/>
            <a:ext cx="11395587" cy="2354583"/>
            <a:chOff x="1011891" y="4641331"/>
            <a:chExt cx="2651268" cy="1590761"/>
          </a:xfrm>
          <a:solidFill>
            <a:schemeClr val="bg1">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Validasi komponen/subsistem dalam suatu lingkungan yang relevan.</a:t>
              </a:r>
              <a:endParaRPr lang="en-AU" sz="1600" b="1" dirty="0"/>
            </a:p>
            <a:p>
              <a:pPr marL="285750" lvl="0" indent="-285750" defTabSz="222250">
                <a:spcBef>
                  <a:spcPct val="0"/>
                </a:spcBef>
                <a:buFont typeface="Wingdings" panose="05000000000000000000" pitchFamily="2" charset="2"/>
                <a:buChar char="q"/>
              </a:pPr>
              <a:r>
                <a:rPr lang="id-ID" sz="1300" dirty="0"/>
                <a:t>tercapainya poin keputusan dimana dipastikan adanya kecukupan data terkait obat kandiadat dalam draft technical data package untuk mendukung kelanjutan proses dengan persiapan permohonon Investigational New Drug (IND);</a:t>
              </a:r>
            </a:p>
            <a:p>
              <a:pPr marL="285750" lvl="0" indent="-285750" defTabSz="222250">
                <a:spcBef>
                  <a:spcPct val="0"/>
                </a:spcBef>
                <a:buFont typeface="Wingdings" panose="05000000000000000000" pitchFamily="2" charset="2"/>
                <a:buChar char="q"/>
              </a:pPr>
              <a:r>
                <a:rPr lang="id-ID" sz="1300" dirty="0"/>
                <a:t>telah dilakukan riset non-klinis dan klinis secara ketatmeliputi pengumpulan data parameter dan analisis dalam metode yang dirumuskan dengan baik dengan pilot lot (prototipe yang tervalidasi) obat kandidat;</a:t>
              </a:r>
            </a:p>
            <a:p>
              <a:pPr marL="285750" lvl="0" indent="-285750" defTabSz="222250">
                <a:spcBef>
                  <a:spcPct val="0"/>
                </a:spcBef>
                <a:buFont typeface="Wingdings" panose="05000000000000000000" pitchFamily="2" charset="2"/>
                <a:buChar char="q"/>
              </a:pPr>
              <a:r>
                <a:rPr lang="id-ID" sz="1300" dirty="0"/>
                <a:t>hasil riset menggunakan pilot lot memberikan landasan untuk proses produksi yang memenuhi cGMP (current Good Manufacturing Practice)-compliant pilot lot production;</a:t>
              </a:r>
            </a:p>
            <a:p>
              <a:pPr marL="285750" lvl="0" indent="-285750" defTabSz="222250">
                <a:spcBef>
                  <a:spcPct val="0"/>
                </a:spcBef>
                <a:buFont typeface="Wingdings" panose="05000000000000000000" pitchFamily="2" charset="2"/>
                <a:buChar char="q"/>
              </a:pPr>
              <a:r>
                <a:rPr lang="id-ID" sz="1300" dirty="0"/>
                <a:t>telah dilakukannya kajian keamanan dan toksisitas secara GLP menggunakan hewan model;</a:t>
              </a:r>
            </a:p>
            <a:p>
              <a:pPr marL="285750" lvl="0" indent="-285750" defTabSz="222250">
                <a:spcBef>
                  <a:spcPct val="0"/>
                </a:spcBef>
                <a:buFont typeface="Wingdings" panose="05000000000000000000" pitchFamily="2" charset="2"/>
                <a:buChar char="q"/>
              </a:pPr>
              <a:r>
                <a:rPr lang="id-ID" sz="1300" dirty="0"/>
                <a:t>telah dilakukan identifikasi endpoint khasiat klinis (clinical efficacy) atau surrogate nya;</a:t>
              </a:r>
            </a:p>
            <a:p>
              <a:pPr marL="285750" lvl="0" indent="-285750" defTabSz="222250">
                <a:spcBef>
                  <a:spcPct val="0"/>
                </a:spcBef>
                <a:buFont typeface="Wingdings" panose="05000000000000000000" pitchFamily="2" charset="2"/>
                <a:buChar char="q"/>
              </a:pPr>
              <a:r>
                <a:rPr lang="id-ID" sz="1300" dirty="0"/>
                <a:t>telah dilakukan kajian untuk mengevaluasi farmakokinetik dan farmakodinamik obat kandidat; dan</a:t>
              </a:r>
            </a:p>
            <a:p>
              <a:pPr marL="285750" lvl="0" indent="-285750" defTabSz="222250">
                <a:spcBef>
                  <a:spcPct val="0"/>
                </a:spcBef>
                <a:buFont typeface="Wingdings" panose="05000000000000000000" pitchFamily="2" charset="2"/>
                <a:buChar char="q"/>
              </a:pPr>
              <a:r>
                <a:rPr lang="id-ID" sz="1300" dirty="0"/>
                <a:t>telah dimulai riset stabilitas</a:t>
              </a:r>
            </a:p>
          </p:txBody>
        </p:sp>
      </p:grpSp>
      <p:sp>
        <p:nvSpPr>
          <p:cNvPr id="13" name="Rectangle 12"/>
          <p:cNvSpPr/>
          <p:nvPr/>
        </p:nvSpPr>
        <p:spPr>
          <a:xfrm>
            <a:off x="64445" y="951126"/>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63697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557855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FARMASI</a:t>
            </a:r>
            <a:endParaRPr lang="id-ID" sz="2800" b="1" dirty="0">
              <a:solidFill>
                <a:srgbClr val="FF0000"/>
              </a:solidFill>
            </a:endParaRPr>
          </a:p>
        </p:txBody>
      </p:sp>
      <p:grpSp>
        <p:nvGrpSpPr>
          <p:cNvPr id="17" name="Group 16"/>
          <p:cNvGrpSpPr/>
          <p:nvPr/>
        </p:nvGrpSpPr>
        <p:grpSpPr>
          <a:xfrm>
            <a:off x="717753" y="5392037"/>
            <a:ext cx="11395587" cy="1388696"/>
            <a:chOff x="1011891" y="4641331"/>
            <a:chExt cx="2651268" cy="1590761"/>
          </a:xfrm>
          <a:solidFill>
            <a:schemeClr val="bg1">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Demonstrasi</a:t>
              </a:r>
              <a:r>
                <a:rPr lang="en-AU" sz="1600" b="1" dirty="0"/>
                <a:t> model </a:t>
              </a:r>
              <a:r>
                <a:rPr lang="en-AU" sz="1600" b="1" dirty="0" err="1"/>
                <a:t>atau</a:t>
              </a:r>
              <a:r>
                <a:rPr lang="en-AU" sz="1600" b="1" dirty="0"/>
                <a:t> </a:t>
              </a:r>
              <a:r>
                <a:rPr lang="en-AU" sz="1600" b="1" dirty="0" err="1"/>
                <a:t>prototipe</a:t>
              </a:r>
              <a:r>
                <a:rPr lang="en-AU" sz="1600" b="1" dirty="0"/>
                <a:t> </a:t>
              </a:r>
              <a:r>
                <a:rPr lang="en-AU" sz="1600" b="1" dirty="0" err="1"/>
                <a:t>sistem</a:t>
              </a:r>
              <a:r>
                <a:rPr lang="en-AU" sz="1600" b="1" dirty="0"/>
                <a:t>/</a:t>
              </a:r>
              <a:r>
                <a:rPr lang="en-AU" sz="1600" b="1" dirty="0" err="1"/>
                <a:t>subsistem</a:t>
              </a:r>
              <a:r>
                <a:rPr lang="en-AU" sz="1600" b="1" dirty="0"/>
                <a:t> </a:t>
              </a:r>
              <a:r>
                <a:rPr lang="en-AU" sz="1600" b="1" dirty="0" err="1"/>
                <a:t>dalam</a:t>
              </a:r>
              <a:r>
                <a:rPr lang="en-AU" sz="1600" b="1" dirty="0"/>
                <a:t> </a:t>
              </a:r>
              <a:r>
                <a:rPr lang="en-AU" sz="1600" b="1" dirty="0" err="1"/>
                <a:t>suatu</a:t>
              </a:r>
              <a:r>
                <a:rPr lang="en-AU" sz="1600" b="1" dirty="0"/>
                <a:t> </a:t>
              </a:r>
              <a:r>
                <a:rPr lang="en-AU" sz="1600" b="1" dirty="0" err="1"/>
                <a:t>lingkungan</a:t>
              </a:r>
              <a:r>
                <a:rPr lang="en-AU" sz="1600" b="1" dirty="0"/>
                <a:t> yang </a:t>
              </a:r>
              <a:r>
                <a:rPr lang="en-AU" sz="1600" b="1" dirty="0" err="1"/>
                <a:t>relevan</a:t>
              </a:r>
              <a:r>
                <a:rPr lang="en-AU" sz="1600" b="1" dirty="0"/>
                <a:t>.</a:t>
              </a:r>
            </a:p>
            <a:p>
              <a:pPr marL="285750" lvl="0" indent="-285750" defTabSz="222250">
                <a:spcBef>
                  <a:spcPct val="0"/>
                </a:spcBef>
                <a:buFont typeface="Wingdings" panose="05000000000000000000" pitchFamily="2" charset="2"/>
                <a:buChar char="q"/>
              </a:pPr>
              <a:r>
                <a:rPr lang="id-ID" sz="1400" dirty="0"/>
                <a:t>uji klinis Fase 1 dilakukan untuk membuktikan keamanan obat kandidat pada manusia dalam jumlah kecil dan dalam pengawasan yang hati-hati dan dipantau kondisi klinisnya; </a:t>
              </a:r>
            </a:p>
            <a:p>
              <a:pPr marL="285750" lvl="0" indent="-285750" defTabSz="222250">
                <a:spcBef>
                  <a:spcPct val="0"/>
                </a:spcBef>
                <a:buFont typeface="Wingdings" panose="05000000000000000000" pitchFamily="2" charset="2"/>
                <a:buChar char="q"/>
              </a:pPr>
              <a:r>
                <a:rPr lang="id-ID" sz="1400" dirty="0"/>
                <a:t>aplikasi IND disiapkan dan diajukan (submit); </a:t>
              </a:r>
            </a:p>
            <a:p>
              <a:pPr marL="285750" lvl="0" indent="-285750" defTabSz="222250">
                <a:spcBef>
                  <a:spcPct val="0"/>
                </a:spcBef>
                <a:buFont typeface="Wingdings" panose="05000000000000000000" pitchFamily="2" charset="2"/>
                <a:buChar char="q"/>
              </a:pPr>
              <a:r>
                <a:rPr lang="id-ID" sz="1400" dirty="0"/>
                <a:t>teknologi produksi dibuktikan melalui kualifikasi fasilitas cGMP; dan</a:t>
              </a:r>
            </a:p>
            <a:p>
              <a:pPr marL="285750" lvl="0" indent="-285750" defTabSz="222250">
                <a:spcBef>
                  <a:spcPct val="0"/>
                </a:spcBef>
                <a:buFont typeface="Wingdings" panose="05000000000000000000" pitchFamily="2" charset="2"/>
                <a:buChar char="q"/>
              </a:pPr>
              <a:r>
                <a:rPr lang="id-ID" sz="1400" dirty="0"/>
                <a:t>hasil dari uji Fase 1 telah dilakukan dan memenuhi persyaratan keamanan klinis dan mendukung proses ke uji klinis Fase 2.</a:t>
              </a:r>
            </a:p>
          </p:txBody>
        </p:sp>
      </p:grpSp>
    </p:spTree>
    <p:extLst>
      <p:ext uri="{BB962C8B-B14F-4D97-AF65-F5344CB8AC3E}">
        <p14:creationId xmlns:p14="http://schemas.microsoft.com/office/powerpoint/2010/main" val="331382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3" y="692551"/>
            <a:ext cx="11395587" cy="1855761"/>
            <a:chOff x="981136" y="1558"/>
            <a:chExt cx="2712778" cy="1737922"/>
          </a:xfrm>
          <a:solidFill>
            <a:srgbClr val="7030A0"/>
          </a:solidFill>
        </p:grpSpPr>
        <p:sp>
          <p:nvSpPr>
            <p:cNvPr id="5" name="Rectangle: Rounded Corners 4"/>
            <p:cNvSpPr/>
            <p:nvPr/>
          </p:nvSpPr>
          <p:spPr>
            <a:xfrm>
              <a:off x="981136" y="1558"/>
              <a:ext cx="2712778" cy="1737922"/>
            </a:xfrm>
            <a:prstGeom prst="roundRect">
              <a:avLst>
                <a:gd name="adj" fmla="val 10000"/>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solidFill>
              <a:schemeClr val="bg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Demonstrasi prototipe sistem dalam lingkungan sebenarnya.</a:t>
              </a:r>
              <a:endParaRPr lang="en-AU" sz="1600" b="1" dirty="0"/>
            </a:p>
            <a:p>
              <a:pPr marL="285750" lvl="0" indent="-285750" defTabSz="533400">
                <a:spcBef>
                  <a:spcPct val="0"/>
                </a:spcBef>
                <a:buFont typeface="Wingdings" panose="05000000000000000000" pitchFamily="2" charset="2"/>
                <a:buChar char="q"/>
              </a:pPr>
              <a:r>
                <a:rPr lang="id-ID" sz="1400" dirty="0"/>
                <a:t>uji klinis Fase 2 telah dilakukan untuk membuktikan khasiat awal dan untuk mendapatkan data keamanan dan toksisitas lebih lanjut;</a:t>
              </a:r>
            </a:p>
            <a:p>
              <a:pPr marL="285750" lvl="0" indent="-285750" defTabSz="533400">
                <a:spcBef>
                  <a:spcPct val="0"/>
                </a:spcBef>
                <a:buFont typeface="Wingdings" panose="05000000000000000000" pitchFamily="2" charset="2"/>
                <a:buChar char="q"/>
              </a:pPr>
              <a:r>
                <a:rPr lang="id-ID" sz="1400" dirty="0"/>
                <a:t>rencana riset klinis Fase 3 atau rencana surrogate test telah disetujui;</a:t>
              </a:r>
            </a:p>
            <a:p>
              <a:pPr marL="285750" lvl="0" indent="-285750" defTabSz="533400">
                <a:spcBef>
                  <a:spcPct val="0"/>
                </a:spcBef>
                <a:buFont typeface="Wingdings" panose="05000000000000000000" pitchFamily="2" charset="2"/>
                <a:buChar char="q"/>
              </a:pPr>
              <a:r>
                <a:rPr lang="id-ID" sz="1400" dirty="0"/>
                <a:t>aktivitas produk (yaitu bukti awal khasiat) telah ditentukan;</a:t>
              </a:r>
            </a:p>
            <a:p>
              <a:pPr marL="285750" lvl="0" indent="-285750" defTabSz="533400">
                <a:spcBef>
                  <a:spcPct val="0"/>
                </a:spcBef>
                <a:buFont typeface="Wingdings" panose="05000000000000000000" pitchFamily="2" charset="2"/>
                <a:buChar char="q"/>
              </a:pPr>
              <a:r>
                <a:rPr lang="id-ID" sz="1400" dirty="0"/>
                <a:t>telah ditentukan dosis produk akhir, range dosis, jadwal, cara pemberian, terbukti (mapan) dari data farmakokinetik dan farmakodinamik secara klinis; dan</a:t>
              </a:r>
            </a:p>
            <a:p>
              <a:pPr marL="285750" lvl="0" indent="-285750" defTabSz="533400">
                <a:spcBef>
                  <a:spcPct val="0"/>
                </a:spcBef>
                <a:buFont typeface="Wingdings" panose="05000000000000000000" pitchFamily="2" charset="2"/>
                <a:buChar char="q"/>
              </a:pPr>
              <a:r>
                <a:rPr lang="id-ID" sz="1400" dirty="0"/>
                <a:t>telah dilakukan scaling up proses untuk skala komersial yang memenuhi syarat GMP.</a:t>
              </a:r>
            </a:p>
          </p:txBody>
        </p:sp>
      </p:grpSp>
      <p:grpSp>
        <p:nvGrpSpPr>
          <p:cNvPr id="10" name="Group 9"/>
          <p:cNvGrpSpPr/>
          <p:nvPr/>
        </p:nvGrpSpPr>
        <p:grpSpPr>
          <a:xfrm>
            <a:off x="717753" y="2678033"/>
            <a:ext cx="11395587" cy="2084468"/>
            <a:chOff x="1011891" y="4641331"/>
            <a:chExt cx="2651268" cy="1590761"/>
          </a:xfrm>
          <a:solidFill>
            <a:schemeClr val="bg1">
              <a:lumMod val="50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lengkap dan handal  melalui pengujian dan demonstrasi dalam lingkungan sebenarnya</a:t>
              </a:r>
              <a:endParaRPr lang="en-AU" sz="1600" b="1" dirty="0"/>
            </a:p>
            <a:p>
              <a:pPr marL="285750" lvl="0" indent="-285750" defTabSz="222250">
                <a:spcBef>
                  <a:spcPct val="0"/>
                </a:spcBef>
                <a:buFont typeface="Wingdings" panose="05000000000000000000" pitchFamily="2" charset="2"/>
                <a:buChar char="q"/>
              </a:pPr>
              <a:r>
                <a:rPr lang="id-ID" sz="1400" dirty="0"/>
                <a:t>validasi proses telah selesai dilaksanakan dan diikuti dengan uji lot consistency (konsistensi produk akhir);</a:t>
              </a:r>
            </a:p>
            <a:p>
              <a:pPr marL="285750" lvl="0" indent="-285750" defTabSz="222250">
                <a:spcBef>
                  <a:spcPct val="0"/>
                </a:spcBef>
                <a:buFont typeface="Wingdings" panose="05000000000000000000" pitchFamily="2" charset="2"/>
                <a:buChar char="q"/>
              </a:pPr>
              <a:r>
                <a:rPr lang="id-ID" sz="1400" dirty="0"/>
                <a:t>telak dilakukan uji klinis Fase 3 yang diperluas atau surrogate test untuk mengumpulkan informasi terkait keamanan dan efektifitas obat kandidat. Pengujian dilakukan untuk menilai keseluruhan risk-benefit dari pemberian obat kandidat dan untuk memberikan landasan yang cukup untuk pemberian label obat (drug labeling);</a:t>
              </a:r>
            </a:p>
            <a:p>
              <a:pPr marL="285750" lvl="0" indent="-285750" defTabSz="222250">
                <a:spcBef>
                  <a:spcPct val="0"/>
                </a:spcBef>
                <a:buFont typeface="Wingdings" panose="05000000000000000000" pitchFamily="2" charset="2"/>
                <a:buChar char="q"/>
              </a:pPr>
              <a:r>
                <a:rPr lang="id-ID" sz="1400" dirty="0"/>
                <a:t>DOSSIER dipersiapkan dan diajukan ke BPOM; </a:t>
              </a:r>
            </a:p>
            <a:p>
              <a:pPr marL="285750" lvl="0" indent="-285750" defTabSz="222250">
                <a:spcBef>
                  <a:spcPct val="0"/>
                </a:spcBef>
                <a:buFont typeface="Wingdings" panose="05000000000000000000" pitchFamily="2" charset="2"/>
                <a:buChar char="q"/>
              </a:pPr>
              <a:r>
                <a:rPr lang="id-ID" sz="1400" dirty="0"/>
                <a:t>persetujuan DOSSIER untuk obat oleh BPOM; dan</a:t>
              </a:r>
            </a:p>
            <a:p>
              <a:pPr marL="285750" lvl="0" indent="-285750" defTabSz="222250">
                <a:spcBef>
                  <a:spcPct val="0"/>
                </a:spcBef>
                <a:buFont typeface="Wingdings" panose="05000000000000000000" pitchFamily="2" charset="2"/>
                <a:buChar char="q"/>
              </a:pPr>
              <a:r>
                <a:rPr lang="id-ID" sz="1400" dirty="0"/>
                <a:t>fasilitas skala produksi komersial telah ada dan telah diinspeksi BPOM.</a:t>
              </a:r>
            </a:p>
          </p:txBody>
        </p:sp>
      </p:grpSp>
      <p:sp>
        <p:nvSpPr>
          <p:cNvPr id="13" name="Rectangle 12"/>
          <p:cNvSpPr/>
          <p:nvPr/>
        </p:nvSpPr>
        <p:spPr>
          <a:xfrm>
            <a:off x="64445" y="1112599"/>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3212435"/>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892222"/>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FARMASI</a:t>
            </a:r>
            <a:endParaRPr lang="id-ID" sz="2800" b="1" dirty="0">
              <a:solidFill>
                <a:srgbClr val="FF0000"/>
              </a:solidFill>
            </a:endParaRPr>
          </a:p>
        </p:txBody>
      </p:sp>
      <p:grpSp>
        <p:nvGrpSpPr>
          <p:cNvPr id="17" name="Group 16"/>
          <p:cNvGrpSpPr/>
          <p:nvPr/>
        </p:nvGrpSpPr>
        <p:grpSpPr>
          <a:xfrm>
            <a:off x="717753" y="4892222"/>
            <a:ext cx="11395587" cy="996063"/>
            <a:chOff x="1011891" y="4641331"/>
            <a:chExt cx="2651268" cy="1590761"/>
          </a:xfrm>
          <a:solidFill>
            <a:schemeClr val="bg1">
              <a:lumMod val="50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Sistem</a:t>
              </a:r>
              <a:r>
                <a:rPr lang="en-AU" sz="1600" b="1" dirty="0"/>
                <a:t> </a:t>
              </a:r>
              <a:r>
                <a:rPr lang="en-AU" sz="1600" b="1" dirty="0" err="1"/>
                <a:t>benar-benar</a:t>
              </a:r>
              <a:r>
                <a:rPr lang="en-AU" sz="1600" b="1" dirty="0"/>
                <a:t> </a:t>
              </a:r>
              <a:r>
                <a:rPr lang="en-AU" sz="1600" b="1" dirty="0" err="1"/>
                <a:t>teruji</a:t>
              </a:r>
              <a:r>
                <a:rPr lang="en-AU" sz="1600" b="1" dirty="0"/>
                <a:t>/</a:t>
              </a:r>
              <a:r>
                <a:rPr lang="en-AU" sz="1600" b="1" dirty="0" err="1"/>
                <a:t>terbukti</a:t>
              </a:r>
              <a:r>
                <a:rPr lang="en-AU" sz="1600" b="1" dirty="0"/>
                <a:t> </a:t>
              </a:r>
              <a:r>
                <a:rPr lang="en-AU" sz="1600" b="1" dirty="0" err="1"/>
                <a:t>melalui</a:t>
              </a:r>
              <a:r>
                <a:rPr lang="en-AU" sz="1600" b="1" dirty="0"/>
                <a:t> </a:t>
              </a:r>
              <a:r>
                <a:rPr lang="en-AU" sz="1600" b="1" dirty="0" err="1"/>
                <a:t>keberhasilan</a:t>
              </a:r>
              <a:r>
                <a:rPr lang="en-AU" sz="1600" b="1" dirty="0"/>
                <a:t> </a:t>
              </a:r>
              <a:r>
                <a:rPr lang="en-AU" sz="1600" b="1" dirty="0" err="1"/>
                <a:t>pengoperasian</a:t>
              </a:r>
              <a:r>
                <a:rPr lang="en-AU" sz="1600" b="1" dirty="0"/>
                <a:t>.</a:t>
              </a:r>
            </a:p>
            <a:p>
              <a:pPr marL="285750" lvl="0" indent="-285750" defTabSz="222250">
                <a:spcBef>
                  <a:spcPct val="0"/>
                </a:spcBef>
                <a:buFont typeface="Wingdings" panose="05000000000000000000" pitchFamily="2" charset="2"/>
                <a:buChar char="q"/>
              </a:pPr>
              <a:r>
                <a:rPr lang="id-ID" sz="1400" dirty="0"/>
                <a:t> farmasetikal (obat) atau alat medis telah   didistribusikan/dipasarkan; dan</a:t>
              </a:r>
            </a:p>
            <a:p>
              <a:pPr marL="285750" lvl="0" indent="-285750" defTabSz="222250">
                <a:spcBef>
                  <a:spcPct val="0"/>
                </a:spcBef>
                <a:buFont typeface="Wingdings" panose="05000000000000000000" pitchFamily="2" charset="2"/>
                <a:buChar char="q"/>
              </a:pPr>
              <a:r>
                <a:rPr lang="id-ID" sz="1400" dirty="0"/>
                <a:t>telah dilakukan riset dan pengawasan post-marketing (non-klinis maupun klinis).</a:t>
              </a:r>
            </a:p>
          </p:txBody>
        </p:sp>
      </p:grpSp>
      <p:sp>
        <p:nvSpPr>
          <p:cNvPr id="20" name="Arrow: Left 14">
            <a:hlinkClick r:id="rId3" action="ppaction://hlinksldjump"/>
          </p:cNvPr>
          <p:cNvSpPr/>
          <p:nvPr/>
        </p:nvSpPr>
        <p:spPr>
          <a:xfrm>
            <a:off x="8829368" y="6489290"/>
            <a:ext cx="2497393" cy="294968"/>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70634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teknologi diteliti dan dilaporkan</a:t>
            </a:r>
            <a:endParaRPr lang="id-ID" sz="1600" b="1" dirty="0"/>
          </a:p>
        </p:txBody>
      </p:sp>
      <p:sp>
        <p:nvSpPr>
          <p:cNvPr id="7" name="Rectangle 6"/>
          <p:cNvSpPr/>
          <p:nvPr/>
        </p:nvSpPr>
        <p:spPr>
          <a:xfrm>
            <a:off x="884904" y="6183038"/>
            <a:ext cx="11228438" cy="861774"/>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Sistem benar-benar teruji/terbukti melalui keberhasilan penggunaan operasional</a:t>
            </a:r>
            <a:endParaRPr lang="id-ID" sz="1600" b="1" dirty="0"/>
          </a:p>
          <a:p>
            <a:pPr algn="just"/>
            <a:endParaRPr lang="en-AU" sz="1600" b="1" dirty="0">
              <a:solidFill>
                <a:srgbClr val="C00000"/>
              </a:solidFill>
            </a:endParaRPr>
          </a:p>
        </p:txBody>
      </p:sp>
      <p:sp>
        <p:nvSpPr>
          <p:cNvPr id="8" name="Rectangle 7"/>
          <p:cNvSpPr/>
          <p:nvPr/>
        </p:nvSpPr>
        <p:spPr>
          <a:xfrm>
            <a:off x="884904" y="5358510"/>
            <a:ext cx="11228438" cy="830997"/>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Sistem secara aktual telah lengkap dan memenuhi syarat  melalui pengujian dan demonstrasi dalam lingkungan operasional/aplikasi sebenarnya</a:t>
            </a:r>
            <a:endParaRPr lang="id-ID" sz="1600" b="1" dirty="0"/>
          </a:p>
        </p:txBody>
      </p:sp>
      <p:sp>
        <p:nvSpPr>
          <p:cNvPr id="9" name="Rectangle 8"/>
          <p:cNvSpPr/>
          <p:nvPr/>
        </p:nvSpPr>
        <p:spPr>
          <a:xfrm>
            <a:off x="884904" y="4708142"/>
            <a:ext cx="11228438" cy="861774"/>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Demonstrasi prototipe sistem dalam lingkungan operasional atau lingkungan akurasi tinggi</a:t>
            </a:r>
            <a:endParaRPr lang="id-ID" sz="1600" b="1" dirty="0"/>
          </a:p>
          <a:p>
            <a:pPr algn="just"/>
            <a:endParaRPr lang="en-AU" sz="1600" b="1" dirty="0">
              <a:solidFill>
                <a:srgbClr val="C00000"/>
              </a:solidFill>
            </a:endParaRPr>
          </a:p>
        </p:txBody>
      </p:sp>
      <p:sp>
        <p:nvSpPr>
          <p:cNvPr id="10" name="Rectangle 9"/>
          <p:cNvSpPr/>
          <p:nvPr/>
        </p:nvSpPr>
        <p:spPr>
          <a:xfrm>
            <a:off x="884904" y="4092571"/>
            <a:ext cx="11228438" cy="861774"/>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Validasi modul dan/atau sub sistem dalam lingkungan “</a:t>
            </a:r>
            <a:r>
              <a:rPr lang="id-ID" sz="1600" i="1" dirty="0"/>
              <a:t>end-to-end</a:t>
            </a:r>
            <a:r>
              <a:rPr lang="id-ID" sz="1600" dirty="0"/>
              <a:t>” (</a:t>
            </a:r>
            <a:r>
              <a:rPr lang="id-ID" sz="1600" i="1" dirty="0"/>
              <a:t>end-to-end environment</a:t>
            </a:r>
            <a:r>
              <a:rPr lang="id-ID" sz="1600" dirty="0"/>
              <a:t>) yang relevan </a:t>
            </a:r>
            <a:endParaRPr lang="id-ID" sz="1600" b="1" dirty="0"/>
          </a:p>
          <a:p>
            <a:pPr algn="just"/>
            <a:endParaRPr lang="en-AU" sz="1600" b="1" dirty="0">
              <a:solidFill>
                <a:srgbClr val="C00000"/>
              </a:solidFill>
            </a:endParaRPr>
          </a:p>
        </p:txBody>
      </p:sp>
      <p:sp>
        <p:nvSpPr>
          <p:cNvPr id="11" name="Rectangle 10"/>
          <p:cNvSpPr/>
          <p:nvPr/>
        </p:nvSpPr>
        <p:spPr>
          <a:xfrm>
            <a:off x="884904" y="3391706"/>
            <a:ext cx="11228438" cy="861774"/>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id-ID" sz="1600" dirty="0"/>
              <a:t>Validasi module dan/atau subsistem dalam lingkungan yang relevan</a:t>
            </a:r>
            <a:endParaRPr lang="id-ID" sz="1600" b="1" dirty="0"/>
          </a:p>
          <a:p>
            <a:pPr algn="just"/>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id-ID" sz="1600" dirty="0"/>
              <a:t>Validasi modul subsistem dalam lingkungan laboratorium (contoh:  lingkungan pengembangan </a:t>
            </a:r>
            <a:r>
              <a:rPr lang="id-ID" sz="1600" i="1" dirty="0"/>
              <a:t>prototipe</a:t>
            </a:r>
            <a:r>
              <a:rPr lang="id-ID" sz="1600" dirty="0"/>
              <a:t> perangkat lunak)</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Pembuktian konsep fungsi dan/atau karakteristik penting secara analitis dan eksperimental</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n-US" sz="1600" dirty="0" err="1"/>
              <a:t>Formulasi</a:t>
            </a:r>
            <a:r>
              <a:rPr lang="en-US" sz="1600" dirty="0"/>
              <a:t> </a:t>
            </a:r>
            <a:r>
              <a:rPr lang="en-US" sz="1600" dirty="0" err="1"/>
              <a:t>Konsep</a:t>
            </a:r>
            <a:r>
              <a:rPr lang="en-US" sz="1600" dirty="0"/>
              <a:t> </a:t>
            </a:r>
            <a:r>
              <a:rPr lang="en-US" sz="1600" dirty="0" err="1"/>
              <a:t>dan</a:t>
            </a:r>
            <a:r>
              <a:rPr lang="en-US" sz="1600" dirty="0"/>
              <a:t>/</a:t>
            </a:r>
            <a:r>
              <a:rPr lang="en-US" sz="1600" dirty="0" err="1"/>
              <a:t>atau</a:t>
            </a:r>
            <a:r>
              <a:rPr lang="en-US" sz="1600" dirty="0"/>
              <a:t> </a:t>
            </a:r>
            <a:r>
              <a:rPr lang="en-US" sz="1600" dirty="0" err="1"/>
              <a:t>penerapan</a:t>
            </a:r>
            <a:r>
              <a:rPr lang="en-US" sz="1600" dirty="0"/>
              <a:t> </a:t>
            </a:r>
            <a:r>
              <a:rPr lang="en-US" sz="1600" dirty="0" err="1"/>
              <a:t>teknologi</a:t>
            </a:r>
            <a:r>
              <a:rPr lang="en-US" sz="1600" dirty="0"/>
              <a:t>.</a:t>
            </a:r>
            <a:r>
              <a:rPr lang="en-AU" sz="1600" dirty="0">
                <a:solidFill>
                  <a:srgbClr val="C00000"/>
                </a:solidFill>
              </a:rPr>
              <a:t> </a:t>
            </a: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TKT </a:t>
            </a:r>
            <a:r>
              <a:rPr lang="id-ID" sz="2800" b="1" dirty="0">
                <a:solidFill>
                  <a:srgbClr val="FF0000"/>
                </a:solidFill>
              </a:rPr>
              <a:t>UMUM</a:t>
            </a:r>
            <a:r>
              <a:rPr lang="id-ID" sz="2800" b="1" dirty="0">
                <a:solidFill>
                  <a:srgbClr val="002060"/>
                </a:solidFill>
              </a:rPr>
              <a:t> VS </a:t>
            </a:r>
            <a:r>
              <a:rPr lang="id-ID" sz="2800" b="1" dirty="0"/>
              <a:t>SOFWARE</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940194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1028700"/>
            <a:ext cx="11395587" cy="1549250"/>
            <a:chOff x="981136" y="1558"/>
            <a:chExt cx="2712778" cy="1737922"/>
          </a:xfrm>
          <a:solidFill>
            <a:schemeClr val="tx2">
              <a:lumMod val="75000"/>
            </a:schemeClr>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teknologi diteliti dan dilaporkan</a:t>
              </a:r>
              <a:endParaRPr lang="en-AU" sz="1600" b="1" dirty="0"/>
            </a:p>
            <a:p>
              <a:pPr marL="285750" lvl="0" indent="-285750" defTabSz="533400">
                <a:spcBef>
                  <a:spcPct val="0"/>
                </a:spcBef>
                <a:buFont typeface="Wingdings" panose="05000000000000000000" pitchFamily="2" charset="2"/>
                <a:buChar char="q"/>
              </a:pPr>
              <a:r>
                <a:rPr lang="id-ID" sz="1400" dirty="0"/>
                <a:t>Latar belakang dan tujuan litbang telah didefinisikan</a:t>
              </a:r>
            </a:p>
            <a:p>
              <a:pPr marL="285750" lvl="0" indent="-285750" defTabSz="533400">
                <a:spcBef>
                  <a:spcPct val="0"/>
                </a:spcBef>
                <a:buFont typeface="Wingdings" panose="05000000000000000000" pitchFamily="2" charset="2"/>
                <a:buChar char="q"/>
              </a:pPr>
              <a:r>
                <a:rPr lang="id-ID" sz="1400" dirty="0"/>
                <a:t>Ada pertanyaan litbang (question research) yang ingin diketahui atau dijawab.</a:t>
              </a:r>
            </a:p>
            <a:p>
              <a:pPr marL="285750" lvl="0" indent="-285750" defTabSz="533400">
                <a:spcBef>
                  <a:spcPct val="0"/>
                </a:spcBef>
                <a:buFont typeface="Wingdings" panose="05000000000000000000" pitchFamily="2" charset="2"/>
                <a:buChar char="q"/>
              </a:pPr>
              <a:r>
                <a:rPr lang="id-ID" sz="1400" dirty="0"/>
                <a:t>Fakta dan argumen dasar yang relevan dan mendukung perlunya dilakukan litbang</a:t>
              </a:r>
            </a:p>
            <a:p>
              <a:pPr marL="285750" lvl="0" indent="-285750" defTabSz="533400">
                <a:spcBef>
                  <a:spcPct val="0"/>
                </a:spcBef>
                <a:buFont typeface="Wingdings" panose="05000000000000000000" pitchFamily="2" charset="2"/>
                <a:buChar char="q"/>
              </a:pPr>
              <a:r>
                <a:rPr lang="id-ID" sz="1400" dirty="0"/>
                <a:t>Litbang diperlukan untuk mendukung kebijakan pemerintah, mengetahui fenomena atau solusi masalah, dll. </a:t>
              </a:r>
            </a:p>
          </p:txBody>
        </p:sp>
      </p:grpSp>
      <p:grpSp>
        <p:nvGrpSpPr>
          <p:cNvPr id="10" name="Group 9"/>
          <p:cNvGrpSpPr/>
          <p:nvPr/>
        </p:nvGrpSpPr>
        <p:grpSpPr>
          <a:xfrm>
            <a:off x="717754" y="2669071"/>
            <a:ext cx="11395587" cy="1462870"/>
            <a:chOff x="1011891" y="4641331"/>
            <a:chExt cx="2651268" cy="1590761"/>
          </a:xfrm>
          <a:solidFill>
            <a:schemeClr val="tx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Dukungan Data Awal, Hipotesis, Desain &amp; Prosedur Litbang telah dieksplorasi </a:t>
              </a:r>
              <a:endParaRPr lang="en-AU" sz="1600" b="1" dirty="0"/>
            </a:p>
            <a:p>
              <a:pPr marL="285750" lvl="0" indent="-285750" defTabSz="222250">
                <a:spcBef>
                  <a:spcPct val="0"/>
                </a:spcBef>
                <a:buFont typeface="Wingdings" panose="05000000000000000000" pitchFamily="2" charset="2"/>
                <a:buChar char="q"/>
              </a:pPr>
              <a:r>
                <a:rPr lang="id-ID" sz="1400" dirty="0"/>
                <a:t>Hipotesis litbang telah disusun</a:t>
              </a:r>
            </a:p>
            <a:p>
              <a:pPr marL="285750" lvl="0" indent="-285750" defTabSz="222250">
                <a:spcBef>
                  <a:spcPct val="0"/>
                </a:spcBef>
                <a:buFont typeface="Wingdings" panose="05000000000000000000" pitchFamily="2" charset="2"/>
                <a:buChar char="q"/>
              </a:pPr>
              <a:r>
                <a:rPr lang="id-ID" sz="1400" dirty="0"/>
                <a:t>Dukungan data awal terhadap pertanyaan litbang yang ingin dijawab</a:t>
              </a:r>
            </a:p>
            <a:p>
              <a:pPr marL="285750" lvl="0" indent="-285750" defTabSz="222250">
                <a:spcBef>
                  <a:spcPct val="0"/>
                </a:spcBef>
                <a:buFont typeface="Wingdings" panose="05000000000000000000" pitchFamily="2" charset="2"/>
                <a:buChar char="q"/>
              </a:pPr>
              <a:r>
                <a:rPr lang="id-ID" sz="1400" dirty="0"/>
                <a:t>Desain litbang (research design) yang akan dilakukan telah dieksplorasi (penentuan topic data, penyusunan kuesioner, tema FGD, dll)</a:t>
              </a:r>
            </a:p>
            <a:p>
              <a:pPr marL="285750" lvl="0" indent="-285750" defTabSz="222250">
                <a:spcBef>
                  <a:spcPct val="0"/>
                </a:spcBef>
                <a:buFont typeface="Wingdings" panose="05000000000000000000" pitchFamily="2" charset="2"/>
                <a:buChar char="q"/>
              </a:pPr>
              <a:r>
                <a:rPr lang="id-ID" sz="1400" dirty="0"/>
                <a:t>Alternative metodologi, prosedur dan tahapan yang akan dilakukan telah ditelusuri</a:t>
              </a:r>
            </a:p>
            <a:p>
              <a:pPr lvl="0" defTabSz="222250">
                <a:spcBef>
                  <a:spcPct val="0"/>
                </a:spcBef>
              </a:pPr>
              <a:endParaRPr lang="id-ID" sz="1400" dirty="0"/>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8767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607525"/>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SOSIAL HUMANIORA</a:t>
            </a:r>
            <a:endParaRPr lang="id-ID" sz="2800" b="1" dirty="0">
              <a:solidFill>
                <a:srgbClr val="FF0000"/>
              </a:solidFill>
            </a:endParaRPr>
          </a:p>
        </p:txBody>
      </p:sp>
      <p:grpSp>
        <p:nvGrpSpPr>
          <p:cNvPr id="17" name="Group 16"/>
          <p:cNvGrpSpPr/>
          <p:nvPr/>
        </p:nvGrpSpPr>
        <p:grpSpPr>
          <a:xfrm>
            <a:off x="717754" y="4234492"/>
            <a:ext cx="11395587" cy="1761730"/>
            <a:chOff x="1011891" y="4641331"/>
            <a:chExt cx="2651268" cy="1590761"/>
          </a:xfrm>
          <a:solidFill>
            <a:srgbClr val="C00000"/>
          </a:solidFill>
        </p:grpSpPr>
        <p:sp>
          <p:nvSpPr>
            <p:cNvPr id="18" name="Rectangle: Rounded Corners 17"/>
            <p:cNvSpPr/>
            <p:nvPr/>
          </p:nvSpPr>
          <p:spPr>
            <a:xfrm>
              <a:off x="1011891" y="4641331"/>
              <a:ext cx="2651268" cy="1590761"/>
            </a:xfrm>
            <a:prstGeom prst="roundRect">
              <a:avLst>
                <a:gd name="adj" fmla="val 10000"/>
              </a:avLst>
            </a:pr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Rancangan</a:t>
              </a:r>
              <a:r>
                <a:rPr lang="en-AU" sz="1600" b="1" dirty="0"/>
                <a:t> </a:t>
              </a:r>
              <a:r>
                <a:rPr lang="en-AU" sz="1600" b="1" dirty="0" err="1"/>
                <a:t>dan</a:t>
              </a:r>
              <a:r>
                <a:rPr lang="en-AU" sz="1600" b="1" dirty="0"/>
                <a:t> </a:t>
              </a:r>
              <a:r>
                <a:rPr lang="en-AU" sz="1600" b="1" dirty="0" err="1"/>
                <a:t>Metodologi</a:t>
              </a:r>
              <a:r>
                <a:rPr lang="en-AU" sz="1600" b="1" dirty="0"/>
                <a:t> </a:t>
              </a:r>
              <a:r>
                <a:rPr lang="en-AU" sz="1600" b="1" dirty="0" err="1"/>
                <a:t>Penelitian</a:t>
              </a:r>
              <a:r>
                <a:rPr lang="en-AU" sz="1600" b="1" dirty="0"/>
                <a:t> </a:t>
              </a:r>
              <a:r>
                <a:rPr lang="en-AU" sz="1600" b="1" dirty="0" err="1"/>
                <a:t>tersusun</a:t>
              </a:r>
              <a:r>
                <a:rPr lang="en-AU" sz="1600" b="1" dirty="0"/>
                <a:t> </a:t>
              </a:r>
              <a:r>
                <a:rPr lang="en-AU" sz="1600" b="1" dirty="0" err="1"/>
                <a:t>komplit</a:t>
              </a:r>
              <a:r>
                <a:rPr lang="en-AU" sz="1600" b="1" dirty="0"/>
                <a:t> </a:t>
              </a:r>
            </a:p>
            <a:p>
              <a:pPr marL="285750" lvl="0" indent="-285750" defTabSz="222250">
                <a:spcBef>
                  <a:spcPct val="0"/>
                </a:spcBef>
                <a:buFont typeface="Wingdings" panose="05000000000000000000" pitchFamily="2" charset="2"/>
                <a:buChar char="q"/>
              </a:pPr>
              <a:r>
                <a:rPr lang="id-ID" sz="1400" dirty="0"/>
                <a:t>Rancangan metodologi yang digunakan untuk menjawab pertanyaan penelitian telah disusun</a:t>
              </a:r>
            </a:p>
            <a:p>
              <a:pPr marL="285750" lvl="0" indent="-285750" defTabSz="222250">
                <a:spcBef>
                  <a:spcPct val="0"/>
                </a:spcBef>
                <a:buFont typeface="Wingdings" panose="05000000000000000000" pitchFamily="2" charset="2"/>
                <a:buChar char="q"/>
              </a:pPr>
              <a:r>
                <a:rPr lang="id-ID" sz="1400" dirty="0"/>
                <a:t>Rancangan penentuan sampling, dan/atau pengumpulan kebutuhan data dan teknik pengumpulan data telah disusun</a:t>
              </a:r>
            </a:p>
            <a:p>
              <a:pPr marL="285750" lvl="0" indent="-285750" defTabSz="222250">
                <a:spcBef>
                  <a:spcPct val="0"/>
                </a:spcBef>
                <a:buFont typeface="Wingdings" panose="05000000000000000000" pitchFamily="2" charset="2"/>
                <a:buChar char="q"/>
              </a:pPr>
              <a:r>
                <a:rPr lang="id-ID" sz="1400" dirty="0"/>
                <a:t>Kecukupan dan kelengkapan data telah ditetapkan</a:t>
              </a:r>
            </a:p>
            <a:p>
              <a:pPr marL="285750" lvl="0" indent="-285750" defTabSz="222250">
                <a:spcBef>
                  <a:spcPct val="0"/>
                </a:spcBef>
                <a:buFont typeface="Wingdings" panose="05000000000000000000" pitchFamily="2" charset="2"/>
                <a:buChar char="q"/>
              </a:pPr>
              <a:r>
                <a:rPr lang="id-ID" sz="1400" dirty="0"/>
                <a:t>Evaluasi teknis dan prediksi hasil telah dilakukan</a:t>
              </a:r>
            </a:p>
            <a:p>
              <a:pPr marL="285750" lvl="0" indent="-285750" defTabSz="222250">
                <a:spcBef>
                  <a:spcPct val="0"/>
                </a:spcBef>
                <a:buFont typeface="Wingdings" panose="05000000000000000000" pitchFamily="2" charset="2"/>
                <a:buChar char="q"/>
              </a:pPr>
              <a:r>
                <a:rPr lang="id-ID" sz="1400" dirty="0"/>
                <a:t>Scenario dan alternative untuk kelengkapan data telah disusun</a:t>
              </a:r>
            </a:p>
            <a:p>
              <a:pPr marL="285750" lvl="0" indent="-285750" defTabSz="222250">
                <a:spcBef>
                  <a:spcPct val="0"/>
                </a:spcBef>
                <a:buFont typeface="Wingdings" panose="05000000000000000000" pitchFamily="2" charset="2"/>
                <a:buChar char="q"/>
              </a:pPr>
              <a:r>
                <a:rPr lang="id-ID" sz="1400" dirty="0"/>
                <a:t>Desain litbang telah komplit</a:t>
              </a:r>
            </a:p>
          </p:txBody>
        </p:sp>
      </p:grpSp>
    </p:spTree>
    <p:extLst>
      <p:ext uri="{BB962C8B-B14F-4D97-AF65-F5344CB8AC3E}">
        <p14:creationId xmlns:p14="http://schemas.microsoft.com/office/powerpoint/2010/main" val="1821475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1028700"/>
            <a:ext cx="11395587" cy="1549250"/>
            <a:chOff x="981136" y="1558"/>
            <a:chExt cx="2712778" cy="1737922"/>
          </a:xfrm>
          <a:solidFill>
            <a:schemeClr val="tx2">
              <a:lumMod val="75000"/>
            </a:schemeClr>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Pengumpulan Data, Validasi pada Lingkungan Simulasi atau Contoh /Kegiatan Litbang </a:t>
              </a:r>
              <a:endParaRPr lang="en-AU" sz="1600" b="1" dirty="0"/>
            </a:p>
            <a:p>
              <a:pPr marL="285750" lvl="0" indent="-285750" defTabSz="533400">
                <a:spcBef>
                  <a:spcPct val="0"/>
                </a:spcBef>
                <a:buFont typeface="Wingdings" panose="05000000000000000000" pitchFamily="2" charset="2"/>
                <a:buChar char="q"/>
              </a:pPr>
              <a:r>
                <a:rPr lang="id-ID" sz="1400" dirty="0"/>
                <a:t>Pengumpulan data primer telah dilaksanakan (kuesioner/FGD//atau dalam bentuk lain)</a:t>
              </a:r>
            </a:p>
            <a:p>
              <a:pPr marL="285750" lvl="0" indent="-285750" defTabSz="533400">
                <a:spcBef>
                  <a:spcPct val="0"/>
                </a:spcBef>
                <a:buFont typeface="Wingdings" panose="05000000000000000000" pitchFamily="2" charset="2"/>
                <a:buChar char="q"/>
              </a:pPr>
              <a:r>
                <a:rPr lang="id-ID" sz="1400" dirty="0"/>
                <a:t>Validasi untuk memastikan data yang diperoleh relevan dan terkait telah dilaksanakan</a:t>
              </a:r>
            </a:p>
            <a:p>
              <a:pPr marL="285750" lvl="0" indent="-285750" defTabSz="533400">
                <a:spcBef>
                  <a:spcPct val="0"/>
                </a:spcBef>
                <a:buFont typeface="Wingdings" panose="05000000000000000000" pitchFamily="2" charset="2"/>
                <a:buChar char="q"/>
              </a:pPr>
              <a:r>
                <a:rPr lang="id-ID" sz="1400" dirty="0"/>
                <a:t>Dukungan data sekunder dapat melengkapi data awal yang telah diperoleh sebelumnya</a:t>
              </a:r>
            </a:p>
            <a:p>
              <a:pPr marL="285750" lvl="0" indent="-285750" defTabSz="533400">
                <a:spcBef>
                  <a:spcPct val="0"/>
                </a:spcBef>
                <a:buFont typeface="Wingdings" panose="05000000000000000000" pitchFamily="2" charset="2"/>
                <a:buChar char="q"/>
              </a:pPr>
              <a:r>
                <a:rPr lang="id-ID" sz="1400" dirty="0"/>
                <a:t>Data yang ada teruji validitas dan reliabilitasnya.</a:t>
              </a:r>
            </a:p>
            <a:p>
              <a:pPr marL="285750" lvl="0" indent="-285750" defTabSz="533400">
                <a:spcBef>
                  <a:spcPct val="0"/>
                </a:spcBef>
                <a:buFont typeface="Wingdings" panose="05000000000000000000" pitchFamily="2" charset="2"/>
                <a:buChar char="q"/>
              </a:pPr>
              <a:r>
                <a:rPr lang="id-ID" sz="1400" dirty="0"/>
                <a:t>Kehandalan data dan sistem (relatif) masih rendah dibandingkan dengan sistem yang diharapkan </a:t>
              </a:r>
            </a:p>
          </p:txBody>
        </p:sp>
      </p:grpSp>
      <p:grpSp>
        <p:nvGrpSpPr>
          <p:cNvPr id="10" name="Group 9"/>
          <p:cNvGrpSpPr/>
          <p:nvPr/>
        </p:nvGrpSpPr>
        <p:grpSpPr>
          <a:xfrm>
            <a:off x="717754" y="2669071"/>
            <a:ext cx="11395587" cy="1462870"/>
            <a:chOff x="1011891" y="4641331"/>
            <a:chExt cx="2651268" cy="1590761"/>
          </a:xfrm>
          <a:solidFill>
            <a:schemeClr val="tx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nn-NO" sz="1600" b="1" dirty="0"/>
                <a:t>Kelengkapan dan Analisis Data pada Lingkungan Simulasi / Kegiatan Litbang </a:t>
              </a:r>
              <a:endParaRPr lang="id-ID" sz="1400" dirty="0"/>
            </a:p>
            <a:p>
              <a:pPr marL="285750" lvl="0" indent="-285750" defTabSz="222250">
                <a:spcBef>
                  <a:spcPct val="0"/>
                </a:spcBef>
                <a:buFont typeface="Wingdings" panose="05000000000000000000" pitchFamily="2" charset="2"/>
                <a:buChar char="q"/>
              </a:pPr>
              <a:r>
                <a:rPr lang="id-ID" sz="1400" dirty="0"/>
                <a:t>Kehandalan data telah meningkat signifikan.</a:t>
              </a:r>
            </a:p>
            <a:p>
              <a:pPr marL="285750" lvl="0" indent="-285750" defTabSz="222250">
                <a:spcBef>
                  <a:spcPct val="0"/>
                </a:spcBef>
                <a:buFont typeface="Wingdings" panose="05000000000000000000" pitchFamily="2" charset="2"/>
                <a:buChar char="q"/>
              </a:pPr>
              <a:r>
                <a:rPr lang="id-ID" sz="1400" dirty="0"/>
                <a:t>Data telah cukup dan memenuhi syarat untuk analisis lanjutan. </a:t>
              </a:r>
            </a:p>
            <a:p>
              <a:pPr marL="285750" lvl="0" indent="-285750" defTabSz="222250">
                <a:spcBef>
                  <a:spcPct val="0"/>
                </a:spcBef>
                <a:buFont typeface="Wingdings" panose="05000000000000000000" pitchFamily="2" charset="2"/>
                <a:buChar char="q"/>
              </a:pPr>
              <a:r>
                <a:rPr lang="id-ID" sz="1400" dirty="0"/>
                <a:t>Analisis awal dengan data yang lengkap telah dilakukan </a:t>
              </a:r>
            </a:p>
            <a:p>
              <a:pPr marL="285750" lvl="0" indent="-285750" defTabSz="222250">
                <a:spcBef>
                  <a:spcPct val="0"/>
                </a:spcBef>
                <a:buFont typeface="Wingdings" panose="05000000000000000000" pitchFamily="2" charset="2"/>
                <a:buChar char="q"/>
              </a:pPr>
              <a:r>
                <a:rPr lang="id-ID" sz="1400" dirty="0"/>
                <a:t>Data diintegrasikan untuk analisis pengambilan kesimpulan</a:t>
              </a:r>
            </a:p>
            <a:p>
              <a:pPr marL="285750" lvl="0" indent="-285750" defTabSz="222250">
                <a:spcBef>
                  <a:spcPct val="0"/>
                </a:spcBef>
                <a:buFont typeface="Wingdings" panose="05000000000000000000" pitchFamily="2" charset="2"/>
                <a:buChar char="q"/>
              </a:pPr>
              <a:r>
                <a:rPr lang="id-ID" sz="1400" dirty="0"/>
                <a:t>Laporan Kemajuan (analisis pendahuluan telah dihasilkan) dan rancangan output telah disusun.</a:t>
              </a:r>
            </a:p>
          </p:txBody>
        </p:sp>
      </p:grpSp>
      <p:sp>
        <p:nvSpPr>
          <p:cNvPr id="13" name="Rectangle 12"/>
          <p:cNvSpPr/>
          <p:nvPr/>
        </p:nvSpPr>
        <p:spPr>
          <a:xfrm>
            <a:off x="64445" y="138448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8767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607525"/>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SOSIAL HUMANIORA</a:t>
            </a:r>
            <a:endParaRPr lang="id-ID" sz="2800" b="1" dirty="0">
              <a:solidFill>
                <a:srgbClr val="FF0000"/>
              </a:solidFill>
            </a:endParaRPr>
          </a:p>
        </p:txBody>
      </p:sp>
      <p:grpSp>
        <p:nvGrpSpPr>
          <p:cNvPr id="17" name="Group 16"/>
          <p:cNvGrpSpPr/>
          <p:nvPr/>
        </p:nvGrpSpPr>
        <p:grpSpPr>
          <a:xfrm>
            <a:off x="717754" y="4234492"/>
            <a:ext cx="11395587" cy="1761730"/>
            <a:chOff x="1011891" y="4641331"/>
            <a:chExt cx="2651268" cy="1590761"/>
          </a:xfrm>
          <a:solidFill>
            <a:schemeClr val="tx2">
              <a:lumMod val="75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Hasil</a:t>
              </a:r>
              <a:r>
                <a:rPr lang="en-AU" sz="1600" b="1" dirty="0"/>
                <a:t> </a:t>
              </a:r>
              <a:r>
                <a:rPr lang="en-AU" sz="1600" b="1" dirty="0" err="1"/>
                <a:t>Litbang</a:t>
              </a:r>
              <a:r>
                <a:rPr lang="en-AU" sz="1600" b="1" dirty="0"/>
                <a:t> </a:t>
              </a:r>
              <a:r>
                <a:rPr lang="en-AU" sz="1600" b="1" dirty="0" err="1"/>
                <a:t>penting</a:t>
              </a:r>
              <a:r>
                <a:rPr lang="en-AU" sz="1600" b="1" dirty="0"/>
                <a:t> </a:t>
              </a:r>
              <a:r>
                <a:rPr lang="en-AU" sz="1600" b="1" dirty="0" err="1"/>
                <a:t>dan</a:t>
              </a:r>
              <a:r>
                <a:rPr lang="en-AU" sz="1600" b="1" dirty="0"/>
                <a:t> </a:t>
              </a:r>
              <a:r>
                <a:rPr lang="en-AU" sz="1600" b="1" dirty="0" err="1"/>
                <a:t>signifikan</a:t>
              </a:r>
              <a:r>
                <a:rPr lang="en-AU" sz="1600" b="1" dirty="0"/>
                <a:t> </a:t>
              </a:r>
              <a:r>
                <a:rPr lang="en-AU" sz="1600" b="1" dirty="0" err="1"/>
                <a:t>untuk</a:t>
              </a:r>
              <a:r>
                <a:rPr lang="en-AU" sz="1600" b="1" dirty="0"/>
                <a:t> </a:t>
              </a:r>
              <a:r>
                <a:rPr lang="en-AU" sz="1600" b="1" dirty="0" err="1"/>
                <a:t>pendukung</a:t>
              </a:r>
              <a:r>
                <a:rPr lang="en-AU" sz="1600" b="1" dirty="0"/>
                <a:t> </a:t>
              </a:r>
              <a:r>
                <a:rPr lang="en-AU" sz="1600" b="1" dirty="0" err="1"/>
                <a:t>keputusan</a:t>
              </a:r>
              <a:r>
                <a:rPr lang="en-AU" sz="1600" b="1" dirty="0"/>
                <a:t> </a:t>
              </a:r>
              <a:r>
                <a:rPr lang="en-AU" sz="1600" b="1" dirty="0" err="1"/>
                <a:t>dan</a:t>
              </a:r>
              <a:r>
                <a:rPr lang="en-AU" sz="1600" b="1" dirty="0"/>
                <a:t> </a:t>
              </a:r>
              <a:r>
                <a:rPr lang="en-AU" sz="1600" b="1" dirty="0" err="1"/>
                <a:t>kebijakan</a:t>
              </a:r>
              <a:r>
                <a:rPr lang="en-AU" sz="1600" b="1" dirty="0"/>
                <a:t> </a:t>
              </a:r>
            </a:p>
            <a:p>
              <a:pPr marL="285750" lvl="0" indent="-285750" defTabSz="222250">
                <a:spcBef>
                  <a:spcPct val="0"/>
                </a:spcBef>
                <a:buFont typeface="Wingdings" panose="05000000000000000000" pitchFamily="2" charset="2"/>
                <a:buChar char="q"/>
              </a:pPr>
              <a:r>
                <a:rPr lang="id-ID" sz="1400" dirty="0"/>
                <a:t>Laporan (kesimpulan dari analisis telah dihasilkan) telah disusun.</a:t>
              </a:r>
            </a:p>
            <a:p>
              <a:pPr marL="285750" lvl="0" indent="-285750" defTabSz="222250">
                <a:spcBef>
                  <a:spcPct val="0"/>
                </a:spcBef>
                <a:buFont typeface="Wingdings" panose="05000000000000000000" pitchFamily="2" charset="2"/>
                <a:buChar char="q"/>
              </a:pPr>
              <a:r>
                <a:rPr lang="id-ID" sz="1400" dirty="0"/>
                <a:t>Hasil /output litbang Sosial Humainora dan Pendidikan (pembuatan rekomendasi / policy brief dan lainnya) telah selesai dibuat.</a:t>
              </a:r>
            </a:p>
            <a:p>
              <a:pPr marL="285750" lvl="0" indent="-285750" defTabSz="222250">
                <a:spcBef>
                  <a:spcPct val="0"/>
                </a:spcBef>
                <a:buFont typeface="Wingdings" panose="05000000000000000000" pitchFamily="2" charset="2"/>
                <a:buChar char="q"/>
              </a:pPr>
              <a:r>
                <a:rPr lang="id-ID" sz="1400" dirty="0"/>
                <a:t>Rancangan rekomendasi (alternatif regulasi, kebijakan atau intervensi pemerintah) telah dihasilkan.</a:t>
              </a:r>
            </a:p>
            <a:p>
              <a:pPr marL="285750" lvl="0" indent="-285750" defTabSz="222250">
                <a:spcBef>
                  <a:spcPct val="0"/>
                </a:spcBef>
                <a:buFont typeface="Wingdings" panose="05000000000000000000" pitchFamily="2" charset="2"/>
                <a:buChar char="q"/>
              </a:pPr>
              <a:r>
                <a:rPr lang="id-ID" sz="1400" dirty="0"/>
                <a:t>Daftar pihak terkait dengan regulasi/ kebijakan/ intervensi yang disarankan telah diketahui.</a:t>
              </a:r>
            </a:p>
            <a:p>
              <a:pPr marL="285750" lvl="0" indent="-285750" defTabSz="222250">
                <a:spcBef>
                  <a:spcPct val="0"/>
                </a:spcBef>
                <a:buFont typeface="Wingdings" panose="05000000000000000000" pitchFamily="2" charset="2"/>
                <a:buChar char="q"/>
              </a:pPr>
              <a:r>
                <a:rPr lang="id-ID" sz="1400" dirty="0"/>
                <a:t>Komunikasi awal dengan pihak terkait (internal/eksternal) mulai dilakukan.</a:t>
              </a:r>
            </a:p>
            <a:p>
              <a:pPr marL="285750" lvl="0" indent="-285750" defTabSz="222250">
                <a:spcBef>
                  <a:spcPct val="0"/>
                </a:spcBef>
                <a:buFont typeface="Wingdings" panose="05000000000000000000" pitchFamily="2" charset="2"/>
                <a:buChar char="q"/>
              </a:pPr>
              <a:r>
                <a:rPr lang="id-ID" sz="1400" dirty="0"/>
                <a:t>Surat Pengantar penyampaian Hasil / Output Litbang telah disiapkan.</a:t>
              </a:r>
            </a:p>
          </p:txBody>
        </p:sp>
      </p:grpSp>
    </p:spTree>
    <p:extLst>
      <p:ext uri="{BB962C8B-B14F-4D97-AF65-F5344CB8AC3E}">
        <p14:creationId xmlns:p14="http://schemas.microsoft.com/office/powerpoint/2010/main" val="2835305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754" y="468631"/>
            <a:ext cx="11395587" cy="2109320"/>
            <a:chOff x="981136" y="1558"/>
            <a:chExt cx="2712778" cy="1737922"/>
          </a:xfrm>
          <a:solidFill>
            <a:schemeClr val="tx2">
              <a:lumMod val="75000"/>
            </a:schemeClr>
          </a:solidFill>
        </p:grpSpPr>
        <p:sp>
          <p:nvSpPr>
            <p:cNvPr id="5" name="Rectangle: Rounded Corners 4"/>
            <p:cNvSpPr/>
            <p:nvPr/>
          </p:nvSpPr>
          <p:spPr>
            <a:xfrm>
              <a:off x="981136" y="1558"/>
              <a:ext cx="2712778" cy="173792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52460"/>
              <a:ext cx="2610974" cy="16361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Pemanfaatan hasil litbang untuk perbaikan Kebijakan dan Tatakelola </a:t>
              </a:r>
              <a:endParaRPr lang="en-AU" sz="1600" b="1" dirty="0"/>
            </a:p>
            <a:p>
              <a:pPr marL="285750" lvl="0" indent="-285750" defTabSz="533400">
                <a:spcBef>
                  <a:spcPct val="0"/>
                </a:spcBef>
                <a:buFont typeface="Wingdings" panose="05000000000000000000" pitchFamily="2" charset="2"/>
                <a:buChar char="q"/>
              </a:pPr>
              <a:r>
                <a:rPr lang="id-ID" sz="1400" dirty="0"/>
                <a:t>Surat Pengantar dan Hasil / Output Litbang (rekomendasi/kesimpulan/alternatif) telah disampaikan kepada pihak terkait;</a:t>
              </a:r>
            </a:p>
            <a:p>
              <a:pPr marL="285750" lvl="0" indent="-285750" defTabSz="533400">
                <a:spcBef>
                  <a:spcPct val="0"/>
                </a:spcBef>
                <a:buFont typeface="Wingdings" panose="05000000000000000000" pitchFamily="2" charset="2"/>
                <a:buChar char="q"/>
              </a:pPr>
              <a:r>
                <a:rPr lang="id-ID" sz="1400" dirty="0"/>
                <a:t>Bukti (Evidence) diterimanya hasil / Output litbang oleh pihak terkait;</a:t>
              </a:r>
            </a:p>
            <a:p>
              <a:pPr marL="285750" lvl="0" indent="-285750" defTabSz="533400">
                <a:spcBef>
                  <a:spcPct val="0"/>
                </a:spcBef>
                <a:buFont typeface="Wingdings" panose="05000000000000000000" pitchFamily="2" charset="2"/>
                <a:buChar char="q"/>
              </a:pPr>
              <a:r>
                <a:rPr lang="id-ID" sz="1400" dirty="0"/>
                <a:t>Hasil/ output litbang yang disampaikan menjadi referensi dan informasi bagi pihak terkait;</a:t>
              </a:r>
            </a:p>
            <a:p>
              <a:pPr marL="285750" lvl="0" indent="-285750" defTabSz="533400">
                <a:spcBef>
                  <a:spcPct val="0"/>
                </a:spcBef>
                <a:buFont typeface="Wingdings" panose="05000000000000000000" pitchFamily="2" charset="2"/>
                <a:buChar char="q"/>
              </a:pPr>
              <a:r>
                <a:rPr lang="id-ID" sz="1400" dirty="0"/>
                <a:t>Sebagian atau beberapa hasil/ output litbang yang disampaikan menjadi dasar/pertimbangan untuk perbaikan penerapan hasil litbang non Sosial Humainora, dan Pendidikan atau strategi pemanfaatan dan penerapan hasilnya;</a:t>
              </a:r>
            </a:p>
            <a:p>
              <a:pPr marL="285750" lvl="0" indent="-285750" defTabSz="533400">
                <a:spcBef>
                  <a:spcPct val="0"/>
                </a:spcBef>
                <a:buFont typeface="Wingdings" panose="05000000000000000000" pitchFamily="2" charset="2"/>
                <a:buChar char="q"/>
              </a:pPr>
              <a:r>
                <a:rPr lang="id-ID" sz="1400" dirty="0"/>
                <a:t>Sebagian atau beberapa hasil/ output litbang yang disampaikan menjadi dasar/pertimbangan untuk regulasi / kebijakan atau intervensi pemerintah; </a:t>
              </a:r>
            </a:p>
            <a:p>
              <a:pPr marL="285750" lvl="0" indent="-285750" defTabSz="533400">
                <a:spcBef>
                  <a:spcPct val="0"/>
                </a:spcBef>
                <a:buFont typeface="Wingdings" panose="05000000000000000000" pitchFamily="2" charset="2"/>
                <a:buChar char="q"/>
              </a:pPr>
              <a:r>
                <a:rPr lang="id-ID" sz="1400" dirty="0"/>
                <a:t>Terjadi komunikasi intensif dengan pihak terkait tentang hasil/output litbang.</a:t>
              </a:r>
            </a:p>
          </p:txBody>
        </p:sp>
      </p:grpSp>
      <p:grpSp>
        <p:nvGrpSpPr>
          <p:cNvPr id="10" name="Group 9"/>
          <p:cNvGrpSpPr/>
          <p:nvPr/>
        </p:nvGrpSpPr>
        <p:grpSpPr>
          <a:xfrm>
            <a:off x="717754" y="2669070"/>
            <a:ext cx="11395587" cy="1777199"/>
            <a:chOff x="1011891" y="4641331"/>
            <a:chExt cx="2651268" cy="1590761"/>
          </a:xfrm>
          <a:solidFill>
            <a:schemeClr val="tx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nn-NO" sz="1600" b="1" dirty="0"/>
                <a:t>Dukungan untuk Regulasi dan Kebijakan terkait Aspek Sosial Humainora  dan Pendidikan</a:t>
              </a:r>
            </a:p>
            <a:p>
              <a:pPr marL="285750" lvl="0" indent="-285750" defTabSz="222250">
                <a:spcBef>
                  <a:spcPct val="0"/>
                </a:spcBef>
                <a:buFont typeface="Wingdings" panose="05000000000000000000" pitchFamily="2" charset="2"/>
                <a:buChar char="q"/>
              </a:pPr>
              <a:r>
                <a:rPr lang="id-ID" sz="1400" dirty="0"/>
                <a:t>Sebagian besar (lebih separuh) hasil/ output litbang Sosial Humainora  dan Pendidikan menjadi dasar/pertimbangan untuk perbaikan penerapan hasil litbang  non Sosial Humainora  dan Pendidikan  atau strategi pemanfaatan dan penerapan hasilnya;</a:t>
              </a:r>
            </a:p>
            <a:p>
              <a:pPr marL="285750" lvl="0" indent="-285750" defTabSz="222250">
                <a:spcBef>
                  <a:spcPct val="0"/>
                </a:spcBef>
                <a:buFont typeface="Wingdings" panose="05000000000000000000" pitchFamily="2" charset="2"/>
                <a:buChar char="q"/>
              </a:pPr>
              <a:r>
                <a:rPr lang="id-ID" sz="1400" dirty="0"/>
                <a:t>Sebagian besar (lebih separuh) hasil/ output litbang Sosial Humainora dan Pendidikan yang disampaikan menjadi dasar/pertimbangan untuk regulasi / kebijakan atau intervensi pemerintah;</a:t>
              </a:r>
            </a:p>
            <a:p>
              <a:pPr marL="285750" lvl="0" indent="-285750" defTabSz="222250">
                <a:spcBef>
                  <a:spcPct val="0"/>
                </a:spcBef>
                <a:buFont typeface="Wingdings" panose="05000000000000000000" pitchFamily="2" charset="2"/>
                <a:buChar char="q"/>
              </a:pPr>
              <a:r>
                <a:rPr lang="id-ID" sz="1400" dirty="0"/>
                <a:t>Terjadi komunikasi (intensif) dengan pihak terkait tentang hasil/output litbang dan tindak lanjutnya;</a:t>
              </a:r>
            </a:p>
            <a:p>
              <a:pPr marL="285750" lvl="0" indent="-285750" defTabSz="222250">
                <a:spcBef>
                  <a:spcPct val="0"/>
                </a:spcBef>
                <a:buFont typeface="Wingdings" panose="05000000000000000000" pitchFamily="2" charset="2"/>
                <a:buChar char="q"/>
              </a:pPr>
              <a:r>
                <a:rPr lang="id-ID" sz="1400" dirty="0"/>
                <a:t>Bukti (evidence) telah dimanfaatkannya hasil / output litbang oleh pihak terkait.</a:t>
              </a:r>
            </a:p>
          </p:txBody>
        </p:sp>
      </p:grpSp>
      <p:sp>
        <p:nvSpPr>
          <p:cNvPr id="13" name="Rectangle 12"/>
          <p:cNvSpPr/>
          <p:nvPr/>
        </p:nvSpPr>
        <p:spPr>
          <a:xfrm>
            <a:off x="64445" y="1167829"/>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4445" y="288767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4445" y="4723904"/>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SOSIAL HUMANIORA</a:t>
            </a:r>
            <a:endParaRPr lang="id-ID" sz="2800" b="1" dirty="0">
              <a:solidFill>
                <a:srgbClr val="FF0000"/>
              </a:solidFill>
            </a:endParaRPr>
          </a:p>
        </p:txBody>
      </p:sp>
      <p:grpSp>
        <p:nvGrpSpPr>
          <p:cNvPr id="17" name="Group 16"/>
          <p:cNvGrpSpPr/>
          <p:nvPr/>
        </p:nvGrpSpPr>
        <p:grpSpPr>
          <a:xfrm>
            <a:off x="717754" y="4537388"/>
            <a:ext cx="11395587" cy="1388696"/>
            <a:chOff x="1011891" y="4641331"/>
            <a:chExt cx="2651268" cy="1590761"/>
          </a:xfrm>
          <a:solidFill>
            <a:schemeClr val="tx2">
              <a:lumMod val="75000"/>
            </a:schemeClr>
          </a:solidFill>
        </p:grpSpPr>
        <p:sp>
          <p:nvSpPr>
            <p:cNvPr id="18" name="Rectangle: Rounded Corners 17"/>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en-AU" sz="1600" b="1" dirty="0" err="1"/>
                <a:t>Kontribusi</a:t>
              </a:r>
              <a:r>
                <a:rPr lang="en-AU" sz="1600" b="1" dirty="0"/>
                <a:t> </a:t>
              </a:r>
              <a:r>
                <a:rPr lang="en-AU" sz="1600" b="1" dirty="0" err="1"/>
                <a:t>kebijakan</a:t>
              </a:r>
              <a:r>
                <a:rPr lang="en-AU" sz="1600" b="1" dirty="0"/>
                <a:t> yang </a:t>
              </a:r>
              <a:r>
                <a:rPr lang="en-AU" sz="1600" b="1" dirty="0" err="1"/>
                <a:t>direkomendasikan</a:t>
              </a:r>
              <a:r>
                <a:rPr lang="en-AU" sz="1600" b="1" dirty="0"/>
                <a:t> </a:t>
              </a:r>
              <a:r>
                <a:rPr lang="en-AU" sz="1600" b="1" dirty="0" err="1"/>
                <a:t>untuk</a:t>
              </a:r>
              <a:r>
                <a:rPr lang="en-AU" sz="1600" b="1" dirty="0"/>
                <a:t> </a:t>
              </a:r>
              <a:r>
                <a:rPr lang="en-AU" sz="1600" b="1" dirty="0" err="1"/>
                <a:t>perbaikan</a:t>
              </a:r>
              <a:r>
                <a:rPr lang="en-AU" sz="1600" b="1" dirty="0"/>
                <a:t> </a:t>
              </a:r>
              <a:r>
                <a:rPr lang="en-AU" sz="1600" b="1" dirty="0" err="1"/>
                <a:t>Kondisi</a:t>
              </a:r>
              <a:r>
                <a:rPr lang="en-AU" sz="1600" b="1" dirty="0"/>
                <a:t> Pembangunan </a:t>
              </a:r>
            </a:p>
            <a:p>
              <a:pPr marL="285750" lvl="0" indent="-285750" defTabSz="222250">
                <a:spcBef>
                  <a:spcPct val="0"/>
                </a:spcBef>
                <a:buFont typeface="Wingdings" panose="05000000000000000000" pitchFamily="2" charset="2"/>
                <a:buChar char="q"/>
              </a:pPr>
              <a:r>
                <a:rPr lang="id-ID" sz="1400" dirty="0"/>
                <a:t>Rekomendasi hasil litbang memberikan kontribusi dalam perbaikan hasil litbang non Sosial Humainora dan penerapannya</a:t>
              </a:r>
            </a:p>
            <a:p>
              <a:pPr marL="285750" lvl="0" indent="-285750" defTabSz="222250">
                <a:spcBef>
                  <a:spcPct val="0"/>
                </a:spcBef>
                <a:buFont typeface="Wingdings" panose="05000000000000000000" pitchFamily="2" charset="2"/>
                <a:buChar char="q"/>
              </a:pPr>
              <a:r>
                <a:rPr lang="id-ID" sz="1400" dirty="0"/>
                <a:t>Rekomendasi hasil litbang memberikan kontribusi dalam perbaikan elemen sosial ekonomi masyarakat.</a:t>
              </a:r>
            </a:p>
            <a:p>
              <a:pPr marL="285750" lvl="0" indent="-285750" defTabSz="222250">
                <a:spcBef>
                  <a:spcPct val="0"/>
                </a:spcBef>
                <a:buFont typeface="Wingdings" panose="05000000000000000000" pitchFamily="2" charset="2"/>
                <a:buChar char="q"/>
              </a:pPr>
              <a:r>
                <a:rPr lang="id-ID" sz="1400" dirty="0"/>
                <a:t>Hasil litbang dan rekomendasi benar-benar telah berhasil memperbaiki kondisi sosial ekonomi.</a:t>
              </a:r>
            </a:p>
          </p:txBody>
        </p:sp>
      </p:grpSp>
      <p:sp>
        <p:nvSpPr>
          <p:cNvPr id="20" name="Arrow: Left 19">
            <a:hlinkClick r:id="rId2" action="ppaction://hlinksldjump"/>
          </p:cNvPr>
          <p:cNvSpPr/>
          <p:nvPr/>
        </p:nvSpPr>
        <p:spPr>
          <a:xfrm>
            <a:off x="8829368" y="6489290"/>
            <a:ext cx="2497393" cy="294968"/>
          </a:xfrm>
          <a:prstGeom prst="lef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4129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9263" y="1154430"/>
            <a:ext cx="11395587" cy="2177900"/>
            <a:chOff x="981136" y="-703651"/>
            <a:chExt cx="2712778" cy="2443131"/>
          </a:xfrm>
          <a:solidFill>
            <a:schemeClr val="accent2">
              <a:lumMod val="75000"/>
            </a:schemeClr>
          </a:solidFill>
        </p:grpSpPr>
        <p:sp>
          <p:nvSpPr>
            <p:cNvPr id="5" name="Rectangle: Rounded Corners 4"/>
            <p:cNvSpPr/>
            <p:nvPr/>
          </p:nvSpPr>
          <p:spPr>
            <a:xfrm>
              <a:off x="981136" y="-703651"/>
              <a:ext cx="2712778" cy="244313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703651"/>
              <a:ext cx="2610974" cy="23922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Prinsip dasar dari seni telah diobservasi dan dilaporkan </a:t>
              </a:r>
              <a:endParaRPr lang="en-AU" sz="1600" b="1" dirty="0"/>
            </a:p>
            <a:p>
              <a:pPr marL="285750" lvl="0" indent="-285750" defTabSz="533400">
                <a:spcBef>
                  <a:spcPct val="0"/>
                </a:spcBef>
                <a:buFont typeface="Wingdings" panose="05000000000000000000" pitchFamily="2" charset="2"/>
                <a:buChar char="q"/>
              </a:pPr>
              <a:r>
                <a:rPr lang="id-ID" sz="1400" dirty="0"/>
                <a:t>Latar belakang dan rumusan masalah telah diidentifikasi;</a:t>
              </a:r>
            </a:p>
            <a:p>
              <a:pPr marL="285750" lvl="0" indent="-285750" defTabSz="533400">
                <a:spcBef>
                  <a:spcPct val="0"/>
                </a:spcBef>
                <a:buFont typeface="Wingdings" panose="05000000000000000000" pitchFamily="2" charset="2"/>
                <a:buChar char="q"/>
              </a:pPr>
              <a:r>
                <a:rPr lang="id-ID" sz="1400" dirty="0"/>
                <a:t>Pertanyaan litbang (research/creative question) yang sudah diketahui atau dijawab untuk mendapatkan temuan;</a:t>
              </a:r>
            </a:p>
            <a:p>
              <a:pPr marL="285750" lvl="0" indent="-285750" defTabSz="533400">
                <a:spcBef>
                  <a:spcPct val="0"/>
                </a:spcBef>
                <a:buFont typeface="Wingdings" panose="05000000000000000000" pitchFamily="2" charset="2"/>
                <a:buChar char="q"/>
              </a:pPr>
              <a:r>
                <a:rPr lang="id-ID" sz="1400" dirty="0"/>
                <a:t>Tujuan litbang telah didefinisikan dengan melihat rumusan masalah litbang;</a:t>
              </a:r>
            </a:p>
            <a:p>
              <a:pPr marL="285750" lvl="0" indent="-285750" defTabSz="533400">
                <a:spcBef>
                  <a:spcPct val="0"/>
                </a:spcBef>
                <a:buFont typeface="Wingdings" panose="05000000000000000000" pitchFamily="2" charset="2"/>
                <a:buChar char="q"/>
              </a:pPr>
              <a:r>
                <a:rPr lang="id-ID" sz="1400" dirty="0"/>
                <a:t>Identifikasi masalah telah dilakukan untuk mendapatkan landasan pemikiran sebagai pendekatan;</a:t>
              </a:r>
            </a:p>
            <a:p>
              <a:pPr marL="285750" lvl="0" indent="-285750" defTabSz="533400">
                <a:spcBef>
                  <a:spcPct val="0"/>
                </a:spcBef>
                <a:buFont typeface="Wingdings" panose="05000000000000000000" pitchFamily="2" charset="2"/>
                <a:buChar char="q"/>
              </a:pPr>
              <a:r>
                <a:rPr lang="id-ID" sz="1400" dirty="0"/>
                <a:t>Pendekatan penelitian/ perancangan/ penciptaan/  penayangan telah ditetapkan;</a:t>
              </a:r>
            </a:p>
            <a:p>
              <a:pPr marL="285750" lvl="0" indent="-285750" defTabSz="533400">
                <a:spcBef>
                  <a:spcPct val="0"/>
                </a:spcBef>
                <a:buFont typeface="Wingdings" panose="05000000000000000000" pitchFamily="2" charset="2"/>
                <a:buChar char="q"/>
              </a:pPr>
              <a:r>
                <a:rPr lang="id-ID" sz="1400" dirty="0"/>
                <a:t>Fakta empiris dan argumen dasar yang relevan dan mendukung perlunya telah dilakukan litbang;</a:t>
              </a:r>
            </a:p>
            <a:p>
              <a:pPr marL="285750" lvl="0" indent="-285750" defTabSz="533400">
                <a:spcBef>
                  <a:spcPct val="0"/>
                </a:spcBef>
                <a:buFont typeface="Wingdings" panose="05000000000000000000" pitchFamily="2" charset="2"/>
                <a:buChar char="q"/>
              </a:pPr>
              <a:r>
                <a:rPr lang="id-ID" sz="1400" dirty="0"/>
                <a:t>Telah ada studi literatur, teori/empiris riset terdahulu menjadi dasar litbang;</a:t>
              </a:r>
            </a:p>
            <a:p>
              <a:pPr marL="285750" lvl="0" indent="-285750" defTabSz="533400">
                <a:spcBef>
                  <a:spcPct val="0"/>
                </a:spcBef>
                <a:buFont typeface="Wingdings" panose="05000000000000000000" pitchFamily="2" charset="2"/>
                <a:buChar char="q"/>
              </a:pPr>
              <a:r>
                <a:rPr lang="id-ID" sz="1400" dirty="0"/>
                <a:t>Telah ada cara/metode/proses yang diteliti/dicipta/ diaplikasikan dan akan dikembangkan serta memiliki peluang keberhasilan.</a:t>
              </a:r>
            </a:p>
          </p:txBody>
        </p:sp>
      </p:grpSp>
      <p:grpSp>
        <p:nvGrpSpPr>
          <p:cNvPr id="10" name="Group 9"/>
          <p:cNvGrpSpPr/>
          <p:nvPr/>
        </p:nvGrpSpPr>
        <p:grpSpPr>
          <a:xfrm>
            <a:off x="739263" y="3423450"/>
            <a:ext cx="11395587" cy="2394419"/>
            <a:chOff x="1011891" y="4641331"/>
            <a:chExt cx="2651268" cy="1590761"/>
          </a:xfrm>
          <a:solidFill>
            <a:schemeClr val="accent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Dukungan Data Awal, Hipotesis, Desain &amp; Prosedur Litbang telah dieksplorasi </a:t>
              </a:r>
              <a:endParaRPr lang="en-AU" sz="1600" b="1" dirty="0"/>
            </a:p>
            <a:p>
              <a:pPr marL="285750" lvl="0" indent="-285750" defTabSz="222250">
                <a:spcBef>
                  <a:spcPct val="0"/>
                </a:spcBef>
                <a:buFont typeface="Wingdings" panose="05000000000000000000" pitchFamily="2" charset="2"/>
                <a:buChar char="q"/>
              </a:pPr>
              <a:r>
                <a:rPr lang="id-ID" sz="1400" dirty="0"/>
                <a:t>Prinsip dasar litbang telah tereksplorasi; </a:t>
              </a:r>
            </a:p>
            <a:p>
              <a:pPr marL="285750" lvl="0" indent="-285750" defTabSz="222250">
                <a:spcBef>
                  <a:spcPct val="0"/>
                </a:spcBef>
                <a:buFont typeface="Wingdings" panose="05000000000000000000" pitchFamily="2" charset="2"/>
                <a:buChar char="q"/>
              </a:pPr>
              <a:r>
                <a:rPr lang="id-ID" sz="1400" dirty="0"/>
                <a:t>Telah ada prinsip dasar litbang yang bersifat kualitatif, unik, partikularism (fakta, keterangan), interpretasi makna, dan narasi-deskriptif;</a:t>
              </a:r>
            </a:p>
            <a:p>
              <a:pPr marL="285750" lvl="0" indent="-285750" defTabSz="222250">
                <a:spcBef>
                  <a:spcPct val="0"/>
                </a:spcBef>
                <a:buFont typeface="Wingdings" panose="05000000000000000000" pitchFamily="2" charset="2"/>
                <a:buChar char="q"/>
              </a:pPr>
              <a:r>
                <a:rPr lang="id-ID" sz="1400" dirty="0"/>
                <a:t>Desain litbang (research design) telah dikomunikasikan dengan FGD (khusus penciptaan seni dan topik penelitian tertentu) yang mengacu pada bagan alir kreatif, produktif, dan distributif;</a:t>
              </a:r>
            </a:p>
            <a:p>
              <a:pPr marL="285750" lvl="0" indent="-285750" defTabSz="222250">
                <a:spcBef>
                  <a:spcPct val="0"/>
                </a:spcBef>
                <a:buFont typeface="Wingdings" panose="05000000000000000000" pitchFamily="2" charset="2"/>
                <a:buChar char="q"/>
              </a:pPr>
              <a:r>
                <a:rPr lang="id-ID" sz="1400" dirty="0"/>
                <a:t>Elemen-elemen dasar seni, yaitu wujud (appearance), bobot (content), dan penampilan telah ditetapkan;</a:t>
              </a:r>
            </a:p>
            <a:p>
              <a:pPr marL="285750" lvl="0" indent="-285750" defTabSz="222250">
                <a:spcBef>
                  <a:spcPct val="0"/>
                </a:spcBef>
                <a:buFont typeface="Wingdings" panose="05000000000000000000" pitchFamily="2" charset="2"/>
                <a:buChar char="q"/>
              </a:pPr>
              <a:r>
                <a:rPr lang="id-ID" sz="1400" dirty="0"/>
                <a:t>Karakteristik unsur-unsur estetika telah dikuasai dan dipahami;</a:t>
              </a:r>
            </a:p>
            <a:p>
              <a:pPr marL="285750" lvl="0" indent="-285750" defTabSz="222250">
                <a:spcBef>
                  <a:spcPct val="0"/>
                </a:spcBef>
                <a:buFont typeface="Wingdings" panose="05000000000000000000" pitchFamily="2" charset="2"/>
                <a:buChar char="q"/>
              </a:pPr>
              <a:r>
                <a:rPr lang="id-ID" sz="1400" dirty="0"/>
                <a:t>Alternatif metodologi, prosedur dan tahapan yang akan dilakukan telah ditelusuri;</a:t>
              </a:r>
            </a:p>
            <a:p>
              <a:pPr marL="285750" lvl="0" indent="-285750" defTabSz="222250">
                <a:spcBef>
                  <a:spcPct val="0"/>
                </a:spcBef>
                <a:buFont typeface="Wingdings" panose="05000000000000000000" pitchFamily="2" charset="2"/>
                <a:buChar char="q"/>
              </a:pPr>
              <a:r>
                <a:rPr lang="id-ID" sz="1400" dirty="0"/>
                <a:t>Telah ada model dan simulasi proses kreatif untuk penciptaan seni yang dapat menentukan hasil;</a:t>
              </a:r>
            </a:p>
            <a:p>
              <a:pPr marL="285750" lvl="0" indent="-285750" defTabSz="222250">
                <a:spcBef>
                  <a:spcPct val="0"/>
                </a:spcBef>
                <a:buFont typeface="Wingdings" panose="05000000000000000000" pitchFamily="2" charset="2"/>
                <a:buChar char="q"/>
              </a:pPr>
              <a:r>
                <a:rPr lang="id-ID" sz="1400" dirty="0"/>
                <a:t>Telah dilakukan analisis untuk menguji kebenaran prinsip dasar penciptaan;</a:t>
              </a:r>
            </a:p>
            <a:p>
              <a:pPr lvl="0" defTabSz="222250">
                <a:spcBef>
                  <a:spcPct val="0"/>
                </a:spcBef>
              </a:pPr>
              <a:endParaRPr lang="id-ID" sz="1400" dirty="0"/>
            </a:p>
          </p:txBody>
        </p:sp>
      </p:grpSp>
      <p:sp>
        <p:nvSpPr>
          <p:cNvPr id="13" name="Rectangle 12"/>
          <p:cNvSpPr/>
          <p:nvPr/>
        </p:nvSpPr>
        <p:spPr>
          <a:xfrm>
            <a:off x="85954" y="213886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85954" y="3996387"/>
            <a:ext cx="574196" cy="1015663"/>
          </a:xfrm>
          <a:prstGeom prst="rect">
            <a:avLst/>
          </a:prstGeom>
          <a:solidFill>
            <a:srgbClr val="FF0000"/>
          </a:solidFill>
        </p:spPr>
        <p:txBody>
          <a:bodyPr wrap="none" lIns="91440" tIns="45720" rIns="91440" bIns="45720">
            <a:spAutoFit/>
          </a:bodyPr>
          <a:lstStyle/>
          <a:p>
            <a:pPr algn="ctr"/>
            <a:r>
              <a:rPr lang="id-ID" sz="6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SENI</a:t>
            </a:r>
            <a:endParaRPr lang="id-ID" sz="2800" b="1" dirty="0">
              <a:solidFill>
                <a:srgbClr val="FF0000"/>
              </a:solidFill>
            </a:endParaRPr>
          </a:p>
        </p:txBody>
      </p:sp>
    </p:spTree>
    <p:extLst>
      <p:ext uri="{BB962C8B-B14F-4D97-AF65-F5344CB8AC3E}">
        <p14:creationId xmlns:p14="http://schemas.microsoft.com/office/powerpoint/2010/main" val="2993401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9263" y="628651"/>
            <a:ext cx="11395587" cy="2952264"/>
            <a:chOff x="981136" y="-703651"/>
            <a:chExt cx="2712778" cy="2443131"/>
          </a:xfrm>
          <a:solidFill>
            <a:schemeClr val="accent2">
              <a:lumMod val="75000"/>
            </a:schemeClr>
          </a:solidFill>
        </p:grpSpPr>
        <p:sp>
          <p:nvSpPr>
            <p:cNvPr id="5" name="Rectangle: Rounded Corners 4"/>
            <p:cNvSpPr/>
            <p:nvPr/>
          </p:nvSpPr>
          <p:spPr>
            <a:xfrm>
              <a:off x="981136" y="-703651"/>
              <a:ext cx="2712778" cy="244313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32038" y="-675274"/>
              <a:ext cx="2610974" cy="23922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Metodologi Penelitian/Perancangan/Penciptaan/penayangan tersusun secara lengkap. </a:t>
              </a:r>
              <a:endParaRPr lang="en-AU" sz="1600" b="1" dirty="0"/>
            </a:p>
            <a:p>
              <a:pPr marL="285750" lvl="0" indent="-285750" defTabSz="533400">
                <a:spcBef>
                  <a:spcPct val="0"/>
                </a:spcBef>
                <a:buFont typeface="Wingdings" panose="05000000000000000000" pitchFamily="2" charset="2"/>
                <a:buChar char="q"/>
              </a:pPr>
              <a:r>
                <a:rPr lang="id-ID" sz="1400" dirty="0"/>
                <a:t>Metodologi penelitian /perancangan /penciptaan/ penayangan  yang digunakan untuk menjawab pertanyaan penelitian dan pertanyaan kreatif perancangan /penciptaan /penayangan telah disusun, dan menggunakan metode SMART S (specific/spesifik), M (measurable/terukur), A (achievable/dapat dijangkau), R (reasonable/wajar), dan T (timeable/ terjadwal);</a:t>
              </a:r>
            </a:p>
            <a:p>
              <a:pPr marL="285750" lvl="0" indent="-285750" defTabSz="533400">
                <a:spcBef>
                  <a:spcPct val="0"/>
                </a:spcBef>
                <a:buFont typeface="Wingdings" panose="05000000000000000000" pitchFamily="2" charset="2"/>
                <a:buChar char="q"/>
              </a:pPr>
              <a:r>
                <a:rPr lang="id-ID" sz="1400" dirty="0"/>
                <a:t>Telah disusun argumentasi terhadap pertanyaan penelitian dan pertanyaan kreatif perancangan/ penciptaan/ penayangan yang dirancang sesuai dengan sumber penciptaan seni dan/atau pengumpulan kebutuhan dan teknik pengumpulan data; </a:t>
              </a:r>
            </a:p>
            <a:p>
              <a:pPr marL="285750" lvl="0" indent="-285750" defTabSz="533400">
                <a:spcBef>
                  <a:spcPct val="0"/>
                </a:spcBef>
                <a:buFont typeface="Wingdings" panose="05000000000000000000" pitchFamily="2" charset="2"/>
                <a:buChar char="q"/>
              </a:pPr>
              <a:r>
                <a:rPr lang="id-ID" sz="1400" dirty="0"/>
                <a:t>Identifikasi masalah penelitian/perancangan/penciptaan /penayangan telah ditetapkan untuk menentukan landasan teori atau landasan pemikiran;</a:t>
              </a:r>
            </a:p>
            <a:p>
              <a:pPr marL="285750" lvl="0" indent="-285750" defTabSz="533400">
                <a:spcBef>
                  <a:spcPct val="0"/>
                </a:spcBef>
                <a:buFont typeface="Wingdings" panose="05000000000000000000" pitchFamily="2" charset="2"/>
                <a:buChar char="q"/>
              </a:pPr>
              <a:r>
                <a:rPr lang="id-ID" sz="1400" dirty="0"/>
                <a:t>Pendekatan penelitian/ perancangan/ penciptaan/ penayangan telah dikuasai dan dipahami;</a:t>
              </a:r>
            </a:p>
            <a:p>
              <a:pPr marL="285750" lvl="0" indent="-285750" defTabSz="533400">
                <a:spcBef>
                  <a:spcPct val="0"/>
                </a:spcBef>
                <a:buFont typeface="Wingdings" panose="05000000000000000000" pitchFamily="2" charset="2"/>
                <a:buChar char="q"/>
              </a:pPr>
              <a:r>
                <a:rPr lang="id-ID" sz="1400" dirty="0"/>
                <a:t>Karakterisasi komponen estetis dan unsur-unsur budaya yang akan dikembangkan telah dikuasai dan dipahami;</a:t>
              </a:r>
            </a:p>
            <a:p>
              <a:pPr marL="285750" lvl="0" indent="-285750" defTabSz="533400">
                <a:spcBef>
                  <a:spcPct val="0"/>
                </a:spcBef>
                <a:buFont typeface="Wingdings" panose="05000000000000000000" pitchFamily="2" charset="2"/>
                <a:buChar char="q"/>
              </a:pPr>
              <a:r>
                <a:rPr lang="id-ID" sz="1400" dirty="0"/>
                <a:t>Data cukup dan lengkap;</a:t>
              </a:r>
            </a:p>
            <a:p>
              <a:pPr marL="285750" lvl="0" indent="-285750" defTabSz="533400">
                <a:spcBef>
                  <a:spcPct val="0"/>
                </a:spcBef>
                <a:buFont typeface="Wingdings" panose="05000000000000000000" pitchFamily="2" charset="2"/>
                <a:buChar char="q"/>
              </a:pPr>
              <a:r>
                <a:rPr lang="id-ID" sz="1400" dirty="0"/>
                <a:t>Evaluasi teknis proses kreatif penelitian/ perancangan/ penciptaan/penayangan;</a:t>
              </a:r>
            </a:p>
            <a:p>
              <a:pPr marL="285750" lvl="0" indent="-285750" defTabSz="533400">
                <a:spcBef>
                  <a:spcPct val="0"/>
                </a:spcBef>
                <a:buFont typeface="Wingdings" panose="05000000000000000000" pitchFamily="2" charset="2"/>
                <a:buChar char="q"/>
              </a:pPr>
              <a:r>
                <a:rPr lang="id-ID" sz="1400" dirty="0"/>
                <a:t>Desain penelitian/perancangan/penciptaan/penayangan secara teoritis dan empiris telah teridentifikasi dan ditetapkan.</a:t>
              </a:r>
            </a:p>
          </p:txBody>
        </p:sp>
      </p:grpSp>
      <p:grpSp>
        <p:nvGrpSpPr>
          <p:cNvPr id="10" name="Group 9"/>
          <p:cNvGrpSpPr/>
          <p:nvPr/>
        </p:nvGrpSpPr>
        <p:grpSpPr>
          <a:xfrm>
            <a:off x="739263" y="3652050"/>
            <a:ext cx="11395587" cy="1377150"/>
            <a:chOff x="1011891" y="4641331"/>
            <a:chExt cx="2651268" cy="1590761"/>
          </a:xfrm>
          <a:solidFill>
            <a:schemeClr val="accent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Implementasi proses kreatif kerja studio atau lingkungan laboratorium dalam pengembangan prototipe karya seni.</a:t>
              </a:r>
              <a:endParaRPr lang="en-AU" sz="1600" b="1" dirty="0"/>
            </a:p>
            <a:p>
              <a:pPr marL="285750" lvl="0" indent="-285750" defTabSz="222250">
                <a:spcBef>
                  <a:spcPct val="0"/>
                </a:spcBef>
                <a:buFont typeface="Wingdings" panose="05000000000000000000" pitchFamily="2" charset="2"/>
                <a:buChar char="q"/>
              </a:pPr>
              <a:r>
                <a:rPr lang="id-ID" sz="1400" dirty="0"/>
                <a:t>komponen dasar metode dan proses penciptaan   terintegrasi bekerja secara bersama-sama dan berkesinambungan;</a:t>
              </a:r>
            </a:p>
            <a:p>
              <a:pPr marL="285750" lvl="0" indent="-285750" defTabSz="222250">
                <a:spcBef>
                  <a:spcPct val="0"/>
                </a:spcBef>
                <a:buFont typeface="Wingdings" panose="05000000000000000000" pitchFamily="2" charset="2"/>
                <a:buChar char="q"/>
              </a:pPr>
              <a:r>
                <a:rPr lang="id-ID" sz="1400" dirty="0"/>
                <a:t>Orisinalitas dan keunikan produk seni memperkaya identitas kepribadian nasional;</a:t>
              </a:r>
            </a:p>
            <a:p>
              <a:pPr marL="285750" lvl="0" indent="-285750" defTabSz="222250">
                <a:spcBef>
                  <a:spcPct val="0"/>
                </a:spcBef>
                <a:buFont typeface="Wingdings" panose="05000000000000000000" pitchFamily="2" charset="2"/>
                <a:buChar char="q"/>
              </a:pPr>
              <a:r>
                <a:rPr lang="id-ID" sz="1400" dirty="0"/>
                <a:t>Prototipe yang dihasilkan dalam skala studio;</a:t>
              </a:r>
            </a:p>
            <a:p>
              <a:pPr marL="285750" lvl="0" indent="-285750" defTabSz="222250">
                <a:spcBef>
                  <a:spcPct val="0"/>
                </a:spcBef>
                <a:buFont typeface="Wingdings" panose="05000000000000000000" pitchFamily="2" charset="2"/>
                <a:buChar char="q"/>
              </a:pPr>
              <a:r>
                <a:rPr lang="id-ID" sz="1400" dirty="0"/>
                <a:t>Sudah dilakukan uji coba untuk mendapatkan evaluasi atau kritik dari kalangan pengamat yang berkompeten.</a:t>
              </a:r>
            </a:p>
          </p:txBody>
        </p:sp>
      </p:grpSp>
      <p:sp>
        <p:nvSpPr>
          <p:cNvPr id="13" name="Rectangle 12"/>
          <p:cNvSpPr/>
          <p:nvPr/>
        </p:nvSpPr>
        <p:spPr>
          <a:xfrm>
            <a:off x="99177" y="1395917"/>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85954" y="383279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SENI</a:t>
            </a:r>
            <a:endParaRPr lang="id-ID" sz="2800" b="1" dirty="0">
              <a:solidFill>
                <a:srgbClr val="FF0000"/>
              </a:solidFill>
            </a:endParaRPr>
          </a:p>
        </p:txBody>
      </p:sp>
      <p:grpSp>
        <p:nvGrpSpPr>
          <p:cNvPr id="15" name="Group 14"/>
          <p:cNvGrpSpPr/>
          <p:nvPr/>
        </p:nvGrpSpPr>
        <p:grpSpPr>
          <a:xfrm>
            <a:off x="739263" y="5130330"/>
            <a:ext cx="11395587" cy="1377150"/>
            <a:chOff x="1011891" y="4641331"/>
            <a:chExt cx="2651268" cy="1590761"/>
          </a:xfrm>
          <a:solidFill>
            <a:schemeClr val="accent2">
              <a:lumMod val="75000"/>
            </a:schemeClr>
          </a:solidFill>
        </p:grpSpPr>
        <p:sp>
          <p:nvSpPr>
            <p:cNvPr id="17"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dirty="0"/>
                <a:t>Validasi prototipe/produk/karya seni skala studio (Studio Scale Prototype).</a:t>
              </a:r>
            </a:p>
            <a:p>
              <a:pPr marL="285750" lvl="0" indent="-285750" defTabSz="222250">
                <a:spcBef>
                  <a:spcPct val="0"/>
                </a:spcBef>
                <a:buFont typeface="Wingdings" panose="05000000000000000000" pitchFamily="2" charset="2"/>
                <a:buChar char="q"/>
              </a:pPr>
              <a:r>
                <a:rPr lang="id-ID" sz="1400" dirty="0"/>
                <a:t>Telah ditentukan kategori prototipe karya seni berdasarkan kesetaraan dengan karya seni sejenis; </a:t>
              </a:r>
            </a:p>
            <a:p>
              <a:pPr marL="285750" lvl="0" indent="-285750" defTabSz="222250">
                <a:spcBef>
                  <a:spcPct val="0"/>
                </a:spcBef>
                <a:buFont typeface="Wingdings" panose="05000000000000000000" pitchFamily="2" charset="2"/>
                <a:buChar char="q"/>
              </a:pPr>
              <a:r>
                <a:rPr lang="id-ID" sz="1400" dirty="0"/>
                <a:t>Telah dilakukan pengembangan prototipe skala studio sebagai bagian dari inovasi dan aktualisasi gaya seni.</a:t>
              </a:r>
            </a:p>
            <a:p>
              <a:pPr marL="285750" lvl="0" indent="-285750" defTabSz="222250">
                <a:spcBef>
                  <a:spcPct val="0"/>
                </a:spcBef>
                <a:buFont typeface="Wingdings" panose="05000000000000000000" pitchFamily="2" charset="2"/>
                <a:buChar char="q"/>
              </a:pPr>
              <a:r>
                <a:rPr lang="id-ID" sz="1400" dirty="0"/>
                <a:t>Telah dilakukan pengujian tingkat representasi prototipe skala studio berdasarkan standar yang berlaku secara nasional dan internasional.</a:t>
              </a:r>
            </a:p>
            <a:p>
              <a:pPr marL="285750" lvl="0" indent="-285750" defTabSz="222250">
                <a:spcBef>
                  <a:spcPct val="0"/>
                </a:spcBef>
                <a:buFont typeface="Wingdings" panose="05000000000000000000" pitchFamily="2" charset="2"/>
                <a:buChar char="q"/>
              </a:pPr>
              <a:r>
                <a:rPr lang="id-ID" sz="1400" dirty="0"/>
                <a:t>Telah dilakukan pengujian validasi prototipe skala studio menggunakan estetika yang berlaku pada saat itu. </a:t>
              </a:r>
            </a:p>
          </p:txBody>
        </p:sp>
      </p:grpSp>
      <p:sp>
        <p:nvSpPr>
          <p:cNvPr id="19" name="Rectangle 18"/>
          <p:cNvSpPr/>
          <p:nvPr/>
        </p:nvSpPr>
        <p:spPr>
          <a:xfrm>
            <a:off x="85954" y="531107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216307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9263" y="628651"/>
            <a:ext cx="11395587" cy="1874519"/>
            <a:chOff x="981136" y="-703651"/>
            <a:chExt cx="2712778" cy="2443131"/>
          </a:xfrm>
          <a:solidFill>
            <a:schemeClr val="accent2">
              <a:lumMod val="75000"/>
            </a:schemeClr>
          </a:solidFill>
        </p:grpSpPr>
        <p:sp>
          <p:nvSpPr>
            <p:cNvPr id="5" name="Rectangle: Rounded Corners 4"/>
            <p:cNvSpPr/>
            <p:nvPr/>
          </p:nvSpPr>
          <p:spPr>
            <a:xfrm>
              <a:off x="981136" y="-703651"/>
              <a:ext cx="2712778" cy="244313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1060302" y="-201391"/>
              <a:ext cx="2610974" cy="15890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spcBef>
                  <a:spcPct val="0"/>
                </a:spcBef>
              </a:pPr>
              <a:r>
                <a:rPr lang="id-ID" sz="1600" b="1" dirty="0"/>
                <a:t>Pengujian Lapangan Prototipe/produk/karya seni Skala Studio</a:t>
              </a:r>
              <a:endParaRPr lang="en-AU" sz="1600" b="1" dirty="0"/>
            </a:p>
            <a:p>
              <a:pPr marL="285750" lvl="0" indent="-285750" defTabSz="533400">
                <a:spcBef>
                  <a:spcPct val="0"/>
                </a:spcBef>
                <a:buFont typeface="Wingdings" panose="05000000000000000000" pitchFamily="2" charset="2"/>
                <a:buChar char="q"/>
              </a:pPr>
              <a:r>
                <a:rPr lang="id-ID" sz="1400" dirty="0"/>
                <a:t>bagian strategis sosialisasi produk seni budaya terkait </a:t>
              </a:r>
            </a:p>
            <a:p>
              <a:pPr marL="285750" lvl="0" indent="-285750" defTabSz="533400">
                <a:spcBef>
                  <a:spcPct val="0"/>
                </a:spcBef>
                <a:buFont typeface="Wingdings" panose="05000000000000000000" pitchFamily="2" charset="2"/>
                <a:buChar char="q"/>
              </a:pPr>
              <a:r>
                <a:rPr lang="id-ID" sz="1400" dirty="0"/>
                <a:t>dengan kekuatan daya saing.</a:t>
              </a:r>
            </a:p>
            <a:p>
              <a:pPr marL="285750" lvl="0" indent="-285750" defTabSz="533400">
                <a:spcBef>
                  <a:spcPct val="0"/>
                </a:spcBef>
                <a:buFont typeface="Wingdings" panose="05000000000000000000" pitchFamily="2" charset="2"/>
                <a:buChar char="q"/>
              </a:pPr>
              <a:r>
                <a:rPr lang="id-ID" sz="1400" dirty="0"/>
                <a:t>Pengujian prototipe skala studio untuk mengetahui tingkat kepercayaan atau kepuasan publik terhadap kualitas produk.  </a:t>
              </a:r>
            </a:p>
            <a:p>
              <a:pPr marL="285750" lvl="0" indent="-285750" defTabSz="533400">
                <a:spcBef>
                  <a:spcPct val="0"/>
                </a:spcBef>
                <a:buFont typeface="Wingdings" panose="05000000000000000000" pitchFamily="2" charset="2"/>
                <a:buChar char="q"/>
              </a:pPr>
              <a:r>
                <a:rPr lang="id-ID" sz="1400" dirty="0"/>
                <a:t>Pembuktian tingkat kepercayaan atau kepuasan publik dan efektivitas prototipe skala komersial pada jumlah terbatas.</a:t>
              </a:r>
            </a:p>
            <a:p>
              <a:pPr marL="285750" lvl="0" indent="-285750" defTabSz="533400">
                <a:spcBef>
                  <a:spcPct val="0"/>
                </a:spcBef>
                <a:buFont typeface="Wingdings" panose="05000000000000000000" pitchFamily="2" charset="2"/>
                <a:buChar char="q"/>
              </a:pPr>
              <a:r>
                <a:rPr lang="id-ID" sz="1400" dirty="0"/>
                <a:t>Prototipe telah teruji dengan akurasi/fidelitas studio /laboratorium yang tinggi  pada  simulasi publik sebagai basis sosialnya. </a:t>
              </a:r>
            </a:p>
            <a:p>
              <a:pPr marL="285750" lvl="0" indent="-285750" defTabSz="533400">
                <a:spcBef>
                  <a:spcPct val="0"/>
                </a:spcBef>
                <a:buFont typeface="Wingdings" panose="05000000000000000000" pitchFamily="2" charset="2"/>
                <a:buChar char="q"/>
              </a:pPr>
              <a:r>
                <a:rPr lang="id-ID" sz="1400" dirty="0"/>
                <a:t>Telah dilakukan uji coba studio yang menganalisa kelayakan secara teknis dan finansial dalam bisnis kreatif.</a:t>
              </a:r>
            </a:p>
          </p:txBody>
        </p:sp>
      </p:grpSp>
      <p:grpSp>
        <p:nvGrpSpPr>
          <p:cNvPr id="10" name="Group 9"/>
          <p:cNvGrpSpPr/>
          <p:nvPr/>
        </p:nvGrpSpPr>
        <p:grpSpPr>
          <a:xfrm>
            <a:off x="739263" y="2589060"/>
            <a:ext cx="11395587" cy="1079970"/>
            <a:chOff x="1011891" y="4641331"/>
            <a:chExt cx="2651268" cy="1590761"/>
          </a:xfrm>
          <a:solidFill>
            <a:schemeClr val="accent2">
              <a:lumMod val="75000"/>
            </a:schemeClr>
          </a:solidFill>
        </p:grpSpPr>
        <p:sp>
          <p:nvSpPr>
            <p:cNvPr id="1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d-ID" sz="1600" b="1" dirty="0"/>
                <a:t>Pengujian Lapangan Prototipe/produk/karya seni yang sudah terimplementasi di publik.</a:t>
              </a:r>
              <a:endParaRPr lang="en-AU" sz="1600" b="1" dirty="0"/>
            </a:p>
            <a:p>
              <a:pPr marL="285750" lvl="0" indent="-285750" defTabSz="222250">
                <a:spcBef>
                  <a:spcPct val="0"/>
                </a:spcBef>
                <a:buFont typeface="Wingdings" panose="05000000000000000000" pitchFamily="2" charset="2"/>
                <a:buChar char="q"/>
              </a:pPr>
              <a:r>
                <a:rPr lang="id-ID" sz="1400" dirty="0"/>
                <a:t>Pengujian validasi prototipe pada sebuah pameran/pertunjukan/penayangan bertaraf nasional diikuti minimal 3 provinsi. </a:t>
              </a:r>
            </a:p>
            <a:p>
              <a:pPr marL="285750" lvl="0" indent="-285750" defTabSz="222250">
                <a:spcBef>
                  <a:spcPct val="0"/>
                </a:spcBef>
                <a:buFont typeface="Wingdings" panose="05000000000000000000" pitchFamily="2" charset="2"/>
                <a:buChar char="q"/>
              </a:pPr>
              <a:r>
                <a:rPr lang="id-ID" sz="1400" dirty="0"/>
                <a:t>Telah dilakukan pengujian prototipe untuk memastikan tingkat efektivitas pada jumlah lebih besar tingkat nasional.</a:t>
              </a:r>
            </a:p>
            <a:p>
              <a:pPr marL="285750" lvl="0" indent="-285750" defTabSz="222250">
                <a:spcBef>
                  <a:spcPct val="0"/>
                </a:spcBef>
                <a:buFont typeface="Wingdings" panose="05000000000000000000" pitchFamily="2" charset="2"/>
                <a:buChar char="q"/>
              </a:pPr>
              <a:r>
                <a:rPr lang="id-ID" sz="1400" dirty="0"/>
                <a:t>Spesifikasi karya seni telah memiliki keunggulan komparatif dan kompetitif.</a:t>
              </a:r>
            </a:p>
          </p:txBody>
        </p:sp>
      </p:grpSp>
      <p:sp>
        <p:nvSpPr>
          <p:cNvPr id="13" name="Rectangle 12"/>
          <p:cNvSpPr/>
          <p:nvPr/>
        </p:nvSpPr>
        <p:spPr>
          <a:xfrm>
            <a:off x="85954" y="1002435"/>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85954" y="262121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2754631" y="72119"/>
            <a:ext cx="9285124" cy="523220"/>
          </a:xfrm>
          <a:prstGeom prst="rect">
            <a:avLst/>
          </a:prstGeom>
          <a:noFill/>
        </p:spPr>
        <p:txBody>
          <a:bodyPr wrap="square" rtlCol="0">
            <a:spAutoFit/>
          </a:bodyPr>
          <a:lstStyle/>
          <a:p>
            <a:pPr algn="r"/>
            <a:r>
              <a:rPr lang="id-ID" sz="2800" b="1" dirty="0">
                <a:solidFill>
                  <a:srgbClr val="FF0000"/>
                </a:solidFill>
              </a:rPr>
              <a:t>INDIKATOR TKT </a:t>
            </a:r>
            <a:r>
              <a:rPr lang="en-AU" sz="2800" b="1" dirty="0">
                <a:solidFill>
                  <a:srgbClr val="FF0000"/>
                </a:solidFill>
              </a:rPr>
              <a:t>SENI</a:t>
            </a:r>
            <a:endParaRPr lang="id-ID" sz="2800" b="1" dirty="0">
              <a:solidFill>
                <a:srgbClr val="FF0000"/>
              </a:solidFill>
            </a:endParaRPr>
          </a:p>
        </p:txBody>
      </p:sp>
      <p:grpSp>
        <p:nvGrpSpPr>
          <p:cNvPr id="15" name="Group 14"/>
          <p:cNvGrpSpPr/>
          <p:nvPr/>
        </p:nvGrpSpPr>
        <p:grpSpPr>
          <a:xfrm>
            <a:off x="739262" y="3743490"/>
            <a:ext cx="11395587" cy="1480020"/>
            <a:chOff x="1011891" y="4641331"/>
            <a:chExt cx="2651268" cy="1590761"/>
          </a:xfrm>
          <a:solidFill>
            <a:schemeClr val="accent2">
              <a:lumMod val="75000"/>
            </a:schemeClr>
          </a:solidFill>
        </p:grpSpPr>
        <p:sp>
          <p:nvSpPr>
            <p:cNvPr id="17"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p:cNvSpPr txBox="1"/>
            <p:nvPr/>
          </p:nvSpPr>
          <p:spPr>
            <a:xfrm>
              <a:off x="1058483" y="4687923"/>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it-IT" sz="1600" b="1" dirty="0"/>
                <a:t>Hasil produk/karya seni telah lengkap teruji pada lingkungan sesungguhnya.</a:t>
              </a:r>
            </a:p>
            <a:p>
              <a:pPr marL="285750" lvl="0" indent="-285750" defTabSz="222250">
                <a:spcBef>
                  <a:spcPct val="0"/>
                </a:spcBef>
                <a:buFont typeface="Wingdings" panose="05000000000000000000" pitchFamily="2" charset="2"/>
                <a:buChar char="q"/>
              </a:pPr>
              <a:r>
                <a:rPr lang="id-ID" sz="1400" dirty="0"/>
                <a:t>pengujian validasi hasil karya seni pada sebuah pameran/pertunjukan/penayangan bertaraf internasional (yang diikuti minimal 3 negara);</a:t>
              </a:r>
            </a:p>
            <a:p>
              <a:pPr marL="285750" lvl="0" indent="-285750" defTabSz="222250">
                <a:spcBef>
                  <a:spcPct val="0"/>
                </a:spcBef>
                <a:buFont typeface="Wingdings" panose="05000000000000000000" pitchFamily="2" charset="2"/>
                <a:buChar char="q"/>
              </a:pPr>
              <a:r>
                <a:rPr lang="id-ID" sz="1400" dirty="0"/>
                <a:t>Telah dilakukan analisis kelayakan ekonomi; </a:t>
              </a:r>
            </a:p>
            <a:p>
              <a:pPr marL="285750" lvl="0" indent="-285750" defTabSz="222250">
                <a:spcBef>
                  <a:spcPct val="0"/>
                </a:spcBef>
                <a:buFont typeface="Wingdings" panose="05000000000000000000" pitchFamily="2" charset="2"/>
                <a:buChar char="q"/>
              </a:pPr>
              <a:r>
                <a:rPr lang="id-ID" sz="1400" dirty="0"/>
                <a:t>Telah mulai dilakukan proses sertifikasi dan standarisasi untuk menjaga kualitas serta program pameran/pertunjukan/penayangan yang diperlukan; dan</a:t>
              </a:r>
            </a:p>
            <a:p>
              <a:pPr marL="285750" lvl="0" indent="-285750" defTabSz="222250">
                <a:spcBef>
                  <a:spcPct val="0"/>
                </a:spcBef>
                <a:buFont typeface="Wingdings" panose="05000000000000000000" pitchFamily="2" charset="2"/>
                <a:buChar char="q"/>
              </a:pPr>
              <a:r>
                <a:rPr lang="id-ID" sz="1400" dirty="0"/>
                <a:t>Telah dilakukan pembuktian tingkat popularitas dan efektivitas hasil karya seni pada pameran/pertunjukan/penayangan.</a:t>
              </a:r>
            </a:p>
          </p:txBody>
        </p:sp>
      </p:grpSp>
      <p:sp>
        <p:nvSpPr>
          <p:cNvPr id="19" name="Rectangle 18"/>
          <p:cNvSpPr/>
          <p:nvPr/>
        </p:nvSpPr>
        <p:spPr>
          <a:xfrm>
            <a:off x="85953" y="405377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20" name="Group 19"/>
          <p:cNvGrpSpPr/>
          <p:nvPr/>
        </p:nvGrpSpPr>
        <p:grpSpPr>
          <a:xfrm>
            <a:off x="739262" y="5326380"/>
            <a:ext cx="11395587" cy="1280160"/>
            <a:chOff x="1011891" y="4641331"/>
            <a:chExt cx="2651268" cy="1590761"/>
          </a:xfrm>
          <a:solidFill>
            <a:schemeClr val="accent2">
              <a:lumMod val="75000"/>
            </a:schemeClr>
          </a:solidFill>
        </p:grpSpPr>
        <p:sp>
          <p:nvSpPr>
            <p:cNvPr id="21" name="Rectangle: Rounded Corners 10"/>
            <p:cNvSpPr/>
            <p:nvPr/>
          </p:nvSpPr>
          <p:spPr>
            <a:xfrm>
              <a:off x="1011891" y="4641331"/>
              <a:ext cx="2651268" cy="159076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4"/>
            <p:cNvSpPr txBox="1"/>
            <p:nvPr/>
          </p:nvSpPr>
          <p:spPr>
            <a:xfrm>
              <a:off x="1058483" y="4687922"/>
              <a:ext cx="2558084" cy="14975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defTabSz="222250">
                <a:spcBef>
                  <a:spcPct val="0"/>
                </a:spcBef>
              </a:pPr>
              <a:r>
                <a:rPr lang="nb-NO" sz="1600" b="1" dirty="0"/>
                <a:t>Hasil produk/karya seni Teruji dan Tersertifikasi</a:t>
              </a:r>
            </a:p>
            <a:p>
              <a:pPr marL="285750" lvl="0" indent="-285750" defTabSz="222250">
                <a:spcBef>
                  <a:spcPct val="0"/>
                </a:spcBef>
                <a:buFont typeface="Wingdings" panose="05000000000000000000" pitchFamily="2" charset="2"/>
                <a:buChar char="q"/>
              </a:pPr>
              <a:r>
                <a:rPr lang="id-ID" sz="1400" dirty="0"/>
                <a:t>Hasil karya seni telah diterima secara nasional dan internasional melalui proses kuratorial; </a:t>
              </a:r>
            </a:p>
            <a:p>
              <a:pPr marL="285750" lvl="0" indent="-285750" defTabSz="222250">
                <a:spcBef>
                  <a:spcPct val="0"/>
                </a:spcBef>
                <a:buFont typeface="Wingdings" panose="05000000000000000000" pitchFamily="2" charset="2"/>
                <a:buChar char="q"/>
              </a:pPr>
              <a:r>
                <a:rPr lang="id-ID" sz="1400" dirty="0"/>
                <a:t>Dokumen sertifikasi sudah lengkap</a:t>
              </a:r>
            </a:p>
            <a:p>
              <a:pPr marL="285750" lvl="0" indent="-285750" defTabSz="222250">
                <a:spcBef>
                  <a:spcPct val="0"/>
                </a:spcBef>
                <a:buFont typeface="Wingdings" panose="05000000000000000000" pitchFamily="2" charset="2"/>
                <a:buChar char="q"/>
              </a:pPr>
              <a:r>
                <a:rPr lang="id-ID" sz="1400" dirty="0"/>
                <a:t>Estismasi harga karya seni sudah ditentukan</a:t>
              </a:r>
            </a:p>
          </p:txBody>
        </p:sp>
      </p:grpSp>
      <p:sp>
        <p:nvSpPr>
          <p:cNvPr id="23" name="Rectangle 22"/>
          <p:cNvSpPr/>
          <p:nvPr/>
        </p:nvSpPr>
        <p:spPr>
          <a:xfrm>
            <a:off x="85953" y="5436803"/>
            <a:ext cx="574196" cy="1015663"/>
          </a:xfrm>
          <a:prstGeom prst="rect">
            <a:avLst/>
          </a:prstGeom>
          <a:solidFill>
            <a:srgbClr val="FF0000"/>
          </a:solidFill>
        </p:spPr>
        <p:txBody>
          <a:bodyPr wrap="none" lIns="91440" tIns="45720" rIns="91440" bIns="45720">
            <a:spAutoFit/>
          </a:bodyPr>
          <a:lstStyle/>
          <a:p>
            <a:pPr algn="ctr"/>
            <a:r>
              <a:rPr lang="en-AU" sz="60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Arrow: Left 23">
            <a:hlinkClick r:id="rId3" action="ppaction://hlinksldjump"/>
          </p:cNvPr>
          <p:cNvSpPr/>
          <p:nvPr/>
        </p:nvSpPr>
        <p:spPr>
          <a:xfrm>
            <a:off x="9437196" y="6275572"/>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708461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50113" y="5711190"/>
          <a:ext cx="10058400" cy="213360"/>
        </p:xfrm>
        <a:graphic>
          <a:graphicData uri="http://schemas.openxmlformats.org/drawingml/2006/table">
            <a:tbl>
              <a:tblPr>
                <a:tableStyleId>{5C22544A-7EE6-4342-B048-85BDC9FD1C3A}</a:tableStyleId>
              </a:tblPr>
              <a:tblGrid>
                <a:gridCol w="10058400">
                  <a:extLst>
                    <a:ext uri="{9D8B030D-6E8A-4147-A177-3AD203B41FA5}">
                      <a16:colId xmlns:a16="http://schemas.microsoft.com/office/drawing/2014/main" xmlns="" val="20000"/>
                    </a:ext>
                  </a:extLst>
                </a:gridCol>
              </a:tblGrid>
              <a:tr h="213360">
                <a:tc>
                  <a:txBody>
                    <a:bodyPr/>
                    <a:lstStyle/>
                    <a:p>
                      <a:pPr marL="0" marR="0" algn="l">
                        <a:spcBef>
                          <a:spcPts val="200"/>
                        </a:spcBef>
                        <a:spcAft>
                          <a:spcPts val="200"/>
                        </a:spcAft>
                      </a:pPr>
                      <a:r>
                        <a:rPr lang="en-GB" sz="1400" dirty="0">
                          <a:effectLst/>
                        </a:rPr>
                        <a:t> </a:t>
                      </a:r>
                      <a:endParaRPr lang="en-US" sz="1100" b="1" dirty="0">
                        <a:effectLst/>
                        <a:latin typeface="Times New Roman" panose="02020603050405020304" pitchFamily="18" charset="0"/>
                        <a:ea typeface="Times New Roman" panose="02020603050405020304" pitchFamily="18" charset="0"/>
                      </a:endParaRPr>
                    </a:p>
                  </a:txBody>
                  <a:tcPr marL="89535" marR="89535" marT="0" marB="0"/>
                </a:tc>
                <a:extLst>
                  <a:ext uri="{0D108BD9-81ED-4DB2-BD59-A6C34878D82A}">
                    <a16:rowId xmlns:a16="http://schemas.microsoft.com/office/drawing/2014/main" xmlns="" val="10000"/>
                  </a:ext>
                </a:extLst>
              </a:tr>
            </a:tbl>
          </a:graphicData>
        </a:graphic>
      </p:graphicFrame>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139" y="191349"/>
            <a:ext cx="1445895" cy="1344930"/>
          </a:xfrm>
          <a:prstGeom prst="rect">
            <a:avLst/>
          </a:prstGeom>
          <a:noFill/>
          <a:ln>
            <a:noFill/>
          </a:ln>
        </p:spPr>
      </p:pic>
      <p:sp>
        <p:nvSpPr>
          <p:cNvPr id="9" name="Rectangle 8"/>
          <p:cNvSpPr/>
          <p:nvPr/>
        </p:nvSpPr>
        <p:spPr>
          <a:xfrm>
            <a:off x="3898248" y="2244508"/>
            <a:ext cx="4370107" cy="923330"/>
          </a:xfrm>
          <a:prstGeom prst="rect">
            <a:avLst/>
          </a:prstGeom>
          <a:noFill/>
        </p:spPr>
        <p:txBody>
          <a:bodyPr wrap="none" lIns="91440" tIns="45720" rIns="91440" bIns="45720">
            <a:spAutoFit/>
          </a:bodyPr>
          <a:lstStyle/>
          <a:p>
            <a:pPr algn="ctr"/>
            <a:r>
              <a:rPr lang="id-ID"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TERIMA KASIH</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Title 1"/>
          <p:cNvSpPr>
            <a:spLocks noGrp="1"/>
          </p:cNvSpPr>
          <p:nvPr>
            <p:ph type="ctrTitle"/>
          </p:nvPr>
        </p:nvSpPr>
        <p:spPr>
          <a:xfrm>
            <a:off x="949989" y="658074"/>
            <a:ext cx="10358524" cy="4096198"/>
          </a:xfrm>
        </p:spPr>
        <p:txBody>
          <a:bodyPr>
            <a:normAutofit/>
          </a:bodyPr>
          <a:lstStyle/>
          <a:p>
            <a:pPr lvl="0" algn="ctr" eaLnBrk="0" fontAlgn="base" hangingPunct="0">
              <a:lnSpc>
                <a:spcPct val="100000"/>
              </a:lnSpc>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id-ID" sz="3100" b="1" dirty="0">
                <a:solidFill>
                  <a:srgbClr val="FF0000"/>
                </a:solidFill>
              </a:rPr>
              <a:t>ADHI INDRA HERMANU</a:t>
            </a:r>
            <a:r>
              <a:rPr lang="en-GB" sz="2200" dirty="0">
                <a:solidFill>
                  <a:schemeClr val="tx1"/>
                </a:solidFill>
                <a:latin typeface="Calibri" panose="020F0502020204030204" pitchFamily="34" charset="0"/>
                <a:ea typeface="DejaVu Sans"/>
                <a:cs typeface="Arial" panose="020B0604020202020204" pitchFamily="34" charset="0"/>
              </a:rPr>
              <a:t/>
            </a:r>
            <a:br>
              <a:rPr lang="en-GB" sz="2200" dirty="0">
                <a:solidFill>
                  <a:schemeClr val="tx1"/>
                </a:solidFill>
                <a:latin typeface="Calibri" panose="020F0502020204030204" pitchFamily="34" charset="0"/>
                <a:ea typeface="DejaVu Sans"/>
                <a:cs typeface="Arial" panose="020B0604020202020204" pitchFamily="34" charset="0"/>
              </a:rPr>
            </a:br>
            <a:r>
              <a:rPr lang="en-GB" sz="2200" dirty="0">
                <a:solidFill>
                  <a:schemeClr val="tx1"/>
                </a:solidFill>
                <a:latin typeface="Calibri" panose="020F0502020204030204" pitchFamily="34" charset="0"/>
                <a:ea typeface="DejaVu Sans"/>
                <a:cs typeface="Arial" panose="020B0604020202020204" pitchFamily="34" charset="0"/>
              </a:rPr>
              <a:t>K</a:t>
            </a:r>
            <a:r>
              <a:rPr lang="id-ID" sz="2200" dirty="0">
                <a:solidFill>
                  <a:schemeClr val="tx1"/>
                </a:solidFill>
                <a:latin typeface="Calibri" panose="020F0502020204030204" pitchFamily="34" charset="0"/>
                <a:ea typeface="DejaVu Sans"/>
                <a:cs typeface="Arial" panose="020B0604020202020204" pitchFamily="34" charset="0"/>
              </a:rPr>
              <a:t>ASUBDIT PENGEMBANGAN TEKNOLOGI INDUSTRI TIK DAN HANKAM</a:t>
            </a:r>
            <a:endParaRPr lang="en-US" sz="3200" b="1" dirty="0">
              <a:solidFill>
                <a:srgbClr val="002060"/>
              </a:solidFill>
            </a:endParaRPr>
          </a:p>
        </p:txBody>
      </p:sp>
      <p:sp>
        <p:nvSpPr>
          <p:cNvPr id="12" name="Subtitle 5"/>
          <p:cNvSpPr>
            <a:spLocks noGrp="1"/>
          </p:cNvSpPr>
          <p:nvPr>
            <p:ph type="subTitle" idx="1"/>
          </p:nvPr>
        </p:nvSpPr>
        <p:spPr>
          <a:xfrm>
            <a:off x="949989" y="5085742"/>
            <a:ext cx="10058400" cy="732128"/>
          </a:xfrm>
        </p:spPr>
        <p:txBody>
          <a:bodyPr>
            <a:normAutofit fontScale="92500" lnSpcReduction="10000"/>
          </a:bodyPr>
          <a:lstStyle/>
          <a:p>
            <a:pPr algn="ctr"/>
            <a:r>
              <a:rPr lang="id-ID" sz="2000" b="1" dirty="0">
                <a:solidFill>
                  <a:srgbClr val="002060"/>
                </a:solidFill>
              </a:rPr>
              <a:t>DITJEN PENGUATAN RISET DAN PENGEMBANGAN</a:t>
            </a:r>
          </a:p>
          <a:p>
            <a:pPr algn="ctr"/>
            <a:r>
              <a:rPr lang="id-ID" sz="2000" b="1" dirty="0">
                <a:solidFill>
                  <a:srgbClr val="002060"/>
                </a:solidFill>
              </a:rPr>
              <a:t>KEMENTERIAN RISET TEKNOLOGI DAN PENDIDIKAN TINGGI</a:t>
            </a:r>
            <a:endParaRPr lang="en-US" sz="2000" b="1" dirty="0">
              <a:solidFill>
                <a:srgbClr val="002060"/>
              </a:solidFill>
            </a:endParaRPr>
          </a:p>
        </p:txBody>
      </p:sp>
    </p:spTree>
    <p:extLst>
      <p:ext uri="{BB962C8B-B14F-4D97-AF65-F5344CB8AC3E}">
        <p14:creationId xmlns:p14="http://schemas.microsoft.com/office/powerpoint/2010/main" val="273206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teknologi diteliti dan dilaporkan</a:t>
            </a:r>
            <a:endParaRPr lang="id-ID" sz="1600" b="1" dirty="0"/>
          </a:p>
        </p:txBody>
      </p:sp>
      <p:sp>
        <p:nvSpPr>
          <p:cNvPr id="7" name="Rectangle 6"/>
          <p:cNvSpPr/>
          <p:nvPr/>
        </p:nvSpPr>
        <p:spPr>
          <a:xfrm>
            <a:off x="884904" y="618303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Teknologi benar-benar teruji/ terbukti melalui keberhasilan pengoperasian</a:t>
            </a:r>
            <a:endParaRPr lang="en-AU" sz="1600" b="1" dirty="0">
              <a:solidFill>
                <a:srgbClr val="C00000"/>
              </a:solidFill>
            </a:endParaRPr>
          </a:p>
        </p:txBody>
      </p:sp>
      <p:sp>
        <p:nvSpPr>
          <p:cNvPr id="8" name="Rectangle 7"/>
          <p:cNvSpPr/>
          <p:nvPr/>
        </p:nvSpPr>
        <p:spPr>
          <a:xfrm>
            <a:off x="884904" y="5358510"/>
            <a:ext cx="11228438" cy="584775"/>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Sistem Teknologi telah lengkap dan memenuhi syarat (qualified)</a:t>
            </a:r>
            <a:endParaRPr lang="id-ID" sz="1600" b="1" dirty="0"/>
          </a:p>
        </p:txBody>
      </p:sp>
      <p:sp>
        <p:nvSpPr>
          <p:cNvPr id="9" name="Rectangle 8"/>
          <p:cNvSpPr/>
          <p:nvPr/>
        </p:nvSpPr>
        <p:spPr>
          <a:xfrm>
            <a:off x="884904" y="4708142"/>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Prototipe telah diuji dalam lingkungan sebenarnya</a:t>
            </a:r>
            <a:endParaRPr lang="en-AU" sz="1600" b="1" dirty="0">
              <a:solidFill>
                <a:srgbClr val="C00000"/>
              </a:solidFill>
            </a:endParaRPr>
          </a:p>
        </p:txBody>
      </p:sp>
      <p:sp>
        <p:nvSpPr>
          <p:cNvPr id="10" name="Rectangle 9"/>
          <p:cNvSpPr/>
          <p:nvPr/>
        </p:nvSpPr>
        <p:spPr>
          <a:xfrm>
            <a:off x="884904" y="4092571"/>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Model atau Prototipe telah diuji dalam lingkungan yang relevan</a:t>
            </a:r>
            <a:endParaRPr lang="en-AU" sz="1600" b="1" dirty="0">
              <a:solidFill>
                <a:srgbClr val="C00000"/>
              </a:solidFill>
            </a:endParaRPr>
          </a:p>
        </p:txBody>
      </p:sp>
      <p:sp>
        <p:nvSpPr>
          <p:cNvPr id="11" name="Rectangle 10"/>
          <p:cNvSpPr/>
          <p:nvPr/>
        </p:nvSpPr>
        <p:spPr>
          <a:xfrm>
            <a:off x="884904" y="3391706"/>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id-ID" sz="1600" dirty="0"/>
              <a:t>Komponen teknologi telah divalidasi dalam lingkungan yang  relevan</a:t>
            </a:r>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id-ID" sz="1600" dirty="0"/>
              <a:t>Komponen teknologi telah divalidasi dalam lingkungan laboratorium</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Konsep dan karakteristik penting dari suatu teknologi telah dibuktikan secara analitis dan eksperimental</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n-US" sz="1600" dirty="0" err="1"/>
              <a:t>Konsep</a:t>
            </a:r>
            <a:r>
              <a:rPr lang="en-US" sz="1600" dirty="0"/>
              <a:t> </a:t>
            </a:r>
            <a:r>
              <a:rPr lang="en-US" sz="1600" dirty="0" err="1"/>
              <a:t>teknologi</a:t>
            </a:r>
            <a:r>
              <a:rPr lang="en-US" sz="1600" dirty="0"/>
              <a:t> </a:t>
            </a:r>
            <a:r>
              <a:rPr lang="en-US" sz="1600" dirty="0" err="1"/>
              <a:t>dan</a:t>
            </a:r>
            <a:r>
              <a:rPr lang="en-US" sz="1600" dirty="0"/>
              <a:t> </a:t>
            </a:r>
            <a:r>
              <a:rPr lang="en-US" sz="1600" dirty="0" err="1"/>
              <a:t>aplikasi</a:t>
            </a:r>
            <a:r>
              <a:rPr lang="en-US" sz="1600" dirty="0"/>
              <a:t> </a:t>
            </a:r>
            <a:r>
              <a:rPr lang="en-US" sz="1600" dirty="0" err="1"/>
              <a:t>telah</a:t>
            </a:r>
            <a:r>
              <a:rPr lang="en-US" sz="1600" dirty="0"/>
              <a:t> di </a:t>
            </a:r>
            <a:r>
              <a:rPr lang="en-US" sz="1600" dirty="0" err="1"/>
              <a:t>formulasikan</a:t>
            </a:r>
            <a:endParaRPr lang="en-AU" sz="1600" dirty="0">
              <a:solidFill>
                <a:srgbClr val="C00000"/>
              </a:solidFill>
            </a:endParaRPr>
          </a:p>
        </p:txBody>
      </p:sp>
      <p:sp>
        <p:nvSpPr>
          <p:cNvPr id="15" name="TextBox 14"/>
          <p:cNvSpPr txBox="1"/>
          <p:nvPr/>
        </p:nvSpPr>
        <p:spPr>
          <a:xfrm>
            <a:off x="7743057" y="121279"/>
            <a:ext cx="4041058" cy="1384995"/>
          </a:xfrm>
          <a:prstGeom prst="rect">
            <a:avLst/>
          </a:prstGeom>
          <a:noFill/>
        </p:spPr>
        <p:txBody>
          <a:bodyPr wrap="square" rtlCol="0">
            <a:spAutoFit/>
          </a:bodyPr>
          <a:lstStyle/>
          <a:p>
            <a:pPr algn="r"/>
            <a:r>
              <a:rPr lang="id-ID" sz="2800" b="1" dirty="0">
                <a:solidFill>
                  <a:srgbClr val="002060"/>
                </a:solidFill>
              </a:rPr>
              <a:t>TAHAPAN </a:t>
            </a:r>
            <a:r>
              <a:rPr lang="id-ID" sz="2800" b="1" dirty="0">
                <a:solidFill>
                  <a:srgbClr val="FF0000"/>
                </a:solidFill>
              </a:rPr>
              <a:t>TKT UMUM </a:t>
            </a:r>
            <a:r>
              <a:rPr lang="id-ID" sz="2800" b="1" dirty="0">
                <a:solidFill>
                  <a:srgbClr val="002060"/>
                </a:solidFill>
              </a:rPr>
              <a:t>VS  </a:t>
            </a:r>
            <a:r>
              <a:rPr lang="id-ID" sz="2800" b="1" dirty="0"/>
              <a:t>PERTANIAN/ PERIKANAN/ PETERNAKAN</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333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teknologi diteliti dan dilaporkan</a:t>
            </a:r>
            <a:endParaRPr lang="id-ID" sz="1600" b="1" dirty="0"/>
          </a:p>
        </p:txBody>
      </p:sp>
      <p:sp>
        <p:nvSpPr>
          <p:cNvPr id="7" name="Rectangle 6"/>
          <p:cNvSpPr/>
          <p:nvPr/>
        </p:nvSpPr>
        <p:spPr>
          <a:xfrm>
            <a:off x="884904" y="618303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Sistem benar-benar teruji/terbukti melalui keberhasilan pengoperasian - Biologik/vaskin sudah dapat didistribusikan dan dipasarkan. </a:t>
            </a:r>
            <a:endParaRPr lang="en-AU" sz="1600" b="1" dirty="0">
              <a:solidFill>
                <a:srgbClr val="C00000"/>
              </a:solidFill>
            </a:endParaRPr>
          </a:p>
        </p:txBody>
      </p:sp>
      <p:sp>
        <p:nvSpPr>
          <p:cNvPr id="8" name="Rectangle 7"/>
          <p:cNvSpPr/>
          <p:nvPr/>
        </p:nvSpPr>
        <p:spPr>
          <a:xfrm>
            <a:off x="884904" y="5466662"/>
            <a:ext cx="11228438" cy="784830"/>
          </a:xfrm>
          <a:prstGeom prst="rect">
            <a:avLst/>
          </a:prstGeom>
        </p:spPr>
        <p:txBody>
          <a:bodyPr wrap="square">
            <a:spAutoFit/>
          </a:bodyPr>
          <a:lstStyle/>
          <a:p>
            <a:pPr algn="just"/>
            <a:r>
              <a:rPr lang="id-ID" sz="1500" b="1" dirty="0">
                <a:solidFill>
                  <a:srgbClr val="C00000"/>
                </a:solidFill>
              </a:rPr>
              <a:t>S</a:t>
            </a:r>
            <a:r>
              <a:rPr lang="en-AU" sz="1500" b="1" dirty="0" err="1">
                <a:solidFill>
                  <a:srgbClr val="C00000"/>
                </a:solidFill>
              </a:rPr>
              <a:t>istem</a:t>
            </a:r>
            <a:r>
              <a:rPr lang="en-AU" sz="1500" b="1" dirty="0">
                <a:solidFill>
                  <a:srgbClr val="C00000"/>
                </a:solidFill>
              </a:rPr>
              <a:t> </a:t>
            </a:r>
            <a:r>
              <a:rPr lang="en-AU" sz="1500" b="1" dirty="0" err="1">
                <a:solidFill>
                  <a:srgbClr val="C00000"/>
                </a:solidFill>
              </a:rPr>
              <a:t>telah</a:t>
            </a:r>
            <a:r>
              <a:rPr lang="en-AU" sz="1500" b="1" dirty="0">
                <a:solidFill>
                  <a:srgbClr val="C00000"/>
                </a:solidFill>
              </a:rPr>
              <a:t> </a:t>
            </a:r>
            <a:r>
              <a:rPr lang="en-AU" sz="1500" b="1" dirty="0" err="1">
                <a:solidFill>
                  <a:srgbClr val="C00000"/>
                </a:solidFill>
              </a:rPr>
              <a:t>lengkap</a:t>
            </a:r>
            <a:r>
              <a:rPr lang="en-AU" sz="1500" b="1" dirty="0">
                <a:solidFill>
                  <a:srgbClr val="C00000"/>
                </a:solidFill>
              </a:rPr>
              <a:t> </a:t>
            </a:r>
            <a:r>
              <a:rPr lang="en-AU" sz="1500" b="1" dirty="0" err="1">
                <a:solidFill>
                  <a:srgbClr val="C00000"/>
                </a:solidFill>
              </a:rPr>
              <a:t>dan</a:t>
            </a:r>
            <a:r>
              <a:rPr lang="en-AU" sz="1500" b="1" dirty="0">
                <a:solidFill>
                  <a:srgbClr val="C00000"/>
                </a:solidFill>
              </a:rPr>
              <a:t> </a:t>
            </a:r>
            <a:r>
              <a:rPr lang="en-AU" sz="1500" b="1" dirty="0" err="1">
                <a:solidFill>
                  <a:srgbClr val="C00000"/>
                </a:solidFill>
              </a:rPr>
              <a:t>handal</a:t>
            </a:r>
            <a:r>
              <a:rPr lang="en-AU" sz="1500" b="1" dirty="0">
                <a:solidFill>
                  <a:srgbClr val="C00000"/>
                </a:solidFill>
              </a:rPr>
              <a:t>  </a:t>
            </a:r>
            <a:r>
              <a:rPr lang="en-AU" sz="1500" b="1" dirty="0" err="1">
                <a:solidFill>
                  <a:srgbClr val="C00000"/>
                </a:solidFill>
              </a:rPr>
              <a:t>melalui</a:t>
            </a:r>
            <a:r>
              <a:rPr lang="en-AU" sz="1500" b="1" dirty="0">
                <a:solidFill>
                  <a:srgbClr val="C00000"/>
                </a:solidFill>
              </a:rPr>
              <a:t> </a:t>
            </a:r>
            <a:r>
              <a:rPr lang="en-AU" sz="1500" b="1" dirty="0" err="1">
                <a:solidFill>
                  <a:srgbClr val="C00000"/>
                </a:solidFill>
              </a:rPr>
              <a:t>pengujian</a:t>
            </a:r>
            <a:r>
              <a:rPr lang="en-AU" sz="1500" b="1" dirty="0">
                <a:solidFill>
                  <a:srgbClr val="C00000"/>
                </a:solidFill>
              </a:rPr>
              <a:t> </a:t>
            </a:r>
            <a:r>
              <a:rPr lang="en-AU" sz="1500" b="1" dirty="0" err="1">
                <a:solidFill>
                  <a:srgbClr val="C00000"/>
                </a:solidFill>
              </a:rPr>
              <a:t>dan</a:t>
            </a:r>
            <a:r>
              <a:rPr lang="en-AU" sz="1500" b="1" dirty="0">
                <a:solidFill>
                  <a:srgbClr val="C00000"/>
                </a:solidFill>
              </a:rPr>
              <a:t> </a:t>
            </a:r>
            <a:r>
              <a:rPr lang="en-AU" sz="1500" b="1" dirty="0" err="1">
                <a:solidFill>
                  <a:srgbClr val="C00000"/>
                </a:solidFill>
              </a:rPr>
              <a:t>demonstrasi</a:t>
            </a:r>
            <a:r>
              <a:rPr lang="en-AU" sz="1500" b="1" dirty="0">
                <a:solidFill>
                  <a:srgbClr val="C00000"/>
                </a:solidFill>
              </a:rPr>
              <a:t> </a:t>
            </a:r>
            <a:r>
              <a:rPr lang="en-AU" sz="1500" b="1" dirty="0" err="1">
                <a:solidFill>
                  <a:srgbClr val="C00000"/>
                </a:solidFill>
              </a:rPr>
              <a:t>dalam</a:t>
            </a:r>
            <a:r>
              <a:rPr lang="en-AU" sz="1500" b="1" dirty="0">
                <a:solidFill>
                  <a:srgbClr val="C00000"/>
                </a:solidFill>
              </a:rPr>
              <a:t> </a:t>
            </a:r>
            <a:r>
              <a:rPr lang="en-AU" sz="1500" b="1" dirty="0" err="1">
                <a:solidFill>
                  <a:srgbClr val="C00000"/>
                </a:solidFill>
              </a:rPr>
              <a:t>lingkungan</a:t>
            </a:r>
            <a:r>
              <a:rPr lang="en-AU" sz="1500" b="1" dirty="0">
                <a:solidFill>
                  <a:srgbClr val="C00000"/>
                </a:solidFill>
              </a:rPr>
              <a:t> </a:t>
            </a:r>
            <a:r>
              <a:rPr lang="en-AU" sz="1500" b="1" dirty="0" err="1">
                <a:solidFill>
                  <a:srgbClr val="C00000"/>
                </a:solidFill>
              </a:rPr>
              <a:t>sebenarnya</a:t>
            </a:r>
            <a:r>
              <a:rPr lang="id-ID" sz="1500" b="1" dirty="0">
                <a:solidFill>
                  <a:srgbClr val="C00000"/>
                </a:solidFill>
              </a:rPr>
              <a:t> (8)</a:t>
            </a:r>
          </a:p>
          <a:p>
            <a:pPr algn="just"/>
            <a:r>
              <a:rPr lang="id-ID" sz="1500" dirty="0"/>
              <a:t>Lengkap dan handal  melalui pengujian dan demonstrasi dalam lingkungan sebenarnya - Hasil uji CT fase 3 memenuhi syarat keamanan dan efikasi dari kandidat biologik/vaksin.Validasi proses sudah terpenuhi, dan studi reprodusibilitas/ konsistensi sudah dilakukan. </a:t>
            </a:r>
            <a:endParaRPr lang="id-ID" sz="1500" b="1" dirty="0"/>
          </a:p>
        </p:txBody>
      </p:sp>
      <p:sp>
        <p:nvSpPr>
          <p:cNvPr id="9" name="Rectangle 8"/>
          <p:cNvSpPr/>
          <p:nvPr/>
        </p:nvSpPr>
        <p:spPr>
          <a:xfrm>
            <a:off x="884904" y="4747470"/>
            <a:ext cx="11228438" cy="830997"/>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Prototipe telah diuji dalam lingkungan sebenarnya - Data hasil CT fase 2 didokumentasikan dan dilaporkan ke Dirjen POM untuk persiapan uji CT fase 3 (efficacy). </a:t>
            </a:r>
            <a:endParaRPr lang="en-AU" sz="1600" b="1" dirty="0">
              <a:solidFill>
                <a:srgbClr val="C00000"/>
              </a:solidFill>
            </a:endParaRPr>
          </a:p>
        </p:txBody>
      </p:sp>
      <p:sp>
        <p:nvSpPr>
          <p:cNvPr id="10" name="Rectangle 9"/>
          <p:cNvSpPr/>
          <p:nvPr/>
        </p:nvSpPr>
        <p:spPr>
          <a:xfrm>
            <a:off x="884904" y="4043411"/>
            <a:ext cx="11228438" cy="738664"/>
          </a:xfrm>
          <a:prstGeom prst="rect">
            <a:avLst/>
          </a:prstGeom>
        </p:spPr>
        <p:txBody>
          <a:bodyPr wrap="square">
            <a:spAutoFit/>
          </a:bodyPr>
          <a:lstStyle/>
          <a:p>
            <a:pPr algn="just"/>
            <a:r>
              <a:rPr lang="en-AU" sz="1400" b="1" dirty="0" err="1">
                <a:solidFill>
                  <a:srgbClr val="C00000"/>
                </a:solidFill>
              </a:rPr>
              <a:t>Demonstrasi</a:t>
            </a:r>
            <a:r>
              <a:rPr lang="en-AU" sz="1400" b="1" dirty="0">
                <a:solidFill>
                  <a:srgbClr val="C00000"/>
                </a:solidFill>
              </a:rPr>
              <a:t> model </a:t>
            </a:r>
            <a:r>
              <a:rPr lang="en-AU" sz="1400" b="1" dirty="0" err="1">
                <a:solidFill>
                  <a:srgbClr val="C00000"/>
                </a:solidFill>
              </a:rPr>
              <a:t>atau</a:t>
            </a:r>
            <a:r>
              <a:rPr lang="en-AU" sz="1400" b="1" dirty="0">
                <a:solidFill>
                  <a:srgbClr val="C00000"/>
                </a:solidFill>
              </a:rPr>
              <a:t> </a:t>
            </a:r>
            <a:r>
              <a:rPr lang="en-AU" sz="1400" b="1" dirty="0" err="1">
                <a:solidFill>
                  <a:srgbClr val="C00000"/>
                </a:solidFill>
              </a:rPr>
              <a:t>prototipe</a:t>
            </a:r>
            <a:r>
              <a:rPr lang="en-AU" sz="1400" b="1" dirty="0">
                <a:solidFill>
                  <a:srgbClr val="C00000"/>
                </a:solidFill>
              </a:rPr>
              <a:t> </a:t>
            </a:r>
            <a:r>
              <a:rPr lang="en-AU" sz="1400" b="1" dirty="0" err="1">
                <a:solidFill>
                  <a:srgbClr val="C00000"/>
                </a:solidFill>
              </a:rPr>
              <a:t>sistem</a:t>
            </a:r>
            <a:r>
              <a:rPr lang="en-AU" sz="1400" b="1" dirty="0">
                <a:solidFill>
                  <a:srgbClr val="C00000"/>
                </a:solidFill>
              </a:rPr>
              <a:t>/</a:t>
            </a:r>
            <a:r>
              <a:rPr lang="en-AU" sz="1400" b="1" dirty="0" err="1">
                <a:solidFill>
                  <a:srgbClr val="C00000"/>
                </a:solidFill>
              </a:rPr>
              <a:t>subsistem</a:t>
            </a:r>
            <a:r>
              <a:rPr lang="en-AU" sz="1400" b="1" dirty="0">
                <a:solidFill>
                  <a:srgbClr val="C00000"/>
                </a:solidFill>
              </a:rPr>
              <a:t> </a:t>
            </a:r>
            <a:r>
              <a:rPr lang="en-AU" sz="1400" b="1" dirty="0" err="1">
                <a:solidFill>
                  <a:srgbClr val="C00000"/>
                </a:solidFill>
              </a:rPr>
              <a:t>dalam</a:t>
            </a:r>
            <a:r>
              <a:rPr lang="en-AU" sz="1400" b="1" dirty="0">
                <a:solidFill>
                  <a:srgbClr val="C00000"/>
                </a:solidFill>
              </a:rPr>
              <a:t> </a:t>
            </a:r>
            <a:r>
              <a:rPr lang="en-AU" sz="1400" b="1" dirty="0" err="1">
                <a:solidFill>
                  <a:srgbClr val="C00000"/>
                </a:solidFill>
              </a:rPr>
              <a:t>suatu</a:t>
            </a:r>
            <a:r>
              <a:rPr lang="en-AU" sz="1400" b="1" dirty="0">
                <a:solidFill>
                  <a:srgbClr val="C00000"/>
                </a:solidFill>
              </a:rPr>
              <a:t> </a:t>
            </a:r>
            <a:r>
              <a:rPr lang="en-AU" sz="1400" b="1" dirty="0" err="1">
                <a:solidFill>
                  <a:srgbClr val="C00000"/>
                </a:solidFill>
              </a:rPr>
              <a:t>lingkungan</a:t>
            </a:r>
            <a:r>
              <a:rPr lang="en-AU" sz="1400" b="1" dirty="0">
                <a:solidFill>
                  <a:srgbClr val="C00000"/>
                </a:solidFill>
              </a:rPr>
              <a:t> yang </a:t>
            </a:r>
            <a:r>
              <a:rPr lang="en-AU" sz="1400" b="1" dirty="0" err="1">
                <a:solidFill>
                  <a:srgbClr val="C00000"/>
                </a:solidFill>
              </a:rPr>
              <a:t>relevan</a:t>
            </a:r>
            <a:r>
              <a:rPr lang="id-ID" sz="1400" b="1" dirty="0">
                <a:solidFill>
                  <a:srgbClr val="C00000"/>
                </a:solidFill>
              </a:rPr>
              <a:t> (6)</a:t>
            </a:r>
          </a:p>
          <a:p>
            <a:pPr algn="just"/>
            <a:r>
              <a:rPr lang="id-ID" sz="1400" dirty="0"/>
              <a:t>Model atau Prototipe telah diuji dalam lingkungan yang relevan - Diskusi pre IND sudah dimulai ke Badan POM dan dokumen sudah dipersiapkan dan dimasukkan, Fase 1 CT telah dilakukan pada jumlah partisipan kecil dan subjek dikontrol dan dievaluasi adanya gejala klinis secara intensif. </a:t>
            </a:r>
            <a:endParaRPr lang="en-AU" sz="1400" b="1" dirty="0">
              <a:solidFill>
                <a:srgbClr val="C00000"/>
              </a:solidFill>
            </a:endParaRPr>
          </a:p>
        </p:txBody>
      </p:sp>
      <p:sp>
        <p:nvSpPr>
          <p:cNvPr id="11" name="Rectangle 10"/>
          <p:cNvSpPr/>
          <p:nvPr/>
        </p:nvSpPr>
        <p:spPr>
          <a:xfrm>
            <a:off x="884904" y="3332714"/>
            <a:ext cx="11228438" cy="784830"/>
          </a:xfrm>
          <a:prstGeom prst="rect">
            <a:avLst/>
          </a:prstGeom>
        </p:spPr>
        <p:txBody>
          <a:bodyPr wrap="square">
            <a:spAutoFit/>
          </a:bodyPr>
          <a:lstStyle/>
          <a:p>
            <a:pPr algn="just"/>
            <a:r>
              <a:rPr lang="en-AU" sz="1500" b="1" dirty="0" err="1">
                <a:solidFill>
                  <a:srgbClr val="C00000"/>
                </a:solidFill>
              </a:rPr>
              <a:t>Validasi</a:t>
            </a:r>
            <a:r>
              <a:rPr lang="en-AU" sz="1500" b="1" dirty="0">
                <a:solidFill>
                  <a:srgbClr val="C00000"/>
                </a:solidFill>
              </a:rPr>
              <a:t> </a:t>
            </a:r>
            <a:r>
              <a:rPr lang="en-AU" sz="1500" b="1" dirty="0" err="1">
                <a:solidFill>
                  <a:srgbClr val="C00000"/>
                </a:solidFill>
              </a:rPr>
              <a:t>komponen</a:t>
            </a:r>
            <a:r>
              <a:rPr lang="en-AU" sz="1500" b="1" dirty="0">
                <a:solidFill>
                  <a:srgbClr val="C00000"/>
                </a:solidFill>
              </a:rPr>
              <a:t>/</a:t>
            </a:r>
            <a:r>
              <a:rPr lang="en-AU" sz="1500" b="1" dirty="0" err="1">
                <a:solidFill>
                  <a:srgbClr val="C00000"/>
                </a:solidFill>
              </a:rPr>
              <a:t>subsistem</a:t>
            </a:r>
            <a:r>
              <a:rPr lang="en-AU" sz="1500" b="1" dirty="0">
                <a:solidFill>
                  <a:srgbClr val="C00000"/>
                </a:solidFill>
              </a:rPr>
              <a:t> </a:t>
            </a:r>
            <a:r>
              <a:rPr lang="en-AU" sz="1500" b="1" dirty="0" err="1">
                <a:solidFill>
                  <a:srgbClr val="C00000"/>
                </a:solidFill>
              </a:rPr>
              <a:t>dalam</a:t>
            </a:r>
            <a:r>
              <a:rPr lang="en-AU" sz="1500" b="1" dirty="0">
                <a:solidFill>
                  <a:srgbClr val="C00000"/>
                </a:solidFill>
              </a:rPr>
              <a:t> </a:t>
            </a:r>
            <a:r>
              <a:rPr lang="en-AU" sz="1500" b="1" dirty="0" err="1">
                <a:solidFill>
                  <a:srgbClr val="C00000"/>
                </a:solidFill>
              </a:rPr>
              <a:t>suatu</a:t>
            </a:r>
            <a:r>
              <a:rPr lang="en-AU" sz="1500" b="1" dirty="0">
                <a:solidFill>
                  <a:srgbClr val="C00000"/>
                </a:solidFill>
              </a:rPr>
              <a:t> </a:t>
            </a:r>
            <a:r>
              <a:rPr lang="en-AU" sz="1500" b="1" dirty="0" err="1">
                <a:solidFill>
                  <a:srgbClr val="C00000"/>
                </a:solidFill>
              </a:rPr>
              <a:t>lingkungan</a:t>
            </a:r>
            <a:r>
              <a:rPr lang="en-AU" sz="1500" b="1" dirty="0">
                <a:solidFill>
                  <a:srgbClr val="C00000"/>
                </a:solidFill>
              </a:rPr>
              <a:t> yang </a:t>
            </a:r>
            <a:r>
              <a:rPr lang="en-AU" sz="1500" b="1" dirty="0" err="1">
                <a:solidFill>
                  <a:srgbClr val="C00000"/>
                </a:solidFill>
              </a:rPr>
              <a:t>relevan</a:t>
            </a:r>
            <a:r>
              <a:rPr lang="id-ID" sz="1500" b="1" dirty="0">
                <a:solidFill>
                  <a:srgbClr val="C00000"/>
                </a:solidFill>
              </a:rPr>
              <a:t> (5)</a:t>
            </a:r>
          </a:p>
          <a:p>
            <a:pPr algn="just"/>
            <a:r>
              <a:rPr lang="id-ID" sz="1500" dirty="0"/>
              <a:t>Komponen teknologi telah divalidasi dalam lingkungan yang  relevan - Periode intensif studi non klinis dan preklinis dilakukan melibatkan data parametrik dan analisis dilakukan pada sistem yang tervalidasi, dan produksi skala pilot dari kandidat biologik/vaksin. </a:t>
            </a:r>
            <a:endParaRPr lang="en-AU" sz="1500" b="1" dirty="0">
              <a:solidFill>
                <a:srgbClr val="C00000"/>
              </a:solidFill>
            </a:endParaRPr>
          </a:p>
        </p:txBody>
      </p:sp>
      <p:sp>
        <p:nvSpPr>
          <p:cNvPr id="12" name="Rectangle 11"/>
          <p:cNvSpPr/>
          <p:nvPr/>
        </p:nvSpPr>
        <p:spPr>
          <a:xfrm>
            <a:off x="884904" y="2653340"/>
            <a:ext cx="11228438" cy="784830"/>
          </a:xfrm>
          <a:prstGeom prst="rect">
            <a:avLst/>
          </a:prstGeom>
        </p:spPr>
        <p:txBody>
          <a:bodyPr wrap="square">
            <a:spAutoFit/>
          </a:bodyPr>
          <a:lstStyle/>
          <a:p>
            <a:pPr algn="just"/>
            <a:r>
              <a:rPr lang="en-AU" sz="1500" b="1" dirty="0" err="1">
                <a:solidFill>
                  <a:srgbClr val="C00000"/>
                </a:solidFill>
              </a:rPr>
              <a:t>Validasi</a:t>
            </a:r>
            <a:r>
              <a:rPr lang="en-AU" sz="1500" b="1" dirty="0">
                <a:solidFill>
                  <a:srgbClr val="C00000"/>
                </a:solidFill>
              </a:rPr>
              <a:t> </a:t>
            </a:r>
            <a:r>
              <a:rPr lang="en-AU" sz="1500" b="1" dirty="0" err="1">
                <a:solidFill>
                  <a:srgbClr val="C00000"/>
                </a:solidFill>
              </a:rPr>
              <a:t>komponen</a:t>
            </a:r>
            <a:r>
              <a:rPr lang="en-AU" sz="1500" b="1" dirty="0">
                <a:solidFill>
                  <a:srgbClr val="C00000"/>
                </a:solidFill>
              </a:rPr>
              <a:t>/</a:t>
            </a:r>
            <a:r>
              <a:rPr lang="en-AU" sz="1500" b="1" dirty="0" err="1">
                <a:solidFill>
                  <a:srgbClr val="C00000"/>
                </a:solidFill>
              </a:rPr>
              <a:t>subsistem</a:t>
            </a:r>
            <a:r>
              <a:rPr lang="en-AU" sz="1500" b="1" dirty="0">
                <a:solidFill>
                  <a:srgbClr val="C00000"/>
                </a:solidFill>
              </a:rPr>
              <a:t> </a:t>
            </a:r>
            <a:r>
              <a:rPr lang="en-AU" sz="1500" b="1" dirty="0" err="1">
                <a:solidFill>
                  <a:srgbClr val="C00000"/>
                </a:solidFill>
              </a:rPr>
              <a:t>dalam</a:t>
            </a:r>
            <a:r>
              <a:rPr lang="en-AU" sz="1500" b="1" dirty="0">
                <a:solidFill>
                  <a:srgbClr val="C00000"/>
                </a:solidFill>
              </a:rPr>
              <a:t> </a:t>
            </a:r>
            <a:r>
              <a:rPr lang="en-AU" sz="1500" b="1" dirty="0" err="1">
                <a:solidFill>
                  <a:srgbClr val="C00000"/>
                </a:solidFill>
              </a:rPr>
              <a:t>lingkungan</a:t>
            </a:r>
            <a:r>
              <a:rPr lang="en-AU" sz="1500" b="1" dirty="0">
                <a:solidFill>
                  <a:srgbClr val="C00000"/>
                </a:solidFill>
              </a:rPr>
              <a:t> </a:t>
            </a:r>
            <a:r>
              <a:rPr lang="en-AU" sz="1500" b="1" dirty="0" err="1">
                <a:solidFill>
                  <a:srgbClr val="C00000"/>
                </a:solidFill>
              </a:rPr>
              <a:t>laboratorium</a:t>
            </a:r>
            <a:r>
              <a:rPr lang="id-ID" sz="1500" b="1" dirty="0">
                <a:solidFill>
                  <a:srgbClr val="C00000"/>
                </a:solidFill>
              </a:rPr>
              <a:t> (4)</a:t>
            </a:r>
          </a:p>
          <a:p>
            <a:pPr algn="just"/>
            <a:r>
              <a:rPr lang="id-ID" sz="1500" dirty="0"/>
              <a:t>Validasi komponen/subsistem dalam lingkungan laboratorium - Komponen dasar teknologi terintegrasi untuk menunjukkan bahwa teknologi akan bekerja bersama.  </a:t>
            </a:r>
            <a:endParaRPr lang="id-ID" sz="1500" b="1" dirty="0"/>
          </a:p>
        </p:txBody>
      </p:sp>
      <p:sp>
        <p:nvSpPr>
          <p:cNvPr id="13" name="Rectangle 12"/>
          <p:cNvSpPr/>
          <p:nvPr/>
        </p:nvSpPr>
        <p:spPr>
          <a:xfrm>
            <a:off x="884904" y="1932586"/>
            <a:ext cx="11228438" cy="830997"/>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Iniasiasi Proof of Concept untuk pengembangan produk vaksin digambarkan dengan penelitian terbatas baik secara in vitro maupun  in vivo pada hewan model.</a:t>
            </a:r>
          </a:p>
        </p:txBody>
      </p:sp>
      <p:sp>
        <p:nvSpPr>
          <p:cNvPr id="14" name="Rectangle 13"/>
          <p:cNvSpPr/>
          <p:nvPr/>
        </p:nvSpPr>
        <p:spPr>
          <a:xfrm>
            <a:off x="884904" y="1341903"/>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s-ES" sz="1600" dirty="0" err="1"/>
              <a:t>Formulasi</a:t>
            </a:r>
            <a:r>
              <a:rPr lang="es-ES" sz="1600" dirty="0"/>
              <a:t> </a:t>
            </a:r>
            <a:r>
              <a:rPr lang="es-ES" sz="1600" dirty="0" err="1"/>
              <a:t>konsep</a:t>
            </a:r>
            <a:r>
              <a:rPr lang="es-ES" sz="1600" dirty="0"/>
              <a:t> dan/</a:t>
            </a:r>
            <a:r>
              <a:rPr lang="es-ES" sz="1600" dirty="0" err="1"/>
              <a:t>atau</a:t>
            </a:r>
            <a:r>
              <a:rPr lang="es-ES" sz="1600" dirty="0"/>
              <a:t> </a:t>
            </a:r>
            <a:r>
              <a:rPr lang="es-ES" sz="1600" dirty="0" err="1"/>
              <a:t>aplikasi</a:t>
            </a:r>
            <a:r>
              <a:rPr lang="es-ES" sz="1600" dirty="0"/>
              <a:t> </a:t>
            </a:r>
            <a:r>
              <a:rPr lang="es-ES" sz="1600" dirty="0" err="1"/>
              <a:t>formulasi</a:t>
            </a:r>
            <a:r>
              <a:rPr lang="es-ES" sz="1600" dirty="0"/>
              <a:t>.</a:t>
            </a:r>
            <a:endParaRPr lang="en-AU" sz="1600" dirty="0">
              <a:solidFill>
                <a:srgbClr val="C00000"/>
              </a:solidFill>
            </a:endParaRP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a:t>
            </a:r>
            <a:r>
              <a:rPr lang="id-ID" sz="2800" b="1" dirty="0">
                <a:solidFill>
                  <a:srgbClr val="FF0000"/>
                </a:solidFill>
              </a:rPr>
              <a:t>TKT UMUM </a:t>
            </a:r>
            <a:r>
              <a:rPr lang="id-ID" sz="2800" b="1" dirty="0">
                <a:solidFill>
                  <a:srgbClr val="002060"/>
                </a:solidFill>
              </a:rPr>
              <a:t>VS  </a:t>
            </a:r>
            <a:r>
              <a:rPr lang="id-ID" sz="2800" b="1" dirty="0"/>
              <a:t>VAKSIN/HAYATI</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9387769" y="1218272"/>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4947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teknologi diteliti dan dilaporkan</a:t>
            </a:r>
            <a:endParaRPr lang="id-ID" sz="1600" b="1" dirty="0"/>
          </a:p>
        </p:txBody>
      </p:sp>
      <p:sp>
        <p:nvSpPr>
          <p:cNvPr id="7" name="Rectangle 6"/>
          <p:cNvSpPr/>
          <p:nvPr/>
        </p:nvSpPr>
        <p:spPr>
          <a:xfrm>
            <a:off x="884904" y="613387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Prototipe Teruji dan Tersertifikasi.</a:t>
            </a:r>
            <a:endParaRPr lang="en-AU" sz="1600" b="1" dirty="0">
              <a:solidFill>
                <a:srgbClr val="C00000"/>
              </a:solidFill>
            </a:endParaRPr>
          </a:p>
        </p:txBody>
      </p:sp>
      <p:sp>
        <p:nvSpPr>
          <p:cNvPr id="8" name="Rectangle 7"/>
          <p:cNvSpPr/>
          <p:nvPr/>
        </p:nvSpPr>
        <p:spPr>
          <a:xfrm>
            <a:off x="884904" y="5358510"/>
            <a:ext cx="11228438" cy="584775"/>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Prototipe Lengkap Teruji</a:t>
            </a:r>
            <a:endParaRPr lang="id-ID" sz="1600" b="1" dirty="0"/>
          </a:p>
        </p:txBody>
      </p:sp>
      <p:sp>
        <p:nvSpPr>
          <p:cNvPr id="9" name="Rectangle 8"/>
          <p:cNvSpPr/>
          <p:nvPr/>
        </p:nvSpPr>
        <p:spPr>
          <a:xfrm>
            <a:off x="884904" y="4708142"/>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Pengujian Lapangan Prototipe Skala Industri </a:t>
            </a:r>
            <a:endParaRPr lang="en-AU" sz="1600" b="1" dirty="0">
              <a:solidFill>
                <a:srgbClr val="C00000"/>
              </a:solidFill>
            </a:endParaRPr>
          </a:p>
        </p:txBody>
      </p:sp>
      <p:sp>
        <p:nvSpPr>
          <p:cNvPr id="10" name="Rectangle 9"/>
          <p:cNvSpPr/>
          <p:nvPr/>
        </p:nvSpPr>
        <p:spPr>
          <a:xfrm>
            <a:off x="884904" y="4092571"/>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Prototipe Skala Industri </a:t>
            </a:r>
            <a:endParaRPr lang="en-AU" sz="1600" b="1" dirty="0">
              <a:solidFill>
                <a:srgbClr val="C00000"/>
              </a:solidFill>
            </a:endParaRPr>
          </a:p>
        </p:txBody>
      </p:sp>
      <p:sp>
        <p:nvSpPr>
          <p:cNvPr id="11" name="Rectangle 10"/>
          <p:cNvSpPr/>
          <p:nvPr/>
        </p:nvSpPr>
        <p:spPr>
          <a:xfrm>
            <a:off x="884904" y="3391706"/>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id-ID" sz="1600" dirty="0"/>
              <a:t>Prototipe Skala Laboratorium </a:t>
            </a:r>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sv-SE" sz="1600" dirty="0"/>
              <a:t>Validasi komponen dan/atau rangkai</a:t>
            </a:r>
            <a:r>
              <a:rPr lang="id-ID" sz="1600" dirty="0"/>
              <a:t>a</a:t>
            </a:r>
            <a:r>
              <a:rPr lang="sv-SE" sz="1600" dirty="0"/>
              <a:t>n sistem skala laboratorium </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Pembuktian konsep fungsi dan/atau karakteristik penting secara analitis dan eksperimental</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n-US" sz="1600" dirty="0" err="1"/>
              <a:t>Formulasi</a:t>
            </a:r>
            <a:r>
              <a:rPr lang="en-US" sz="1600" dirty="0"/>
              <a:t> </a:t>
            </a:r>
            <a:r>
              <a:rPr lang="en-US" sz="1600" dirty="0" err="1"/>
              <a:t>Konsep</a:t>
            </a:r>
            <a:r>
              <a:rPr lang="en-US" sz="1600" dirty="0"/>
              <a:t> </a:t>
            </a:r>
            <a:r>
              <a:rPr lang="en-US" sz="1600" dirty="0" err="1"/>
              <a:t>dan</a:t>
            </a:r>
            <a:r>
              <a:rPr lang="en-US" sz="1600" dirty="0"/>
              <a:t>/</a:t>
            </a:r>
            <a:r>
              <a:rPr lang="en-US" sz="1600" dirty="0" err="1"/>
              <a:t>atau</a:t>
            </a:r>
            <a:r>
              <a:rPr lang="en-US" sz="1600" dirty="0"/>
              <a:t> </a:t>
            </a:r>
            <a:r>
              <a:rPr lang="en-US" sz="1600" dirty="0" err="1"/>
              <a:t>penerapan</a:t>
            </a:r>
            <a:r>
              <a:rPr lang="en-US" sz="1600" dirty="0"/>
              <a:t> </a:t>
            </a:r>
            <a:r>
              <a:rPr lang="en-US" sz="1600" dirty="0" err="1"/>
              <a:t>teknologi</a:t>
            </a:r>
            <a:r>
              <a:rPr lang="en-US" sz="1600" dirty="0"/>
              <a:t>.</a:t>
            </a:r>
            <a:r>
              <a:rPr lang="en-AU" sz="1600" dirty="0">
                <a:solidFill>
                  <a:srgbClr val="C00000"/>
                </a:solidFill>
              </a:rPr>
              <a:t> </a:t>
            </a: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TKT </a:t>
            </a:r>
            <a:r>
              <a:rPr lang="id-ID" sz="2800" b="1" dirty="0">
                <a:solidFill>
                  <a:srgbClr val="FF0000"/>
                </a:solidFill>
              </a:rPr>
              <a:t>UMUM</a:t>
            </a:r>
            <a:r>
              <a:rPr lang="id-ID" sz="2800" b="1" dirty="0">
                <a:solidFill>
                  <a:srgbClr val="002060"/>
                </a:solidFill>
              </a:rPr>
              <a:t> VS </a:t>
            </a:r>
            <a:r>
              <a:rPr lang="id-ID" sz="2800" b="1" dirty="0"/>
              <a:t>ALKES</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35957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teknologi diteliti dan dilaporkan</a:t>
            </a:r>
            <a:endParaRPr lang="id-ID" sz="1600" b="1" dirty="0"/>
          </a:p>
        </p:txBody>
      </p:sp>
      <p:sp>
        <p:nvSpPr>
          <p:cNvPr id="7" name="Rectangle 6"/>
          <p:cNvSpPr/>
          <p:nvPr/>
        </p:nvSpPr>
        <p:spPr>
          <a:xfrm>
            <a:off x="884904" y="613387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Sistem benar-benar teruji/terbukti melalui keberhasilan pengoperasian.</a:t>
            </a:r>
            <a:endParaRPr lang="en-AU" sz="1600" b="1" dirty="0">
              <a:solidFill>
                <a:srgbClr val="C00000"/>
              </a:solidFill>
            </a:endParaRPr>
          </a:p>
        </p:txBody>
      </p:sp>
      <p:sp>
        <p:nvSpPr>
          <p:cNvPr id="8" name="Rectangle 7"/>
          <p:cNvSpPr/>
          <p:nvPr/>
        </p:nvSpPr>
        <p:spPr>
          <a:xfrm>
            <a:off x="884904" y="5358510"/>
            <a:ext cx="11228438" cy="584775"/>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lengkap dan handal  melalui pengujian dan demonstrasi dalam lingkungan sebenarnya.</a:t>
            </a:r>
            <a:endParaRPr lang="id-ID" sz="1600" b="1" dirty="0"/>
          </a:p>
        </p:txBody>
      </p:sp>
      <p:sp>
        <p:nvSpPr>
          <p:cNvPr id="9" name="Rectangle 8"/>
          <p:cNvSpPr/>
          <p:nvPr/>
        </p:nvSpPr>
        <p:spPr>
          <a:xfrm>
            <a:off x="884904" y="4708142"/>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Demonstrasi prototipe sistem dalam lingkungan sebenarnya.</a:t>
            </a:r>
            <a:endParaRPr lang="en-AU" sz="1600" b="1" dirty="0">
              <a:solidFill>
                <a:srgbClr val="C00000"/>
              </a:solidFill>
            </a:endParaRPr>
          </a:p>
        </p:txBody>
      </p:sp>
      <p:sp>
        <p:nvSpPr>
          <p:cNvPr id="10" name="Rectangle 9"/>
          <p:cNvSpPr/>
          <p:nvPr/>
        </p:nvSpPr>
        <p:spPr>
          <a:xfrm>
            <a:off x="884904" y="4092571"/>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Demonstrasi model atau prototipe sistem/subsistem dalam suatu lingkungan yang relevan</a:t>
            </a:r>
            <a:endParaRPr lang="en-AU" sz="1600" b="1" dirty="0">
              <a:solidFill>
                <a:srgbClr val="C00000"/>
              </a:solidFill>
            </a:endParaRPr>
          </a:p>
        </p:txBody>
      </p:sp>
      <p:sp>
        <p:nvSpPr>
          <p:cNvPr id="11" name="Rectangle 10"/>
          <p:cNvSpPr/>
          <p:nvPr/>
        </p:nvSpPr>
        <p:spPr>
          <a:xfrm>
            <a:off x="884904" y="3391706"/>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id-ID" sz="1600" dirty="0"/>
              <a:t>Validasi komponen/subsistem dalam suatu lingkungan yang relevan.</a:t>
            </a:r>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sv-SE" sz="1600" dirty="0"/>
              <a:t>Validasi komponen/subsistem dalam lingkungan laboratorium.</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Pembuktian konsep fungsi dan/ atau karakteristik penting secara analitis dan eksperimental.</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s-ES" sz="1600" dirty="0" err="1"/>
              <a:t>Formulasi</a:t>
            </a:r>
            <a:r>
              <a:rPr lang="es-ES" sz="1600" dirty="0"/>
              <a:t> </a:t>
            </a:r>
            <a:r>
              <a:rPr lang="es-ES" sz="1600" dirty="0" err="1"/>
              <a:t>konsep</a:t>
            </a:r>
            <a:r>
              <a:rPr lang="es-ES" sz="1600" dirty="0"/>
              <a:t> dan/ </a:t>
            </a:r>
            <a:r>
              <a:rPr lang="es-ES" sz="1600" dirty="0" err="1"/>
              <a:t>atau</a:t>
            </a:r>
            <a:r>
              <a:rPr lang="es-ES" sz="1600" dirty="0"/>
              <a:t> </a:t>
            </a:r>
            <a:r>
              <a:rPr lang="es-ES" sz="1600" dirty="0" err="1"/>
              <a:t>aplikasi</a:t>
            </a:r>
            <a:r>
              <a:rPr lang="es-ES" sz="1600" dirty="0"/>
              <a:t> </a:t>
            </a:r>
            <a:r>
              <a:rPr lang="es-ES" sz="1600" dirty="0" err="1"/>
              <a:t>formulasi</a:t>
            </a:r>
            <a:r>
              <a:rPr lang="en-AU" sz="1600" dirty="0">
                <a:solidFill>
                  <a:srgbClr val="C00000"/>
                </a:solidFill>
              </a:rPr>
              <a:t> </a:t>
            </a: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TKT </a:t>
            </a:r>
            <a:r>
              <a:rPr lang="id-ID" sz="2800" b="1" dirty="0">
                <a:solidFill>
                  <a:srgbClr val="FF0000"/>
                </a:solidFill>
              </a:rPr>
              <a:t>UMUM</a:t>
            </a:r>
            <a:r>
              <a:rPr lang="id-ID" sz="2800" b="1" dirty="0">
                <a:solidFill>
                  <a:srgbClr val="002060"/>
                </a:solidFill>
              </a:rPr>
              <a:t> VS </a:t>
            </a:r>
            <a:r>
              <a:rPr lang="id-ID" sz="2800" b="1" dirty="0"/>
              <a:t>FARMASI</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274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riset telah diobservasi dan dilaporkan</a:t>
            </a:r>
            <a:endParaRPr lang="id-ID" sz="1600" b="1" dirty="0"/>
          </a:p>
        </p:txBody>
      </p:sp>
      <p:sp>
        <p:nvSpPr>
          <p:cNvPr id="7" name="Rectangle 6"/>
          <p:cNvSpPr/>
          <p:nvPr/>
        </p:nvSpPr>
        <p:spPr>
          <a:xfrm>
            <a:off x="884904" y="613387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id-ID" sz="1600" dirty="0"/>
              <a:t>Kontribusi kebijakan yang direkomendasikan untuk perbaikan Kondisi Pembangunan </a:t>
            </a:r>
            <a:endParaRPr lang="en-AU" sz="1600" b="1" dirty="0">
              <a:solidFill>
                <a:srgbClr val="C00000"/>
              </a:solidFill>
            </a:endParaRPr>
          </a:p>
        </p:txBody>
      </p:sp>
      <p:sp>
        <p:nvSpPr>
          <p:cNvPr id="8" name="Rectangle 7"/>
          <p:cNvSpPr/>
          <p:nvPr/>
        </p:nvSpPr>
        <p:spPr>
          <a:xfrm>
            <a:off x="884904" y="5358510"/>
            <a:ext cx="11228438" cy="584775"/>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Dukungan untuk Regulasi dan Kebijakan terkait Aspek Sosial Humainora  dan Pendidikan</a:t>
            </a:r>
            <a:endParaRPr lang="id-ID" sz="1600" b="1" dirty="0"/>
          </a:p>
        </p:txBody>
      </p:sp>
      <p:sp>
        <p:nvSpPr>
          <p:cNvPr id="9" name="Rectangle 8"/>
          <p:cNvSpPr/>
          <p:nvPr/>
        </p:nvSpPr>
        <p:spPr>
          <a:xfrm>
            <a:off x="884904" y="4708142"/>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Pemanfaatan hasil litbang untuk perbaikan Kebijakan dan Tatakelola </a:t>
            </a:r>
            <a:endParaRPr lang="en-AU" sz="1600" b="1" dirty="0">
              <a:solidFill>
                <a:srgbClr val="C00000"/>
              </a:solidFill>
            </a:endParaRPr>
          </a:p>
        </p:txBody>
      </p:sp>
      <p:sp>
        <p:nvSpPr>
          <p:cNvPr id="10" name="Rectangle 9"/>
          <p:cNvSpPr/>
          <p:nvPr/>
        </p:nvSpPr>
        <p:spPr>
          <a:xfrm>
            <a:off x="884904" y="4092571"/>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Hasil Litbang penting dan signifikan untuk pendukung keputusan dan kebijakan </a:t>
            </a:r>
            <a:endParaRPr lang="en-AU" sz="1600" b="1" dirty="0">
              <a:solidFill>
                <a:srgbClr val="C00000"/>
              </a:solidFill>
            </a:endParaRPr>
          </a:p>
        </p:txBody>
      </p:sp>
      <p:sp>
        <p:nvSpPr>
          <p:cNvPr id="11" name="Rectangle 10"/>
          <p:cNvSpPr/>
          <p:nvPr/>
        </p:nvSpPr>
        <p:spPr>
          <a:xfrm>
            <a:off x="884904" y="3391706"/>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nn-NO" sz="1600" dirty="0"/>
              <a:t>Kelengkapan dan Analisis Data pada Lingkungan Simulasi / Kegiatan Litbang </a:t>
            </a:r>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sv-SE" sz="1600" dirty="0"/>
              <a:t>Pengumpulan Data, Validasi pada Lingkungan Simulasi atau Contoh /Kegiatan Litbang </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Rancangan dan Metodologi Penelitian tersusun komplit </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s-ES" sz="1600" dirty="0" err="1"/>
              <a:t>Dukungan</a:t>
            </a:r>
            <a:r>
              <a:rPr lang="es-ES" sz="1600" dirty="0"/>
              <a:t> Data </a:t>
            </a:r>
            <a:r>
              <a:rPr lang="es-ES" sz="1600" dirty="0" err="1"/>
              <a:t>Awal</a:t>
            </a:r>
            <a:r>
              <a:rPr lang="es-ES" sz="1600" dirty="0"/>
              <a:t>, </a:t>
            </a:r>
            <a:r>
              <a:rPr lang="es-ES" sz="1600" dirty="0" err="1"/>
              <a:t>Hipotesis</a:t>
            </a:r>
            <a:r>
              <a:rPr lang="es-ES" sz="1600" dirty="0"/>
              <a:t>, </a:t>
            </a:r>
            <a:r>
              <a:rPr lang="es-ES" sz="1600" dirty="0" err="1"/>
              <a:t>Desain</a:t>
            </a:r>
            <a:r>
              <a:rPr lang="es-ES" sz="1600" dirty="0"/>
              <a:t> &amp; </a:t>
            </a:r>
            <a:r>
              <a:rPr lang="es-ES" sz="1600" dirty="0" err="1"/>
              <a:t>Prosedur</a:t>
            </a:r>
            <a:r>
              <a:rPr lang="es-ES" sz="1600" dirty="0"/>
              <a:t> </a:t>
            </a:r>
            <a:r>
              <a:rPr lang="es-ES" sz="1600" dirty="0" err="1"/>
              <a:t>Litbang</a:t>
            </a:r>
            <a:r>
              <a:rPr lang="es-ES" sz="1600" dirty="0"/>
              <a:t> </a:t>
            </a:r>
            <a:r>
              <a:rPr lang="es-ES" sz="1600" dirty="0" err="1"/>
              <a:t>telah</a:t>
            </a:r>
            <a:r>
              <a:rPr lang="es-ES" sz="1600" dirty="0"/>
              <a:t> </a:t>
            </a:r>
            <a:r>
              <a:rPr lang="es-ES" sz="1600" dirty="0" err="1"/>
              <a:t>dieksplorasi</a:t>
            </a:r>
            <a:r>
              <a:rPr lang="es-ES" sz="1600" dirty="0"/>
              <a:t> </a:t>
            </a:r>
            <a:endParaRPr lang="en-AU" sz="1600" dirty="0">
              <a:solidFill>
                <a:srgbClr val="C00000"/>
              </a:solidFill>
            </a:endParaRP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TKT </a:t>
            </a:r>
            <a:r>
              <a:rPr lang="id-ID" sz="2800" b="1" dirty="0">
                <a:solidFill>
                  <a:srgbClr val="FF0000"/>
                </a:solidFill>
              </a:rPr>
              <a:t>UMUM</a:t>
            </a:r>
            <a:r>
              <a:rPr lang="id-ID" sz="2800" b="1" dirty="0">
                <a:solidFill>
                  <a:srgbClr val="002060"/>
                </a:solidFill>
              </a:rPr>
              <a:t> VS </a:t>
            </a:r>
            <a:r>
              <a:rPr lang="id-ID" sz="2800" b="1" dirty="0"/>
              <a:t>SOSIAL HUMANIORA</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0581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4904" y="817789"/>
            <a:ext cx="10772079" cy="584775"/>
          </a:xfrm>
          <a:prstGeom prst="rect">
            <a:avLst/>
          </a:prstGeom>
          <a:noFill/>
        </p:spPr>
        <p:txBody>
          <a:bodyPr wrap="square" rtlCol="0">
            <a:spAutoFit/>
          </a:bodyPr>
          <a:lstStyle/>
          <a:p>
            <a:pPr algn="just"/>
            <a:r>
              <a:rPr lang="en-AU" sz="1600" b="1" dirty="0" err="1">
                <a:solidFill>
                  <a:srgbClr val="C00000"/>
                </a:solidFill>
              </a:rPr>
              <a:t>Prinsip</a:t>
            </a:r>
            <a:r>
              <a:rPr lang="en-AU" sz="1600" b="1" dirty="0">
                <a:solidFill>
                  <a:srgbClr val="C00000"/>
                </a:solidFill>
              </a:rPr>
              <a:t> </a:t>
            </a:r>
            <a:r>
              <a:rPr lang="en-AU" sz="1600" b="1" dirty="0" err="1">
                <a:solidFill>
                  <a:srgbClr val="C00000"/>
                </a:solidFill>
              </a:rPr>
              <a:t>dasar</a:t>
            </a:r>
            <a:r>
              <a:rPr lang="en-AU" sz="1600" b="1" dirty="0">
                <a:solidFill>
                  <a:srgbClr val="C00000"/>
                </a:solidFill>
              </a:rPr>
              <a:t> </a:t>
            </a:r>
            <a:r>
              <a:rPr lang="en-AU" sz="1600" b="1" dirty="0" err="1">
                <a:solidFill>
                  <a:srgbClr val="C00000"/>
                </a:solidFill>
              </a:rPr>
              <a:t>dari</a:t>
            </a:r>
            <a:r>
              <a:rPr lang="en-AU" sz="1600" b="1" dirty="0">
                <a:solidFill>
                  <a:srgbClr val="C00000"/>
                </a:solidFill>
              </a:rPr>
              <a:t> </a:t>
            </a:r>
            <a:r>
              <a:rPr lang="en-AU" sz="1600" b="1" dirty="0" err="1">
                <a:solidFill>
                  <a:srgbClr val="C00000"/>
                </a:solidFill>
              </a:rPr>
              <a:t>teknologi</a:t>
            </a:r>
            <a:r>
              <a:rPr lang="en-AU" sz="1600" b="1" dirty="0">
                <a:solidFill>
                  <a:srgbClr val="C00000"/>
                </a:solidFill>
              </a:rPr>
              <a:t> </a:t>
            </a:r>
            <a:r>
              <a:rPr lang="en-AU" sz="1600" b="1" dirty="0" err="1">
                <a:solidFill>
                  <a:srgbClr val="C00000"/>
                </a:solidFill>
              </a:rPr>
              <a:t>diteliti</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dilaporkan</a:t>
            </a:r>
            <a:r>
              <a:rPr lang="id-ID" sz="1600" b="1" dirty="0">
                <a:solidFill>
                  <a:srgbClr val="C00000"/>
                </a:solidFill>
              </a:rPr>
              <a:t> (1)</a:t>
            </a:r>
          </a:p>
          <a:p>
            <a:pPr algn="just"/>
            <a:r>
              <a:rPr lang="id-ID" sz="1600" dirty="0"/>
              <a:t>Prinsip dasar dari seni telah diobservasi dan dilaporkan </a:t>
            </a:r>
            <a:endParaRPr lang="id-ID" sz="1600" b="1" dirty="0"/>
          </a:p>
        </p:txBody>
      </p:sp>
      <p:sp>
        <p:nvSpPr>
          <p:cNvPr id="7" name="Rectangle 6"/>
          <p:cNvSpPr/>
          <p:nvPr/>
        </p:nvSpPr>
        <p:spPr>
          <a:xfrm>
            <a:off x="884904" y="6133878"/>
            <a:ext cx="11228438" cy="584775"/>
          </a:xfrm>
          <a:prstGeom prst="rect">
            <a:avLst/>
          </a:prstGeom>
        </p:spPr>
        <p:txBody>
          <a:bodyPr wrap="square">
            <a:spAutoFit/>
          </a:bodyPr>
          <a:lstStyle/>
          <a:p>
            <a:pPr algn="just"/>
            <a:r>
              <a:rPr lang="id-ID" sz="1600" b="1" dirty="0">
                <a:solidFill>
                  <a:srgbClr val="C00000"/>
                </a:solidFill>
              </a:rPr>
              <a:t>Sis</a:t>
            </a:r>
            <a:r>
              <a:rPr lang="en-AU" sz="1600" b="1" dirty="0" err="1">
                <a:solidFill>
                  <a:srgbClr val="C00000"/>
                </a:solidFill>
              </a:rPr>
              <a:t>tem</a:t>
            </a:r>
            <a:r>
              <a:rPr lang="en-AU" sz="1600" b="1" dirty="0">
                <a:solidFill>
                  <a:srgbClr val="C00000"/>
                </a:solidFill>
              </a:rPr>
              <a:t> </a:t>
            </a:r>
            <a:r>
              <a:rPr lang="en-AU" sz="1600" b="1" dirty="0" err="1">
                <a:solidFill>
                  <a:srgbClr val="C00000"/>
                </a:solidFill>
              </a:rPr>
              <a:t>benar-benar</a:t>
            </a:r>
            <a:r>
              <a:rPr lang="en-AU" sz="1600" b="1" dirty="0">
                <a:solidFill>
                  <a:srgbClr val="C00000"/>
                </a:solidFill>
              </a:rPr>
              <a:t> </a:t>
            </a:r>
            <a:r>
              <a:rPr lang="en-AU" sz="1600" b="1" dirty="0" err="1">
                <a:solidFill>
                  <a:srgbClr val="C00000"/>
                </a:solidFill>
              </a:rPr>
              <a:t>teruji</a:t>
            </a:r>
            <a:r>
              <a:rPr lang="en-AU" sz="1600" b="1" dirty="0">
                <a:solidFill>
                  <a:srgbClr val="C00000"/>
                </a:solidFill>
              </a:rPr>
              <a:t>/</a:t>
            </a:r>
            <a:r>
              <a:rPr lang="en-AU" sz="1600" b="1" dirty="0" err="1">
                <a:solidFill>
                  <a:srgbClr val="C00000"/>
                </a:solidFill>
              </a:rPr>
              <a:t>terbukti</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keberhasilan</a:t>
            </a:r>
            <a:r>
              <a:rPr lang="en-AU" sz="1600" b="1" dirty="0">
                <a:solidFill>
                  <a:srgbClr val="C00000"/>
                </a:solidFill>
              </a:rPr>
              <a:t> </a:t>
            </a:r>
            <a:r>
              <a:rPr lang="en-AU" sz="1600" b="1" dirty="0" err="1">
                <a:solidFill>
                  <a:srgbClr val="C00000"/>
                </a:solidFill>
              </a:rPr>
              <a:t>pengoperasian</a:t>
            </a:r>
            <a:r>
              <a:rPr lang="id-ID" sz="1600" b="1" dirty="0">
                <a:solidFill>
                  <a:srgbClr val="C00000"/>
                </a:solidFill>
              </a:rPr>
              <a:t> (9)</a:t>
            </a:r>
          </a:p>
          <a:p>
            <a:pPr algn="just"/>
            <a:r>
              <a:rPr lang="nb-NO" sz="1600" dirty="0"/>
              <a:t>Hasil produk/karya seni Teruji dan Tersertifikasi.</a:t>
            </a:r>
            <a:endParaRPr lang="en-AU" sz="1600" b="1" dirty="0">
              <a:solidFill>
                <a:srgbClr val="C00000"/>
              </a:solidFill>
            </a:endParaRPr>
          </a:p>
        </p:txBody>
      </p:sp>
      <p:sp>
        <p:nvSpPr>
          <p:cNvPr id="8" name="Rectangle 7"/>
          <p:cNvSpPr/>
          <p:nvPr/>
        </p:nvSpPr>
        <p:spPr>
          <a:xfrm>
            <a:off x="884904" y="5358510"/>
            <a:ext cx="11228438" cy="584775"/>
          </a:xfrm>
          <a:prstGeom prst="rect">
            <a:avLst/>
          </a:prstGeom>
        </p:spPr>
        <p:txBody>
          <a:bodyPr wrap="square">
            <a:spAutoFit/>
          </a:bodyPr>
          <a:lstStyle/>
          <a:p>
            <a:pPr algn="just"/>
            <a:r>
              <a:rPr lang="id-ID" sz="1600" b="1" dirty="0">
                <a:solidFill>
                  <a:srgbClr val="C00000"/>
                </a:solidFill>
              </a:rPr>
              <a:t>S</a:t>
            </a:r>
            <a:r>
              <a:rPr lang="en-AU" sz="1600" b="1" dirty="0" err="1">
                <a:solidFill>
                  <a:srgbClr val="C00000"/>
                </a:solidFill>
              </a:rPr>
              <a:t>istem</a:t>
            </a:r>
            <a:r>
              <a:rPr lang="en-AU" sz="1600" b="1" dirty="0">
                <a:solidFill>
                  <a:srgbClr val="C00000"/>
                </a:solidFill>
              </a:rPr>
              <a:t> </a:t>
            </a:r>
            <a:r>
              <a:rPr lang="en-AU" sz="1600" b="1" dirty="0" err="1">
                <a:solidFill>
                  <a:srgbClr val="C00000"/>
                </a:solidFill>
              </a:rPr>
              <a:t>telah</a:t>
            </a:r>
            <a:r>
              <a:rPr lang="en-AU" sz="1600" b="1" dirty="0">
                <a:solidFill>
                  <a:srgbClr val="C00000"/>
                </a:solidFill>
              </a:rPr>
              <a:t> </a:t>
            </a:r>
            <a:r>
              <a:rPr lang="en-AU" sz="1600" b="1" dirty="0" err="1">
                <a:solidFill>
                  <a:srgbClr val="C00000"/>
                </a:solidFill>
              </a:rPr>
              <a:t>lengkap</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handal</a:t>
            </a:r>
            <a:r>
              <a:rPr lang="en-AU" sz="1600" b="1" dirty="0">
                <a:solidFill>
                  <a:srgbClr val="C00000"/>
                </a:solidFill>
              </a:rPr>
              <a:t>  </a:t>
            </a:r>
            <a:r>
              <a:rPr lang="en-AU" sz="1600" b="1" dirty="0" err="1">
                <a:solidFill>
                  <a:srgbClr val="C00000"/>
                </a:solidFill>
              </a:rPr>
              <a:t>melalui</a:t>
            </a:r>
            <a:r>
              <a:rPr lang="en-AU" sz="1600" b="1" dirty="0">
                <a:solidFill>
                  <a:srgbClr val="C00000"/>
                </a:solidFill>
              </a:rPr>
              <a:t> </a:t>
            </a:r>
            <a:r>
              <a:rPr lang="en-AU" sz="1600" b="1" dirty="0" err="1">
                <a:solidFill>
                  <a:srgbClr val="C00000"/>
                </a:solidFill>
              </a:rPr>
              <a:t>pengujian</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(8)</a:t>
            </a:r>
          </a:p>
          <a:p>
            <a:pPr algn="just"/>
            <a:r>
              <a:rPr lang="id-ID" sz="1600" dirty="0"/>
              <a:t>Hasil produk/karya seni telah lengkap teruji pada lingkungan sesungguhnya.</a:t>
            </a:r>
            <a:endParaRPr lang="id-ID" sz="1600" b="1" dirty="0"/>
          </a:p>
        </p:txBody>
      </p:sp>
      <p:sp>
        <p:nvSpPr>
          <p:cNvPr id="9" name="Rectangle 8"/>
          <p:cNvSpPr/>
          <p:nvPr/>
        </p:nvSpPr>
        <p:spPr>
          <a:xfrm>
            <a:off x="884904" y="4708142"/>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sebenarnya</a:t>
            </a:r>
            <a:r>
              <a:rPr lang="id-ID" sz="1600" b="1" dirty="0">
                <a:solidFill>
                  <a:srgbClr val="C00000"/>
                </a:solidFill>
              </a:rPr>
              <a:t> (7)</a:t>
            </a:r>
          </a:p>
          <a:p>
            <a:pPr algn="just"/>
            <a:r>
              <a:rPr lang="id-ID" sz="1600" dirty="0"/>
              <a:t>Pengujian Lapangan Prototipe/produk/karya seni yang sudah terimplementasi di publik.</a:t>
            </a:r>
            <a:endParaRPr lang="en-AU" sz="1600" b="1" dirty="0">
              <a:solidFill>
                <a:srgbClr val="C00000"/>
              </a:solidFill>
            </a:endParaRPr>
          </a:p>
        </p:txBody>
      </p:sp>
      <p:sp>
        <p:nvSpPr>
          <p:cNvPr id="10" name="Rectangle 9"/>
          <p:cNvSpPr/>
          <p:nvPr/>
        </p:nvSpPr>
        <p:spPr>
          <a:xfrm>
            <a:off x="884904" y="4092571"/>
            <a:ext cx="11228438" cy="584775"/>
          </a:xfrm>
          <a:prstGeom prst="rect">
            <a:avLst/>
          </a:prstGeom>
        </p:spPr>
        <p:txBody>
          <a:bodyPr wrap="square">
            <a:spAutoFit/>
          </a:bodyPr>
          <a:lstStyle/>
          <a:p>
            <a:pPr algn="just"/>
            <a:r>
              <a:rPr lang="en-AU" sz="1600" b="1" dirty="0" err="1">
                <a:solidFill>
                  <a:srgbClr val="C00000"/>
                </a:solidFill>
              </a:rPr>
              <a:t>Demonstrasi</a:t>
            </a:r>
            <a:r>
              <a:rPr lang="en-AU" sz="1600" b="1" dirty="0">
                <a:solidFill>
                  <a:srgbClr val="C00000"/>
                </a:solidFill>
              </a:rPr>
              <a:t> model </a:t>
            </a:r>
            <a:r>
              <a:rPr lang="en-AU" sz="1600" b="1" dirty="0" err="1">
                <a:solidFill>
                  <a:srgbClr val="C00000"/>
                </a:solidFill>
              </a:rPr>
              <a:t>atau</a:t>
            </a:r>
            <a:r>
              <a:rPr lang="en-AU" sz="1600" b="1" dirty="0">
                <a:solidFill>
                  <a:srgbClr val="C00000"/>
                </a:solidFill>
              </a:rPr>
              <a:t> </a:t>
            </a:r>
            <a:r>
              <a:rPr lang="en-AU" sz="1600" b="1" dirty="0" err="1">
                <a:solidFill>
                  <a:srgbClr val="C00000"/>
                </a:solidFill>
              </a:rPr>
              <a:t>prototipe</a:t>
            </a:r>
            <a:r>
              <a:rPr lang="en-AU" sz="1600" b="1" dirty="0">
                <a:solidFill>
                  <a:srgbClr val="C00000"/>
                </a:solidFill>
              </a:rPr>
              <a:t> </a:t>
            </a:r>
            <a:r>
              <a:rPr lang="en-AU" sz="1600" b="1" dirty="0" err="1">
                <a:solidFill>
                  <a:srgbClr val="C00000"/>
                </a:solidFill>
              </a:rPr>
              <a:t>sistem</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(6)</a:t>
            </a:r>
          </a:p>
          <a:p>
            <a:pPr algn="just"/>
            <a:r>
              <a:rPr lang="id-ID" sz="1600" dirty="0"/>
              <a:t>Pengujian Lapangan Prototipe/produk/karya seni Skala Studio </a:t>
            </a:r>
            <a:endParaRPr lang="en-AU" sz="1600" b="1" dirty="0">
              <a:solidFill>
                <a:srgbClr val="C00000"/>
              </a:solidFill>
            </a:endParaRPr>
          </a:p>
        </p:txBody>
      </p:sp>
      <p:sp>
        <p:nvSpPr>
          <p:cNvPr id="11" name="Rectangle 10"/>
          <p:cNvSpPr/>
          <p:nvPr/>
        </p:nvSpPr>
        <p:spPr>
          <a:xfrm>
            <a:off x="884904" y="3391706"/>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suatu</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yang </a:t>
            </a:r>
            <a:r>
              <a:rPr lang="en-AU" sz="1600" b="1" dirty="0" err="1">
                <a:solidFill>
                  <a:srgbClr val="C00000"/>
                </a:solidFill>
              </a:rPr>
              <a:t>relevan</a:t>
            </a:r>
            <a:r>
              <a:rPr lang="id-ID" sz="1600" b="1" dirty="0">
                <a:solidFill>
                  <a:srgbClr val="C00000"/>
                </a:solidFill>
              </a:rPr>
              <a:t> (5)</a:t>
            </a:r>
          </a:p>
          <a:p>
            <a:pPr algn="just"/>
            <a:r>
              <a:rPr lang="it-IT" sz="1600" dirty="0"/>
              <a:t>Validasi prototipe/produk/karya seni skala studio (Studio Scale Prototype).</a:t>
            </a:r>
            <a:endParaRPr lang="en-AU" sz="1600" b="1" dirty="0">
              <a:solidFill>
                <a:srgbClr val="C00000"/>
              </a:solidFill>
            </a:endParaRPr>
          </a:p>
        </p:txBody>
      </p:sp>
      <p:sp>
        <p:nvSpPr>
          <p:cNvPr id="12" name="Rectangle 11"/>
          <p:cNvSpPr/>
          <p:nvPr/>
        </p:nvSpPr>
        <p:spPr>
          <a:xfrm>
            <a:off x="884904" y="2761492"/>
            <a:ext cx="11228438" cy="584775"/>
          </a:xfrm>
          <a:prstGeom prst="rect">
            <a:avLst/>
          </a:prstGeom>
        </p:spPr>
        <p:txBody>
          <a:bodyPr wrap="square">
            <a:spAutoFit/>
          </a:bodyPr>
          <a:lstStyle/>
          <a:p>
            <a:pPr algn="just"/>
            <a:r>
              <a:rPr lang="en-AU" sz="1600" b="1" dirty="0" err="1">
                <a:solidFill>
                  <a:srgbClr val="C00000"/>
                </a:solidFill>
              </a:rPr>
              <a:t>Validasi</a:t>
            </a:r>
            <a:r>
              <a:rPr lang="en-AU" sz="1600" b="1" dirty="0">
                <a:solidFill>
                  <a:srgbClr val="C00000"/>
                </a:solidFill>
              </a:rPr>
              <a:t> </a:t>
            </a:r>
            <a:r>
              <a:rPr lang="en-AU" sz="1600" b="1" dirty="0" err="1">
                <a:solidFill>
                  <a:srgbClr val="C00000"/>
                </a:solidFill>
              </a:rPr>
              <a:t>komponen</a:t>
            </a:r>
            <a:r>
              <a:rPr lang="en-AU" sz="1600" b="1" dirty="0">
                <a:solidFill>
                  <a:srgbClr val="C00000"/>
                </a:solidFill>
              </a:rPr>
              <a:t>/</a:t>
            </a:r>
            <a:r>
              <a:rPr lang="en-AU" sz="1600" b="1" dirty="0" err="1">
                <a:solidFill>
                  <a:srgbClr val="C00000"/>
                </a:solidFill>
              </a:rPr>
              <a:t>subsistem</a:t>
            </a:r>
            <a:r>
              <a:rPr lang="en-AU" sz="1600" b="1" dirty="0">
                <a:solidFill>
                  <a:srgbClr val="C00000"/>
                </a:solidFill>
              </a:rPr>
              <a:t> </a:t>
            </a:r>
            <a:r>
              <a:rPr lang="en-AU" sz="1600" b="1" dirty="0" err="1">
                <a:solidFill>
                  <a:srgbClr val="C00000"/>
                </a:solidFill>
              </a:rPr>
              <a:t>dalam</a:t>
            </a:r>
            <a:r>
              <a:rPr lang="en-AU" sz="1600" b="1" dirty="0">
                <a:solidFill>
                  <a:srgbClr val="C00000"/>
                </a:solidFill>
              </a:rPr>
              <a:t> </a:t>
            </a:r>
            <a:r>
              <a:rPr lang="en-AU" sz="1600" b="1" dirty="0" err="1">
                <a:solidFill>
                  <a:srgbClr val="C00000"/>
                </a:solidFill>
              </a:rPr>
              <a:t>lingkungan</a:t>
            </a:r>
            <a:r>
              <a:rPr lang="en-AU" sz="1600" b="1" dirty="0">
                <a:solidFill>
                  <a:srgbClr val="C00000"/>
                </a:solidFill>
              </a:rPr>
              <a:t> </a:t>
            </a:r>
            <a:r>
              <a:rPr lang="en-AU" sz="1600" b="1" dirty="0" err="1">
                <a:solidFill>
                  <a:srgbClr val="C00000"/>
                </a:solidFill>
              </a:rPr>
              <a:t>laboratorium</a:t>
            </a:r>
            <a:r>
              <a:rPr lang="id-ID" sz="1600" b="1" dirty="0">
                <a:solidFill>
                  <a:srgbClr val="C00000"/>
                </a:solidFill>
              </a:rPr>
              <a:t> (4)</a:t>
            </a:r>
          </a:p>
          <a:p>
            <a:pPr algn="just"/>
            <a:r>
              <a:rPr lang="sv-SE" sz="1600" dirty="0"/>
              <a:t>Implementasi proses kreatif kerja studio atau lingkungan laboratorium dalam pengembangan prototipe karya seni.</a:t>
            </a:r>
            <a:endParaRPr lang="id-ID" sz="1600" b="1" dirty="0"/>
          </a:p>
        </p:txBody>
      </p:sp>
      <p:sp>
        <p:nvSpPr>
          <p:cNvPr id="13" name="Rectangle 12"/>
          <p:cNvSpPr/>
          <p:nvPr/>
        </p:nvSpPr>
        <p:spPr>
          <a:xfrm>
            <a:off x="884904" y="2099730"/>
            <a:ext cx="11228438" cy="584775"/>
          </a:xfrm>
          <a:prstGeom prst="rect">
            <a:avLst/>
          </a:prstGeom>
        </p:spPr>
        <p:txBody>
          <a:bodyPr wrap="square">
            <a:spAutoFit/>
          </a:bodyPr>
          <a:lstStyle/>
          <a:p>
            <a:pPr algn="just"/>
            <a:r>
              <a:rPr lang="en-AU" sz="1600" b="1" dirty="0" err="1">
                <a:solidFill>
                  <a:srgbClr val="C00000"/>
                </a:solidFill>
              </a:rPr>
              <a:t>Pembuktian</a:t>
            </a:r>
            <a:r>
              <a:rPr lang="en-AU" sz="1600" b="1" dirty="0">
                <a:solidFill>
                  <a:srgbClr val="C00000"/>
                </a:solidFill>
              </a:rPr>
              <a:t> </a:t>
            </a:r>
            <a:r>
              <a:rPr lang="en-AU" sz="1600" b="1" dirty="0" err="1">
                <a:solidFill>
                  <a:srgbClr val="C00000"/>
                </a:solidFill>
              </a:rPr>
              <a:t>konsep</a:t>
            </a:r>
            <a:r>
              <a:rPr lang="en-AU" sz="1600" b="1" dirty="0">
                <a:solidFill>
                  <a:srgbClr val="C00000"/>
                </a:solidFill>
              </a:rPr>
              <a:t> (proof-of-concept) </a:t>
            </a:r>
            <a:r>
              <a:rPr lang="en-AU" sz="1600" b="1" dirty="0" err="1">
                <a:solidFill>
                  <a:srgbClr val="C00000"/>
                </a:solidFill>
              </a:rPr>
              <a:t>fungsi</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karakteristik</a:t>
            </a:r>
            <a:r>
              <a:rPr lang="en-AU" sz="1600" b="1" dirty="0">
                <a:solidFill>
                  <a:srgbClr val="C00000"/>
                </a:solidFill>
              </a:rPr>
              <a:t> </a:t>
            </a:r>
            <a:r>
              <a:rPr lang="en-AU" sz="1600" b="1" dirty="0" err="1">
                <a:solidFill>
                  <a:srgbClr val="C00000"/>
                </a:solidFill>
              </a:rPr>
              <a:t>penting</a:t>
            </a:r>
            <a:r>
              <a:rPr lang="en-AU" sz="1600" b="1" dirty="0">
                <a:solidFill>
                  <a:srgbClr val="C00000"/>
                </a:solidFill>
              </a:rPr>
              <a:t> </a:t>
            </a:r>
            <a:r>
              <a:rPr lang="en-AU" sz="1600" b="1" dirty="0" err="1">
                <a:solidFill>
                  <a:srgbClr val="C00000"/>
                </a:solidFill>
              </a:rPr>
              <a:t>secara</a:t>
            </a:r>
            <a:r>
              <a:rPr lang="en-AU" sz="1600" b="1" dirty="0">
                <a:solidFill>
                  <a:srgbClr val="C00000"/>
                </a:solidFill>
              </a:rPr>
              <a:t> </a:t>
            </a:r>
            <a:r>
              <a:rPr lang="en-AU" sz="1600" b="1" dirty="0" err="1">
                <a:solidFill>
                  <a:srgbClr val="C00000"/>
                </a:solidFill>
              </a:rPr>
              <a:t>analitis</a:t>
            </a:r>
            <a:r>
              <a:rPr lang="en-AU" sz="1600" b="1" dirty="0">
                <a:solidFill>
                  <a:srgbClr val="C00000"/>
                </a:solidFill>
              </a:rPr>
              <a:t> </a:t>
            </a:r>
            <a:r>
              <a:rPr lang="en-AU" sz="1600" b="1" dirty="0" err="1">
                <a:solidFill>
                  <a:srgbClr val="C00000"/>
                </a:solidFill>
              </a:rPr>
              <a:t>dan</a:t>
            </a:r>
            <a:r>
              <a:rPr lang="en-AU" sz="1600" b="1" dirty="0">
                <a:solidFill>
                  <a:srgbClr val="C00000"/>
                </a:solidFill>
              </a:rPr>
              <a:t> </a:t>
            </a:r>
            <a:r>
              <a:rPr lang="en-AU" sz="1600" b="1" dirty="0" err="1">
                <a:solidFill>
                  <a:srgbClr val="C00000"/>
                </a:solidFill>
              </a:rPr>
              <a:t>eksperimental</a:t>
            </a:r>
            <a:r>
              <a:rPr lang="id-ID" sz="1600" b="1" dirty="0">
                <a:solidFill>
                  <a:srgbClr val="C00000"/>
                </a:solidFill>
              </a:rPr>
              <a:t> (3)</a:t>
            </a:r>
          </a:p>
          <a:p>
            <a:pPr algn="just"/>
            <a:r>
              <a:rPr lang="id-ID" sz="1600" dirty="0"/>
              <a:t>Metodologi Penelitian/Perancangan/Penciptaan/penayangan tersusun secara lengkap. </a:t>
            </a:r>
            <a:endParaRPr lang="id-ID" sz="1600" b="1" dirty="0"/>
          </a:p>
        </p:txBody>
      </p:sp>
      <p:sp>
        <p:nvSpPr>
          <p:cNvPr id="14" name="Rectangle 13"/>
          <p:cNvSpPr/>
          <p:nvPr/>
        </p:nvSpPr>
        <p:spPr>
          <a:xfrm>
            <a:off x="884904" y="1479551"/>
            <a:ext cx="11228438" cy="584775"/>
          </a:xfrm>
          <a:prstGeom prst="rect">
            <a:avLst/>
          </a:prstGeom>
        </p:spPr>
        <p:txBody>
          <a:bodyPr wrap="square">
            <a:spAutoFit/>
          </a:bodyPr>
          <a:lstStyle/>
          <a:p>
            <a:pPr algn="just"/>
            <a:r>
              <a:rPr lang="en-AU" sz="1600" b="1" dirty="0" err="1">
                <a:solidFill>
                  <a:srgbClr val="C00000"/>
                </a:solidFill>
              </a:rPr>
              <a:t>Formulasi</a:t>
            </a:r>
            <a:r>
              <a:rPr lang="en-AU" sz="1600" b="1" dirty="0">
                <a:solidFill>
                  <a:srgbClr val="C00000"/>
                </a:solidFill>
              </a:rPr>
              <a:t> </a:t>
            </a:r>
            <a:r>
              <a:rPr lang="en-AU" sz="1600" b="1" dirty="0" err="1">
                <a:solidFill>
                  <a:srgbClr val="C00000"/>
                </a:solidFill>
              </a:rPr>
              <a:t>konsep</a:t>
            </a:r>
            <a:r>
              <a:rPr lang="en-AU" sz="1600" b="1" dirty="0">
                <a:solidFill>
                  <a:srgbClr val="C00000"/>
                </a:solidFill>
              </a:rPr>
              <a:t> </a:t>
            </a:r>
            <a:r>
              <a:rPr lang="en-AU" sz="1600" b="1" dirty="0" err="1">
                <a:solidFill>
                  <a:srgbClr val="C00000"/>
                </a:solidFill>
              </a:rPr>
              <a:t>dan</a:t>
            </a:r>
            <a:r>
              <a:rPr lang="en-AU" sz="1600" b="1" dirty="0">
                <a:solidFill>
                  <a:srgbClr val="C00000"/>
                </a:solidFill>
              </a:rPr>
              <a:t>/</a:t>
            </a:r>
            <a:r>
              <a:rPr lang="en-AU" sz="1600" b="1" dirty="0" err="1">
                <a:solidFill>
                  <a:srgbClr val="C00000"/>
                </a:solidFill>
              </a:rPr>
              <a:t>atau</a:t>
            </a:r>
            <a:r>
              <a:rPr lang="en-AU" sz="1600" b="1" dirty="0">
                <a:solidFill>
                  <a:srgbClr val="C00000"/>
                </a:solidFill>
              </a:rPr>
              <a:t> </a:t>
            </a:r>
            <a:r>
              <a:rPr lang="en-AU" sz="1600" b="1" dirty="0" err="1">
                <a:solidFill>
                  <a:srgbClr val="C00000"/>
                </a:solidFill>
              </a:rPr>
              <a:t>aplikasi</a:t>
            </a:r>
            <a:r>
              <a:rPr lang="en-AU" sz="1600" b="1" dirty="0">
                <a:solidFill>
                  <a:srgbClr val="C00000"/>
                </a:solidFill>
              </a:rPr>
              <a:t> </a:t>
            </a:r>
            <a:r>
              <a:rPr lang="en-AU" sz="1600" b="1" dirty="0" err="1">
                <a:solidFill>
                  <a:srgbClr val="C00000"/>
                </a:solidFill>
              </a:rPr>
              <a:t>teknologi</a:t>
            </a:r>
            <a:r>
              <a:rPr lang="id-ID" sz="1600" b="1" dirty="0">
                <a:solidFill>
                  <a:srgbClr val="C00000"/>
                </a:solidFill>
              </a:rPr>
              <a:t> (2)</a:t>
            </a:r>
          </a:p>
          <a:p>
            <a:pPr algn="just"/>
            <a:r>
              <a:rPr lang="es-ES" sz="1600" dirty="0" err="1"/>
              <a:t>Konsep</a:t>
            </a:r>
            <a:r>
              <a:rPr lang="es-ES" sz="1600" dirty="0"/>
              <a:t> dan/</a:t>
            </a:r>
            <a:r>
              <a:rPr lang="es-ES" sz="1600" dirty="0" err="1"/>
              <a:t>atau</a:t>
            </a:r>
            <a:r>
              <a:rPr lang="es-ES" sz="1600" dirty="0"/>
              <a:t> </a:t>
            </a:r>
            <a:r>
              <a:rPr lang="es-ES" sz="1600" dirty="0" err="1"/>
              <a:t>penerapan</a:t>
            </a:r>
            <a:r>
              <a:rPr lang="es-ES" sz="1600" dirty="0"/>
              <a:t> </a:t>
            </a:r>
            <a:r>
              <a:rPr lang="es-ES" sz="1600" dirty="0" err="1"/>
              <a:t>bentuk</a:t>
            </a:r>
            <a:r>
              <a:rPr lang="es-ES" sz="1600" dirty="0"/>
              <a:t> </a:t>
            </a:r>
            <a:r>
              <a:rPr lang="es-ES" sz="1600" dirty="0" err="1"/>
              <a:t>seni</a:t>
            </a:r>
            <a:r>
              <a:rPr lang="es-ES" sz="1600" dirty="0"/>
              <a:t> </a:t>
            </a:r>
            <a:r>
              <a:rPr lang="es-ES" sz="1600" dirty="0" err="1"/>
              <a:t>diformulasikan</a:t>
            </a:r>
            <a:r>
              <a:rPr lang="es-ES" sz="1600" dirty="0"/>
              <a:t> dan </a:t>
            </a:r>
            <a:r>
              <a:rPr lang="es-ES" sz="1600" dirty="0" err="1"/>
              <a:t>telah</a:t>
            </a:r>
            <a:r>
              <a:rPr lang="es-ES" sz="1600" dirty="0"/>
              <a:t> </a:t>
            </a:r>
            <a:r>
              <a:rPr lang="es-ES" sz="1600" dirty="0" err="1"/>
              <a:t>dieksplorasi</a:t>
            </a:r>
            <a:r>
              <a:rPr lang="es-ES" sz="1600" dirty="0"/>
              <a:t>;</a:t>
            </a:r>
            <a:endParaRPr lang="en-AU" sz="1600" dirty="0">
              <a:solidFill>
                <a:srgbClr val="C00000"/>
              </a:solidFill>
            </a:endParaRPr>
          </a:p>
        </p:txBody>
      </p:sp>
      <p:sp>
        <p:nvSpPr>
          <p:cNvPr id="15" name="TextBox 14"/>
          <p:cNvSpPr txBox="1"/>
          <p:nvPr/>
        </p:nvSpPr>
        <p:spPr>
          <a:xfrm>
            <a:off x="7743057" y="121279"/>
            <a:ext cx="4041058" cy="954107"/>
          </a:xfrm>
          <a:prstGeom prst="rect">
            <a:avLst/>
          </a:prstGeom>
          <a:noFill/>
        </p:spPr>
        <p:txBody>
          <a:bodyPr wrap="square" rtlCol="0">
            <a:spAutoFit/>
          </a:bodyPr>
          <a:lstStyle/>
          <a:p>
            <a:pPr algn="r"/>
            <a:r>
              <a:rPr lang="id-ID" sz="2800" b="1" dirty="0">
                <a:solidFill>
                  <a:srgbClr val="002060"/>
                </a:solidFill>
              </a:rPr>
              <a:t>TAHAPAN TKT </a:t>
            </a:r>
            <a:r>
              <a:rPr lang="id-ID" sz="2800" b="1" dirty="0">
                <a:solidFill>
                  <a:srgbClr val="FF0000"/>
                </a:solidFill>
              </a:rPr>
              <a:t>UMUM</a:t>
            </a:r>
            <a:r>
              <a:rPr lang="id-ID" sz="2800" b="1" dirty="0">
                <a:solidFill>
                  <a:srgbClr val="002060"/>
                </a:solidFill>
              </a:rPr>
              <a:t> VS </a:t>
            </a:r>
            <a:r>
              <a:rPr lang="id-ID" sz="2800" b="1" dirty="0"/>
              <a:t>SENI</a:t>
            </a:r>
          </a:p>
        </p:txBody>
      </p:sp>
      <p:sp>
        <p:nvSpPr>
          <p:cNvPr id="16" name="Rectangle 15"/>
          <p:cNvSpPr/>
          <p:nvPr/>
        </p:nvSpPr>
        <p:spPr>
          <a:xfrm>
            <a:off x="174106" y="756233"/>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16"/>
          <p:cNvSpPr/>
          <p:nvPr/>
        </p:nvSpPr>
        <p:spPr>
          <a:xfrm>
            <a:off x="174106" y="1420559"/>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17"/>
          <p:cNvSpPr/>
          <p:nvPr/>
        </p:nvSpPr>
        <p:spPr>
          <a:xfrm>
            <a:off x="174106" y="2084885"/>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ectangle 18"/>
          <p:cNvSpPr/>
          <p:nvPr/>
        </p:nvSpPr>
        <p:spPr>
          <a:xfrm>
            <a:off x="174106" y="27511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174106" y="34155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ectangle 20"/>
          <p:cNvSpPr/>
          <p:nvPr/>
        </p:nvSpPr>
        <p:spPr>
          <a:xfrm>
            <a:off x="174106" y="40798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174106" y="4744582"/>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ectangle 22"/>
          <p:cNvSpPr/>
          <p:nvPr/>
        </p:nvSpPr>
        <p:spPr>
          <a:xfrm>
            <a:off x="174106" y="5408908"/>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174106" y="6073234"/>
            <a:ext cx="418704" cy="646331"/>
          </a:xfrm>
          <a:prstGeom prst="rect">
            <a:avLst/>
          </a:prstGeom>
          <a:solidFill>
            <a:srgbClr val="FF0000"/>
          </a:solidFill>
        </p:spPr>
        <p:txBody>
          <a:bodyPr wrap="none" lIns="91440" tIns="45720" rIns="91440" bIns="45720">
            <a:spAutoFit/>
          </a:bodyPr>
          <a:lstStyle/>
          <a:p>
            <a:pPr algn="ctr"/>
            <a:r>
              <a:rPr lang="id-ID" sz="36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25" y="102116"/>
            <a:ext cx="819398" cy="712019"/>
          </a:xfrm>
          <a:prstGeom prst="rect">
            <a:avLst/>
          </a:prstGeom>
          <a:noFill/>
          <a:ln>
            <a:noFill/>
          </a:ln>
        </p:spPr>
      </p:pic>
      <p:sp>
        <p:nvSpPr>
          <p:cNvPr id="26" name="TextBox 25"/>
          <p:cNvSpPr txBox="1"/>
          <p:nvPr/>
        </p:nvSpPr>
        <p:spPr>
          <a:xfrm>
            <a:off x="1080655" y="289728"/>
            <a:ext cx="5927104" cy="369332"/>
          </a:xfrm>
          <a:prstGeom prst="rect">
            <a:avLst/>
          </a:prstGeom>
          <a:noFill/>
        </p:spPr>
        <p:txBody>
          <a:bodyPr wrap="square" rtlCol="0">
            <a:spAutoFit/>
          </a:bodyPr>
          <a:lstStyle/>
          <a:p>
            <a:r>
              <a:rPr lang="id-ID" b="1" dirty="0">
                <a:solidFill>
                  <a:srgbClr val="002060"/>
                </a:solidFill>
              </a:rPr>
              <a:t>KEMENTERIAN RISET TEKNOLOGI DAN PENDIDIKAN TINGGI</a:t>
            </a:r>
            <a:endParaRPr lang="en-US" b="1" dirty="0">
              <a:solidFill>
                <a:srgbClr val="002060"/>
              </a:solidFill>
            </a:endParaRPr>
          </a:p>
        </p:txBody>
      </p:sp>
      <p:cxnSp>
        <p:nvCxnSpPr>
          <p:cNvPr id="27" name="Straight Connector 26"/>
          <p:cNvCxnSpPr/>
          <p:nvPr/>
        </p:nvCxnSpPr>
        <p:spPr>
          <a:xfrm>
            <a:off x="962668" y="659033"/>
            <a:ext cx="6846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Left 27">
            <a:hlinkClick r:id="rId3" action="ppaction://hlinksldjump"/>
          </p:cNvPr>
          <p:cNvSpPr/>
          <p:nvPr/>
        </p:nvSpPr>
        <p:spPr>
          <a:xfrm>
            <a:off x="8829368" y="6489290"/>
            <a:ext cx="2497393" cy="294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2486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7543</Words>
  <Application>Microsoft Office PowerPoint</Application>
  <PresentationFormat>Custom</PresentationFormat>
  <Paragraphs>826</Paragraphs>
  <Slides>36</Slides>
  <Notes>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ADHI INDRA HERMANU KASUBDIT PENGEMBANGAN TEKNOLOGI INDUSTRI TIK DAN HANKAM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manoe@ristek.go.id</dc:creator>
  <cp:lastModifiedBy>ismail - [2010]</cp:lastModifiedBy>
  <cp:revision>73</cp:revision>
  <dcterms:created xsi:type="dcterms:W3CDTF">2016-11-17T02:56:48Z</dcterms:created>
  <dcterms:modified xsi:type="dcterms:W3CDTF">2017-03-11T04:41:10Z</dcterms:modified>
</cp:coreProperties>
</file>