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64" r:id="rId5"/>
    <p:sldId id="318" r:id="rId6"/>
    <p:sldId id="262" r:id="rId7"/>
    <p:sldId id="267" r:id="rId8"/>
    <p:sldId id="297" r:id="rId9"/>
    <p:sldId id="298" r:id="rId10"/>
    <p:sldId id="302" r:id="rId11"/>
    <p:sldId id="319" r:id="rId12"/>
    <p:sldId id="299" r:id="rId13"/>
    <p:sldId id="300" r:id="rId14"/>
    <p:sldId id="301" r:id="rId15"/>
    <p:sldId id="303" r:id="rId16"/>
    <p:sldId id="304" r:id="rId17"/>
    <p:sldId id="305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21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E773B-03DB-4C97-B986-52704673740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067DE43-EFA6-4957-AF04-1FE06400F15C}">
      <dgm:prSet phldrT="[Text]"/>
      <dgm:spPr/>
      <dgm:t>
        <a:bodyPr/>
        <a:lstStyle/>
        <a:p>
          <a:r>
            <a:rPr lang="id-ID" dirty="0"/>
            <a:t>REGISTRASI</a:t>
          </a:r>
        </a:p>
      </dgm:t>
    </dgm:pt>
    <dgm:pt modelId="{DFEDAA2D-4D9C-4B89-89AF-406BDC0BF457}" type="parTrans" cxnId="{4116D2B5-FA99-49DF-84F2-42BFBA8D0868}">
      <dgm:prSet/>
      <dgm:spPr/>
      <dgm:t>
        <a:bodyPr/>
        <a:lstStyle/>
        <a:p>
          <a:endParaRPr lang="id-ID"/>
        </a:p>
      </dgm:t>
    </dgm:pt>
    <dgm:pt modelId="{52084403-6323-4658-973A-7CA131EA948F}" type="sibTrans" cxnId="{4116D2B5-FA99-49DF-84F2-42BFBA8D0868}">
      <dgm:prSet/>
      <dgm:spPr/>
      <dgm:t>
        <a:bodyPr/>
        <a:lstStyle/>
        <a:p>
          <a:endParaRPr lang="id-ID"/>
        </a:p>
      </dgm:t>
    </dgm:pt>
    <dgm:pt modelId="{DBF7596D-DC33-4BF5-86B7-9B05E6CD208B}">
      <dgm:prSet phldrT="[Text]"/>
      <dgm:spPr/>
      <dgm:t>
        <a:bodyPr/>
        <a:lstStyle/>
        <a:p>
          <a:r>
            <a:rPr lang="id-ID" dirty="0"/>
            <a:t>ENTRI DATA PENELITI</a:t>
          </a:r>
        </a:p>
      </dgm:t>
    </dgm:pt>
    <dgm:pt modelId="{4A14606D-4215-4808-BFD9-036B0F30F39C}" type="parTrans" cxnId="{2551B0ED-6621-41A5-861B-D001F54D5DAA}">
      <dgm:prSet/>
      <dgm:spPr/>
      <dgm:t>
        <a:bodyPr/>
        <a:lstStyle/>
        <a:p>
          <a:endParaRPr lang="id-ID"/>
        </a:p>
      </dgm:t>
    </dgm:pt>
    <dgm:pt modelId="{E8E2150B-934D-4744-BBE7-65F0624FF4E9}" type="sibTrans" cxnId="{2551B0ED-6621-41A5-861B-D001F54D5DAA}">
      <dgm:prSet/>
      <dgm:spPr/>
      <dgm:t>
        <a:bodyPr/>
        <a:lstStyle/>
        <a:p>
          <a:endParaRPr lang="id-ID"/>
        </a:p>
      </dgm:t>
    </dgm:pt>
    <dgm:pt modelId="{1A7D9034-CFC8-4394-9F7E-DA135468C227}">
      <dgm:prSet phldrT="[Text]"/>
      <dgm:spPr/>
      <dgm:t>
        <a:bodyPr/>
        <a:lstStyle/>
        <a:p>
          <a:r>
            <a:rPr lang="id-ID" dirty="0"/>
            <a:t>ENTRI DATA KEGIATAN LITBANG</a:t>
          </a:r>
        </a:p>
      </dgm:t>
    </dgm:pt>
    <dgm:pt modelId="{82EA0660-3561-4D1F-BAA7-602F37959149}" type="parTrans" cxnId="{A7275C92-C978-4DA3-807D-0571099B5F83}">
      <dgm:prSet/>
      <dgm:spPr/>
      <dgm:t>
        <a:bodyPr/>
        <a:lstStyle/>
        <a:p>
          <a:endParaRPr lang="id-ID"/>
        </a:p>
      </dgm:t>
    </dgm:pt>
    <dgm:pt modelId="{FE5BBDFD-BF61-4C12-86BB-F6BB46D9A949}" type="sibTrans" cxnId="{A7275C92-C978-4DA3-807D-0571099B5F83}">
      <dgm:prSet/>
      <dgm:spPr/>
      <dgm:t>
        <a:bodyPr/>
        <a:lstStyle/>
        <a:p>
          <a:endParaRPr lang="id-ID"/>
        </a:p>
      </dgm:t>
    </dgm:pt>
    <dgm:pt modelId="{9AD6118F-00E9-48FF-8F08-1E7E06CE7353}">
      <dgm:prSet phldrT="[Text]"/>
      <dgm:spPr/>
      <dgm:t>
        <a:bodyPr/>
        <a:lstStyle/>
        <a:p>
          <a:r>
            <a:rPr lang="id-ID" dirty="0"/>
            <a:t>SELF ASSESSMENT</a:t>
          </a:r>
        </a:p>
      </dgm:t>
    </dgm:pt>
    <dgm:pt modelId="{0851557B-4FC1-428F-A63C-C195174AFED4}" type="parTrans" cxnId="{383E75AB-C091-4235-AED4-61B8EAE40E05}">
      <dgm:prSet/>
      <dgm:spPr/>
      <dgm:t>
        <a:bodyPr/>
        <a:lstStyle/>
        <a:p>
          <a:endParaRPr lang="id-ID"/>
        </a:p>
      </dgm:t>
    </dgm:pt>
    <dgm:pt modelId="{2AAD8275-E005-4EEA-B047-135B6C9B43E0}" type="sibTrans" cxnId="{383E75AB-C091-4235-AED4-61B8EAE40E05}">
      <dgm:prSet/>
      <dgm:spPr/>
      <dgm:t>
        <a:bodyPr/>
        <a:lstStyle/>
        <a:p>
          <a:endParaRPr lang="id-ID"/>
        </a:p>
      </dgm:t>
    </dgm:pt>
    <dgm:pt modelId="{22B8C915-AF1F-4876-8614-70B80C798335}" type="pres">
      <dgm:prSet presAssocID="{79AE773B-03DB-4C97-B986-527046737408}" presName="CompostProcess" presStyleCnt="0">
        <dgm:presLayoutVars>
          <dgm:dir/>
          <dgm:resizeHandles val="exact"/>
        </dgm:presLayoutVars>
      </dgm:prSet>
      <dgm:spPr/>
    </dgm:pt>
    <dgm:pt modelId="{7A34F922-83BA-42BF-9B9C-BF992C5BD102}" type="pres">
      <dgm:prSet presAssocID="{79AE773B-03DB-4C97-B986-527046737408}" presName="arrow" presStyleLbl="bgShp" presStyleIdx="0" presStyleCnt="1" custLinFactNeighborY="-738"/>
      <dgm:spPr/>
    </dgm:pt>
    <dgm:pt modelId="{4F73359A-DAF6-428A-ABB4-DC813B2B74BD}" type="pres">
      <dgm:prSet presAssocID="{79AE773B-03DB-4C97-B986-527046737408}" presName="linearProcess" presStyleCnt="0"/>
      <dgm:spPr/>
    </dgm:pt>
    <dgm:pt modelId="{7BB5AE70-561D-4F6B-9307-6A7BF11D8CBC}" type="pres">
      <dgm:prSet presAssocID="{C067DE43-EFA6-4957-AF04-1FE06400F15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F6A228-58F0-47A9-90DA-AB45AB0E8E0D}" type="pres">
      <dgm:prSet presAssocID="{52084403-6323-4658-973A-7CA131EA948F}" presName="sibTrans" presStyleCnt="0"/>
      <dgm:spPr/>
    </dgm:pt>
    <dgm:pt modelId="{FF1D3FB0-0BA8-418A-B64D-4368BD89F6A4}" type="pres">
      <dgm:prSet presAssocID="{DBF7596D-DC33-4BF5-86B7-9B05E6CD208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2B2635-CEA0-45BC-B99D-990D26288278}" type="pres">
      <dgm:prSet presAssocID="{E8E2150B-934D-4744-BBE7-65F0624FF4E9}" presName="sibTrans" presStyleCnt="0"/>
      <dgm:spPr/>
    </dgm:pt>
    <dgm:pt modelId="{531AF7D6-7DAA-4A79-8A05-0B0123F02527}" type="pres">
      <dgm:prSet presAssocID="{1A7D9034-CFC8-4394-9F7E-DA135468C22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E70AA0E-337A-4D2B-86BF-A358CF269629}" type="pres">
      <dgm:prSet presAssocID="{FE5BBDFD-BF61-4C12-86BB-F6BB46D9A949}" presName="sibTrans" presStyleCnt="0"/>
      <dgm:spPr/>
    </dgm:pt>
    <dgm:pt modelId="{5344AF13-200A-4F13-83C5-61A33F5A8D74}" type="pres">
      <dgm:prSet presAssocID="{9AD6118F-00E9-48FF-8F08-1E7E06CE735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D262A45-2BCF-4F62-B083-69AA5A64CB35}" type="presOf" srcId="{1A7D9034-CFC8-4394-9F7E-DA135468C227}" destId="{531AF7D6-7DAA-4A79-8A05-0B0123F02527}" srcOrd="0" destOrd="0" presId="urn:microsoft.com/office/officeart/2005/8/layout/hProcess9"/>
    <dgm:cxn modelId="{FE412052-EE5B-4C5B-97DF-476E51ABB649}" type="presOf" srcId="{DBF7596D-DC33-4BF5-86B7-9B05E6CD208B}" destId="{FF1D3FB0-0BA8-418A-B64D-4368BD89F6A4}" srcOrd="0" destOrd="0" presId="urn:microsoft.com/office/officeart/2005/8/layout/hProcess9"/>
    <dgm:cxn modelId="{E365FDD0-FF25-43D2-A160-3DC2556D179E}" type="presOf" srcId="{79AE773B-03DB-4C97-B986-527046737408}" destId="{22B8C915-AF1F-4876-8614-70B80C798335}" srcOrd="0" destOrd="0" presId="urn:microsoft.com/office/officeart/2005/8/layout/hProcess9"/>
    <dgm:cxn modelId="{8506DF79-905B-46BD-ADBF-99DAD12D9E2C}" type="presOf" srcId="{9AD6118F-00E9-48FF-8F08-1E7E06CE7353}" destId="{5344AF13-200A-4F13-83C5-61A33F5A8D74}" srcOrd="0" destOrd="0" presId="urn:microsoft.com/office/officeart/2005/8/layout/hProcess9"/>
    <dgm:cxn modelId="{34229F0B-EA28-4345-AF8F-0830FED8A38B}" type="presOf" srcId="{C067DE43-EFA6-4957-AF04-1FE06400F15C}" destId="{7BB5AE70-561D-4F6B-9307-6A7BF11D8CBC}" srcOrd="0" destOrd="0" presId="urn:microsoft.com/office/officeart/2005/8/layout/hProcess9"/>
    <dgm:cxn modelId="{4116D2B5-FA99-49DF-84F2-42BFBA8D0868}" srcId="{79AE773B-03DB-4C97-B986-527046737408}" destId="{C067DE43-EFA6-4957-AF04-1FE06400F15C}" srcOrd="0" destOrd="0" parTransId="{DFEDAA2D-4D9C-4B89-89AF-406BDC0BF457}" sibTransId="{52084403-6323-4658-973A-7CA131EA948F}"/>
    <dgm:cxn modelId="{A7275C92-C978-4DA3-807D-0571099B5F83}" srcId="{79AE773B-03DB-4C97-B986-527046737408}" destId="{1A7D9034-CFC8-4394-9F7E-DA135468C227}" srcOrd="2" destOrd="0" parTransId="{82EA0660-3561-4D1F-BAA7-602F37959149}" sibTransId="{FE5BBDFD-BF61-4C12-86BB-F6BB46D9A949}"/>
    <dgm:cxn modelId="{383E75AB-C091-4235-AED4-61B8EAE40E05}" srcId="{79AE773B-03DB-4C97-B986-527046737408}" destId="{9AD6118F-00E9-48FF-8F08-1E7E06CE7353}" srcOrd="3" destOrd="0" parTransId="{0851557B-4FC1-428F-A63C-C195174AFED4}" sibTransId="{2AAD8275-E005-4EEA-B047-135B6C9B43E0}"/>
    <dgm:cxn modelId="{2551B0ED-6621-41A5-861B-D001F54D5DAA}" srcId="{79AE773B-03DB-4C97-B986-527046737408}" destId="{DBF7596D-DC33-4BF5-86B7-9B05E6CD208B}" srcOrd="1" destOrd="0" parTransId="{4A14606D-4215-4808-BFD9-036B0F30F39C}" sibTransId="{E8E2150B-934D-4744-BBE7-65F0624FF4E9}"/>
    <dgm:cxn modelId="{DC506A66-4B5E-4EF2-84D8-DE590605F40D}" type="presParOf" srcId="{22B8C915-AF1F-4876-8614-70B80C798335}" destId="{7A34F922-83BA-42BF-9B9C-BF992C5BD102}" srcOrd="0" destOrd="0" presId="urn:microsoft.com/office/officeart/2005/8/layout/hProcess9"/>
    <dgm:cxn modelId="{68298F9F-DB34-4F41-9C0E-95308D83BA8D}" type="presParOf" srcId="{22B8C915-AF1F-4876-8614-70B80C798335}" destId="{4F73359A-DAF6-428A-ABB4-DC813B2B74BD}" srcOrd="1" destOrd="0" presId="urn:microsoft.com/office/officeart/2005/8/layout/hProcess9"/>
    <dgm:cxn modelId="{7D192B2A-BCE1-4CA4-A189-92868C18EBFC}" type="presParOf" srcId="{4F73359A-DAF6-428A-ABB4-DC813B2B74BD}" destId="{7BB5AE70-561D-4F6B-9307-6A7BF11D8CBC}" srcOrd="0" destOrd="0" presId="urn:microsoft.com/office/officeart/2005/8/layout/hProcess9"/>
    <dgm:cxn modelId="{2174B089-8300-4C63-AC84-DC874E8BD0B5}" type="presParOf" srcId="{4F73359A-DAF6-428A-ABB4-DC813B2B74BD}" destId="{4CF6A228-58F0-47A9-90DA-AB45AB0E8E0D}" srcOrd="1" destOrd="0" presId="urn:microsoft.com/office/officeart/2005/8/layout/hProcess9"/>
    <dgm:cxn modelId="{5213D0E9-275F-4B27-BD4A-A1C449CB5EC5}" type="presParOf" srcId="{4F73359A-DAF6-428A-ABB4-DC813B2B74BD}" destId="{FF1D3FB0-0BA8-418A-B64D-4368BD89F6A4}" srcOrd="2" destOrd="0" presId="urn:microsoft.com/office/officeart/2005/8/layout/hProcess9"/>
    <dgm:cxn modelId="{47002883-56DA-41FC-9298-C5D1107CA0DD}" type="presParOf" srcId="{4F73359A-DAF6-428A-ABB4-DC813B2B74BD}" destId="{222B2635-CEA0-45BC-B99D-990D26288278}" srcOrd="3" destOrd="0" presId="urn:microsoft.com/office/officeart/2005/8/layout/hProcess9"/>
    <dgm:cxn modelId="{2ABCDCFF-349F-43F2-A667-F510716647FE}" type="presParOf" srcId="{4F73359A-DAF6-428A-ABB4-DC813B2B74BD}" destId="{531AF7D6-7DAA-4A79-8A05-0B0123F02527}" srcOrd="4" destOrd="0" presId="urn:microsoft.com/office/officeart/2005/8/layout/hProcess9"/>
    <dgm:cxn modelId="{943ACDAF-ACD5-4D36-873A-871F68A00382}" type="presParOf" srcId="{4F73359A-DAF6-428A-ABB4-DC813B2B74BD}" destId="{9E70AA0E-337A-4D2B-86BF-A358CF269629}" srcOrd="5" destOrd="0" presId="urn:microsoft.com/office/officeart/2005/8/layout/hProcess9"/>
    <dgm:cxn modelId="{3476D142-802E-4070-8795-CFD4434BD067}" type="presParOf" srcId="{4F73359A-DAF6-428A-ABB4-DC813B2B74BD}" destId="{5344AF13-200A-4F13-83C5-61A33F5A8D7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AE773B-03DB-4C97-B986-52704673740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C067DE43-EFA6-4957-AF04-1FE06400F15C}">
      <dgm:prSet phldrT="[Text]"/>
      <dgm:spPr/>
      <dgm:t>
        <a:bodyPr/>
        <a:lstStyle/>
        <a:p>
          <a:r>
            <a:rPr lang="id-ID" dirty="0"/>
            <a:t>VERIFIKASI</a:t>
          </a:r>
        </a:p>
      </dgm:t>
    </dgm:pt>
    <dgm:pt modelId="{DFEDAA2D-4D9C-4B89-89AF-406BDC0BF457}" type="parTrans" cxnId="{4116D2B5-FA99-49DF-84F2-42BFBA8D0868}">
      <dgm:prSet/>
      <dgm:spPr/>
      <dgm:t>
        <a:bodyPr/>
        <a:lstStyle/>
        <a:p>
          <a:endParaRPr lang="id-ID"/>
        </a:p>
      </dgm:t>
    </dgm:pt>
    <dgm:pt modelId="{52084403-6323-4658-973A-7CA131EA948F}" type="sibTrans" cxnId="{4116D2B5-FA99-49DF-84F2-42BFBA8D0868}">
      <dgm:prSet/>
      <dgm:spPr/>
      <dgm:t>
        <a:bodyPr/>
        <a:lstStyle/>
        <a:p>
          <a:endParaRPr lang="id-ID"/>
        </a:p>
      </dgm:t>
    </dgm:pt>
    <dgm:pt modelId="{DBF7596D-DC33-4BF5-86B7-9B05E6CD208B}">
      <dgm:prSet phldrT="[Text]"/>
      <dgm:spPr/>
      <dgm:t>
        <a:bodyPr/>
        <a:lstStyle/>
        <a:p>
          <a:r>
            <a:rPr lang="id-ID" dirty="0"/>
            <a:t>VALIDASI</a:t>
          </a:r>
        </a:p>
      </dgm:t>
    </dgm:pt>
    <dgm:pt modelId="{4A14606D-4215-4808-BFD9-036B0F30F39C}" type="parTrans" cxnId="{2551B0ED-6621-41A5-861B-D001F54D5DAA}">
      <dgm:prSet/>
      <dgm:spPr/>
      <dgm:t>
        <a:bodyPr/>
        <a:lstStyle/>
        <a:p>
          <a:endParaRPr lang="id-ID"/>
        </a:p>
      </dgm:t>
    </dgm:pt>
    <dgm:pt modelId="{E8E2150B-934D-4744-BBE7-65F0624FF4E9}" type="sibTrans" cxnId="{2551B0ED-6621-41A5-861B-D001F54D5DAA}">
      <dgm:prSet/>
      <dgm:spPr/>
      <dgm:t>
        <a:bodyPr/>
        <a:lstStyle/>
        <a:p>
          <a:endParaRPr lang="id-ID"/>
        </a:p>
      </dgm:t>
    </dgm:pt>
    <dgm:pt modelId="{1A7D9034-CFC8-4394-9F7E-DA135468C227}">
      <dgm:prSet phldrT="[Text]"/>
      <dgm:spPr/>
      <dgm:t>
        <a:bodyPr/>
        <a:lstStyle/>
        <a:p>
          <a:r>
            <a:rPr lang="en-AU" dirty="0"/>
            <a:t>STATUS </a:t>
          </a:r>
          <a:r>
            <a:rPr lang="id-ID" dirty="0"/>
            <a:t>TKT</a:t>
          </a:r>
        </a:p>
      </dgm:t>
    </dgm:pt>
    <dgm:pt modelId="{82EA0660-3561-4D1F-BAA7-602F37959149}" type="parTrans" cxnId="{A7275C92-C978-4DA3-807D-0571099B5F83}">
      <dgm:prSet/>
      <dgm:spPr/>
      <dgm:t>
        <a:bodyPr/>
        <a:lstStyle/>
        <a:p>
          <a:endParaRPr lang="id-ID"/>
        </a:p>
      </dgm:t>
    </dgm:pt>
    <dgm:pt modelId="{FE5BBDFD-BF61-4C12-86BB-F6BB46D9A949}" type="sibTrans" cxnId="{A7275C92-C978-4DA3-807D-0571099B5F83}">
      <dgm:prSet/>
      <dgm:spPr/>
      <dgm:t>
        <a:bodyPr/>
        <a:lstStyle/>
        <a:p>
          <a:endParaRPr lang="id-ID"/>
        </a:p>
      </dgm:t>
    </dgm:pt>
    <dgm:pt modelId="{22B8C915-AF1F-4876-8614-70B80C798335}" type="pres">
      <dgm:prSet presAssocID="{79AE773B-03DB-4C97-B986-527046737408}" presName="CompostProcess" presStyleCnt="0">
        <dgm:presLayoutVars>
          <dgm:dir val="rev"/>
          <dgm:resizeHandles val="exact"/>
        </dgm:presLayoutVars>
      </dgm:prSet>
      <dgm:spPr/>
    </dgm:pt>
    <dgm:pt modelId="{7A34F922-83BA-42BF-9B9C-BF992C5BD102}" type="pres">
      <dgm:prSet presAssocID="{79AE773B-03DB-4C97-B986-527046737408}" presName="arrow" presStyleLbl="bgShp" presStyleIdx="0" presStyleCnt="1" custLinFactNeighborY="-738"/>
      <dgm:spPr/>
    </dgm:pt>
    <dgm:pt modelId="{4F73359A-DAF6-428A-ABB4-DC813B2B74BD}" type="pres">
      <dgm:prSet presAssocID="{79AE773B-03DB-4C97-B986-527046737408}" presName="linearProcess" presStyleCnt="0"/>
      <dgm:spPr/>
    </dgm:pt>
    <dgm:pt modelId="{7BB5AE70-561D-4F6B-9307-6A7BF11D8CBC}" type="pres">
      <dgm:prSet presAssocID="{C067DE43-EFA6-4957-AF04-1FE06400F15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F6A228-58F0-47A9-90DA-AB45AB0E8E0D}" type="pres">
      <dgm:prSet presAssocID="{52084403-6323-4658-973A-7CA131EA948F}" presName="sibTrans" presStyleCnt="0"/>
      <dgm:spPr/>
    </dgm:pt>
    <dgm:pt modelId="{FF1D3FB0-0BA8-418A-B64D-4368BD89F6A4}" type="pres">
      <dgm:prSet presAssocID="{DBF7596D-DC33-4BF5-86B7-9B05E6CD208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2B2635-CEA0-45BC-B99D-990D26288278}" type="pres">
      <dgm:prSet presAssocID="{E8E2150B-934D-4744-BBE7-65F0624FF4E9}" presName="sibTrans" presStyleCnt="0"/>
      <dgm:spPr/>
    </dgm:pt>
    <dgm:pt modelId="{531AF7D6-7DAA-4A79-8A05-0B0123F02527}" type="pres">
      <dgm:prSet presAssocID="{1A7D9034-CFC8-4394-9F7E-DA135468C22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CFC606B-54B4-460F-BA3A-E281165351D9}" type="presOf" srcId="{DBF7596D-DC33-4BF5-86B7-9B05E6CD208B}" destId="{FF1D3FB0-0BA8-418A-B64D-4368BD89F6A4}" srcOrd="0" destOrd="0" presId="urn:microsoft.com/office/officeart/2005/8/layout/hProcess9"/>
    <dgm:cxn modelId="{C5E13BD9-C5FD-4E50-A35A-A171961862A4}" type="presOf" srcId="{C067DE43-EFA6-4957-AF04-1FE06400F15C}" destId="{7BB5AE70-561D-4F6B-9307-6A7BF11D8CBC}" srcOrd="0" destOrd="0" presId="urn:microsoft.com/office/officeart/2005/8/layout/hProcess9"/>
    <dgm:cxn modelId="{2551B0ED-6621-41A5-861B-D001F54D5DAA}" srcId="{79AE773B-03DB-4C97-B986-527046737408}" destId="{DBF7596D-DC33-4BF5-86B7-9B05E6CD208B}" srcOrd="1" destOrd="0" parTransId="{4A14606D-4215-4808-BFD9-036B0F30F39C}" sibTransId="{E8E2150B-934D-4744-BBE7-65F0624FF4E9}"/>
    <dgm:cxn modelId="{C8ACE3A0-8DD1-412D-B9CD-AF30D3BCA895}" type="presOf" srcId="{79AE773B-03DB-4C97-B986-527046737408}" destId="{22B8C915-AF1F-4876-8614-70B80C798335}" srcOrd="0" destOrd="0" presId="urn:microsoft.com/office/officeart/2005/8/layout/hProcess9"/>
    <dgm:cxn modelId="{DE05B545-DF33-4605-B060-FD921912ACD5}" type="presOf" srcId="{1A7D9034-CFC8-4394-9F7E-DA135468C227}" destId="{531AF7D6-7DAA-4A79-8A05-0B0123F02527}" srcOrd="0" destOrd="0" presId="urn:microsoft.com/office/officeart/2005/8/layout/hProcess9"/>
    <dgm:cxn modelId="{4116D2B5-FA99-49DF-84F2-42BFBA8D0868}" srcId="{79AE773B-03DB-4C97-B986-527046737408}" destId="{C067DE43-EFA6-4957-AF04-1FE06400F15C}" srcOrd="0" destOrd="0" parTransId="{DFEDAA2D-4D9C-4B89-89AF-406BDC0BF457}" sibTransId="{52084403-6323-4658-973A-7CA131EA948F}"/>
    <dgm:cxn modelId="{A7275C92-C978-4DA3-807D-0571099B5F83}" srcId="{79AE773B-03DB-4C97-B986-527046737408}" destId="{1A7D9034-CFC8-4394-9F7E-DA135468C227}" srcOrd="2" destOrd="0" parTransId="{82EA0660-3561-4D1F-BAA7-602F37959149}" sibTransId="{FE5BBDFD-BF61-4C12-86BB-F6BB46D9A949}"/>
    <dgm:cxn modelId="{2B6EA074-2E26-402B-A77D-D386A30A31D0}" type="presParOf" srcId="{22B8C915-AF1F-4876-8614-70B80C798335}" destId="{7A34F922-83BA-42BF-9B9C-BF992C5BD102}" srcOrd="0" destOrd="0" presId="urn:microsoft.com/office/officeart/2005/8/layout/hProcess9"/>
    <dgm:cxn modelId="{19EDE797-F328-4908-82DC-D6DC18F10DA2}" type="presParOf" srcId="{22B8C915-AF1F-4876-8614-70B80C798335}" destId="{4F73359A-DAF6-428A-ABB4-DC813B2B74BD}" srcOrd="1" destOrd="0" presId="urn:microsoft.com/office/officeart/2005/8/layout/hProcess9"/>
    <dgm:cxn modelId="{D2535ECF-E9D6-42B3-873E-5286103EAC85}" type="presParOf" srcId="{4F73359A-DAF6-428A-ABB4-DC813B2B74BD}" destId="{7BB5AE70-561D-4F6B-9307-6A7BF11D8CBC}" srcOrd="0" destOrd="0" presId="urn:microsoft.com/office/officeart/2005/8/layout/hProcess9"/>
    <dgm:cxn modelId="{405E44BB-467A-43A9-BB4C-AF90FF6E08C4}" type="presParOf" srcId="{4F73359A-DAF6-428A-ABB4-DC813B2B74BD}" destId="{4CF6A228-58F0-47A9-90DA-AB45AB0E8E0D}" srcOrd="1" destOrd="0" presId="urn:microsoft.com/office/officeart/2005/8/layout/hProcess9"/>
    <dgm:cxn modelId="{186C106A-AFC3-4CDC-B2B1-6BC3C6AE999D}" type="presParOf" srcId="{4F73359A-DAF6-428A-ABB4-DC813B2B74BD}" destId="{FF1D3FB0-0BA8-418A-B64D-4368BD89F6A4}" srcOrd="2" destOrd="0" presId="urn:microsoft.com/office/officeart/2005/8/layout/hProcess9"/>
    <dgm:cxn modelId="{1024A041-08B3-452E-8AC1-EA120F1CF83A}" type="presParOf" srcId="{4F73359A-DAF6-428A-ABB4-DC813B2B74BD}" destId="{222B2635-CEA0-45BC-B99D-990D26288278}" srcOrd="3" destOrd="0" presId="urn:microsoft.com/office/officeart/2005/8/layout/hProcess9"/>
    <dgm:cxn modelId="{EE1A21CF-3928-4CD5-A4CA-83AEB82DF0DD}" type="presParOf" srcId="{4F73359A-DAF6-428A-ABB4-DC813B2B74BD}" destId="{531AF7D6-7DAA-4A79-8A05-0B0123F0252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4F922-83BA-42BF-9B9C-BF992C5BD102}">
      <dsp:nvSpPr>
        <dsp:cNvPr id="0" name=""/>
        <dsp:cNvSpPr/>
      </dsp:nvSpPr>
      <dsp:spPr>
        <a:xfrm>
          <a:off x="413995" y="0"/>
          <a:ext cx="4691945" cy="38164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5AE70-561D-4F6B-9307-6A7BF11D8CBC}">
      <dsp:nvSpPr>
        <dsp:cNvPr id="0" name=""/>
        <dsp:cNvSpPr/>
      </dsp:nvSpPr>
      <dsp:spPr>
        <a:xfrm>
          <a:off x="2762" y="1144927"/>
          <a:ext cx="1328773" cy="15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/>
            <a:t>REGISTRASI</a:t>
          </a:r>
        </a:p>
      </dsp:txBody>
      <dsp:txXfrm>
        <a:off x="67627" y="1209792"/>
        <a:ext cx="1199043" cy="1396839"/>
      </dsp:txXfrm>
    </dsp:sp>
    <dsp:sp modelId="{FF1D3FB0-0BA8-418A-B64D-4368BD89F6A4}">
      <dsp:nvSpPr>
        <dsp:cNvPr id="0" name=""/>
        <dsp:cNvSpPr/>
      </dsp:nvSpPr>
      <dsp:spPr>
        <a:xfrm>
          <a:off x="1397975" y="1144927"/>
          <a:ext cx="1328773" cy="15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/>
            <a:t>ENTRI DATA PENELITI</a:t>
          </a:r>
        </a:p>
      </dsp:txBody>
      <dsp:txXfrm>
        <a:off x="1462840" y="1209792"/>
        <a:ext cx="1199043" cy="1396839"/>
      </dsp:txXfrm>
    </dsp:sp>
    <dsp:sp modelId="{531AF7D6-7DAA-4A79-8A05-0B0123F02527}">
      <dsp:nvSpPr>
        <dsp:cNvPr id="0" name=""/>
        <dsp:cNvSpPr/>
      </dsp:nvSpPr>
      <dsp:spPr>
        <a:xfrm>
          <a:off x="2793187" y="1144927"/>
          <a:ext cx="1328773" cy="15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/>
            <a:t>ENTRI DATA KEGIATAN LITBANG</a:t>
          </a:r>
        </a:p>
      </dsp:txBody>
      <dsp:txXfrm>
        <a:off x="2858052" y="1209792"/>
        <a:ext cx="1199043" cy="1396839"/>
      </dsp:txXfrm>
    </dsp:sp>
    <dsp:sp modelId="{5344AF13-200A-4F13-83C5-61A33F5A8D74}">
      <dsp:nvSpPr>
        <dsp:cNvPr id="0" name=""/>
        <dsp:cNvSpPr/>
      </dsp:nvSpPr>
      <dsp:spPr>
        <a:xfrm>
          <a:off x="4188399" y="1144927"/>
          <a:ext cx="1328773" cy="15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/>
            <a:t>SELF ASSESSMENT</a:t>
          </a:r>
        </a:p>
      </dsp:txBody>
      <dsp:txXfrm>
        <a:off x="4253264" y="1209792"/>
        <a:ext cx="1199043" cy="1396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4F922-83BA-42BF-9B9C-BF992C5BD102}">
      <dsp:nvSpPr>
        <dsp:cNvPr id="0" name=""/>
        <dsp:cNvSpPr/>
      </dsp:nvSpPr>
      <dsp:spPr>
        <a:xfrm>
          <a:off x="426647" y="0"/>
          <a:ext cx="4835337" cy="3776464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5AE70-561D-4F6B-9307-6A7BF11D8CBC}">
      <dsp:nvSpPr>
        <dsp:cNvPr id="0" name=""/>
        <dsp:cNvSpPr/>
      </dsp:nvSpPr>
      <dsp:spPr>
        <a:xfrm>
          <a:off x="3870491" y="1132939"/>
          <a:ext cx="1817639" cy="15105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dirty="0"/>
            <a:t>VERIFIKASI</a:t>
          </a:r>
        </a:p>
      </dsp:txBody>
      <dsp:txXfrm>
        <a:off x="3944232" y="1206680"/>
        <a:ext cx="1670157" cy="1363103"/>
      </dsp:txXfrm>
    </dsp:sp>
    <dsp:sp modelId="{FF1D3FB0-0BA8-418A-B64D-4368BD89F6A4}">
      <dsp:nvSpPr>
        <dsp:cNvPr id="0" name=""/>
        <dsp:cNvSpPr/>
      </dsp:nvSpPr>
      <dsp:spPr>
        <a:xfrm>
          <a:off x="1935496" y="1132939"/>
          <a:ext cx="1817639" cy="1510585"/>
        </a:xfrm>
        <a:prstGeom prst="roundRect">
          <a:avLst/>
        </a:prstGeom>
        <a:solidFill>
          <a:schemeClr val="accent4">
            <a:hueOff val="5197847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dirty="0"/>
            <a:t>VALIDASI</a:t>
          </a:r>
        </a:p>
      </dsp:txBody>
      <dsp:txXfrm>
        <a:off x="2009237" y="1206680"/>
        <a:ext cx="1670157" cy="1363103"/>
      </dsp:txXfrm>
    </dsp:sp>
    <dsp:sp modelId="{531AF7D6-7DAA-4A79-8A05-0B0123F02527}">
      <dsp:nvSpPr>
        <dsp:cNvPr id="0" name=""/>
        <dsp:cNvSpPr/>
      </dsp:nvSpPr>
      <dsp:spPr>
        <a:xfrm>
          <a:off x="500" y="1132939"/>
          <a:ext cx="1817639" cy="1510585"/>
        </a:xfrm>
        <a:prstGeom prst="roundRect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/>
            <a:t>STATUS </a:t>
          </a:r>
          <a:r>
            <a:rPr lang="id-ID" sz="2600" kern="1200" dirty="0"/>
            <a:t>TKT</a:t>
          </a:r>
        </a:p>
      </dsp:txBody>
      <dsp:txXfrm>
        <a:off x="74241" y="1206680"/>
        <a:ext cx="1670157" cy="1363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0E2EC-B988-4D98-8159-AA45B36B08E9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9488-A9D1-43F9-8B10-B3C9E3F32F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90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7D5C1-7A06-4C84-9389-E4E1355386E8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975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667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737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522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40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7D5C1-7A06-4C84-9389-E4E1355386E8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51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887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62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898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567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409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61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6510-77A9-4986-84FA-5CE7896D2485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04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09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60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41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EEA-DEE6-4B6A-961F-24FCE0AB3FC2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2AC-079E-4174-85AF-E47768F395F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9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15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96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41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27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4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2EFD-45D7-49B2-9BCD-A148598C7C1A}" type="datetimeFigureOut">
              <a:rPr lang="en-AU" smtClean="0"/>
              <a:t>21/04/2017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4" descr="Gambar terkait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"/>
          <a:stretch/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1" y="675052"/>
            <a:ext cx="12002366" cy="625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96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indikator%20TKT.ppt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kt.ristekdikti.go.id/" TargetMode="External"/><Relationship Id="rId3" Type="http://schemas.openxmlformats.org/officeDocument/2006/relationships/hyperlink" Target="mailto:sjaeful@ristekdikti.go.id" TargetMode="External"/><Relationship Id="rId7" Type="http://schemas.openxmlformats.org/officeDocument/2006/relationships/hyperlink" Target="http://risbang.ristekdikti.go.i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mailto:roosida@ristekdikti.go.id" TargetMode="External"/><Relationship Id="rId9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kt.ristekdikti.go.id/" TargetMode="Externa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94411"/>
            <a:ext cx="10509663" cy="1200329"/>
          </a:xfrm>
          <a:prstGeom prst="rect">
            <a:avLst/>
          </a:prstGeom>
          <a:solidFill>
            <a:srgbClr val="C000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id-ID" sz="3600" b="1" dirty="0">
                <a:solidFill>
                  <a:schemeClr val="bg1"/>
                </a:solidFill>
              </a:rPr>
              <a:t>PENGUKURAN DAN PENETAPAN </a:t>
            </a:r>
          </a:p>
          <a:p>
            <a:pPr algn="r"/>
            <a:r>
              <a:rPr lang="id-ID" sz="3600" b="1" dirty="0">
                <a:solidFill>
                  <a:schemeClr val="bg1"/>
                </a:solidFill>
              </a:rPr>
              <a:t>TINGKAT KESIAPTERAPAN TEKNOLOGI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158" y="2913007"/>
            <a:ext cx="87474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ADHI INDRA HERMANU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KASUBDIT </a:t>
            </a:r>
            <a:r>
              <a:rPr lang="id-ID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RISET DASAR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DIREKTORAT JENDERAL PENGUATAN RISET DAN PENGEMBANGAN</a:t>
            </a:r>
            <a:endParaRPr lang="id-ID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158" y="4534921"/>
            <a:ext cx="725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SAHID </a:t>
            </a:r>
          </a:p>
          <a:p>
            <a:r>
              <a:rPr lang="en-AU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id-ID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MARET 2017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37623" y="4408310"/>
            <a:ext cx="10086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5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731" y="83924"/>
            <a:ext cx="3841869" cy="1150218"/>
          </a:xfrm>
        </p:spPr>
        <p:txBody>
          <a:bodyPr>
            <a:normAutofit/>
          </a:bodyPr>
          <a:lstStyle/>
          <a:p>
            <a:r>
              <a:rPr lang="id-ID" sz="3600" b="1" dirty="0">
                <a:solidFill>
                  <a:srgbClr val="FF0000"/>
                </a:solidFill>
              </a:rPr>
              <a:t>Arti Penting Hasil Pengukuran TKT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007" y="1179849"/>
            <a:ext cx="11419114" cy="1701004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pengukuran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id-ID" dirty="0"/>
              <a:t>Tingkat Kesiapan Teknologi (TKT)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penting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status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pencapaian</a:t>
            </a:r>
            <a:r>
              <a:rPr lang="en-GB" dirty="0"/>
              <a:t> </a:t>
            </a:r>
            <a:r>
              <a:rPr lang="en-GB" dirty="0" err="1"/>
              <a:t>kematangan</a:t>
            </a:r>
            <a:r>
              <a:rPr lang="en-GB" dirty="0"/>
              <a:t> </a:t>
            </a:r>
            <a:r>
              <a:rPr lang="en-GB" i="1" dirty="0"/>
              <a:t>(maturity)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yang </a:t>
            </a:r>
            <a:r>
              <a:rPr lang="en-GB" dirty="0" err="1"/>
              <a:t>dihasilkan</a:t>
            </a:r>
            <a:r>
              <a:rPr lang="en-GB" dirty="0"/>
              <a:t> </a:t>
            </a:r>
            <a:r>
              <a:rPr lang="en-GB" dirty="0" err="1"/>
              <a:t>lembaga</a:t>
            </a:r>
            <a:r>
              <a:rPr lang="en-GB" dirty="0"/>
              <a:t> </a:t>
            </a:r>
            <a:r>
              <a:rPr lang="en-GB" dirty="0" err="1"/>
              <a:t>litbang</a:t>
            </a:r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id-ID" dirty="0"/>
              <a:t>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6CA-A6D1-4164-BB93-8986838EFD32}" type="slidenum">
              <a:rPr lang="id-ID" smtClean="0"/>
              <a:pPr/>
              <a:t>10</a:t>
            </a:fld>
            <a:endParaRPr lang="id-ID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6055" y="3063826"/>
            <a:ext cx="4786345" cy="3000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9653" y="2880852"/>
            <a:ext cx="6111631" cy="3765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36613" lvl="2" indent="-457200" algn="just"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menghitung</a:t>
            </a:r>
            <a:r>
              <a:rPr lang="id-ID" sz="2000" dirty="0"/>
              <a:t> </a:t>
            </a:r>
            <a:r>
              <a:rPr lang="en-GB" sz="2000" dirty="0" err="1"/>
              <a:t>investasi</a:t>
            </a:r>
            <a:r>
              <a:rPr lang="en-GB" sz="2000" dirty="0"/>
              <a:t> </a:t>
            </a:r>
            <a:r>
              <a:rPr lang="en-GB" sz="2000" dirty="0" err="1"/>
              <a:t>adopsi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teknologi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resikonya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/>
              <a:t>(</a:t>
            </a:r>
            <a:r>
              <a:rPr lang="en-GB" sz="2000" dirty="0" err="1"/>
              <a:t>bagi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calon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pengguna</a:t>
            </a:r>
            <a:r>
              <a:rPr lang="en-GB" sz="2000" dirty="0"/>
              <a:t> </a:t>
            </a:r>
            <a:r>
              <a:rPr lang="en-GB" sz="2000" dirty="0" err="1"/>
              <a:t>teknologi</a:t>
            </a:r>
            <a:r>
              <a:rPr lang="en-GB" sz="2000" dirty="0"/>
              <a:t>)</a:t>
            </a:r>
          </a:p>
          <a:p>
            <a:pPr marL="836613" lvl="2" indent="-457200" algn="just"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menentukan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fokus</a:t>
            </a:r>
            <a:r>
              <a:rPr lang="en-GB" sz="2000" dirty="0"/>
              <a:t> </a:t>
            </a:r>
            <a:r>
              <a:rPr lang="en-GB" sz="2000" dirty="0" err="1"/>
              <a:t>pengembangan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/>
              <a:t>program/ </a:t>
            </a:r>
            <a:r>
              <a:rPr lang="en-GB" sz="2000" dirty="0" err="1"/>
              <a:t>kegiatan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litbang</a:t>
            </a:r>
            <a:r>
              <a:rPr lang="en-GB" sz="2000" dirty="0"/>
              <a:t>, </a:t>
            </a:r>
            <a:r>
              <a:rPr lang="en-GB" sz="2000" dirty="0" err="1"/>
              <a:t>pendanaan</a:t>
            </a:r>
            <a:r>
              <a:rPr lang="en-GB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transisi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teknologi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melalui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seleksi</a:t>
            </a:r>
            <a:r>
              <a:rPr lang="id-ID" sz="2000" dirty="0"/>
              <a:t> </a:t>
            </a:r>
            <a:r>
              <a:rPr lang="en-GB" sz="2000" dirty="0"/>
              <a:t> </a:t>
            </a:r>
            <a:r>
              <a:rPr lang="en-GB" sz="2000" dirty="0" err="1"/>
              <a:t>kegiatan</a:t>
            </a:r>
            <a:r>
              <a:rPr lang="en-GB" sz="2000" dirty="0"/>
              <a:t>, </a:t>
            </a:r>
            <a:r>
              <a:rPr lang="en-GB" sz="2000" dirty="0" err="1"/>
              <a:t>alokasi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sumber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daya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sasaran</a:t>
            </a:r>
            <a:r>
              <a:rPr lang="en-GB" sz="2000" dirty="0"/>
              <a:t> program/ </a:t>
            </a:r>
            <a:r>
              <a:rPr lang="en-GB" sz="2000" dirty="0" err="1"/>
              <a:t>kegiatan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/>
              <a:t>(</a:t>
            </a:r>
            <a:r>
              <a:rPr lang="en-GB" sz="2000" dirty="0" err="1"/>
              <a:t>bagi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lembaga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litbang</a:t>
            </a:r>
            <a:r>
              <a:rPr lang="en-GB" sz="2000" dirty="0"/>
              <a:t>).</a:t>
            </a:r>
            <a:endParaRPr lang="id-ID" sz="2000" dirty="0"/>
          </a:p>
          <a:p>
            <a:pPr marL="836613" lvl="2" indent="-457200" algn="just"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komunikasi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kerja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sama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antara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lembaga</a:t>
            </a:r>
            <a:r>
              <a:rPr lang="id-ID" sz="2000" dirty="0"/>
              <a:t> </a:t>
            </a:r>
            <a:r>
              <a:rPr lang="en-GB" sz="2000" dirty="0"/>
              <a:t> </a:t>
            </a:r>
            <a:r>
              <a:rPr lang="en-GB" sz="2000" dirty="0" err="1"/>
              <a:t>litbang</a:t>
            </a:r>
            <a:r>
              <a:rPr lang="en-GB" sz="2000" dirty="0"/>
              <a:t>/</a:t>
            </a:r>
            <a:r>
              <a:rPr lang="id-ID" sz="2000" dirty="0"/>
              <a:t> </a:t>
            </a:r>
            <a:r>
              <a:rPr lang="en-GB" sz="2000" dirty="0" err="1"/>
              <a:t>perguruan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tinggi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sektor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produksi</a:t>
            </a:r>
            <a:r>
              <a:rPr lang="en-GB" sz="2000" dirty="0"/>
              <a:t>/</a:t>
            </a:r>
            <a:r>
              <a:rPr lang="id-ID" sz="2000" dirty="0"/>
              <a:t> </a:t>
            </a:r>
            <a:r>
              <a:rPr lang="en-GB" sz="2000" dirty="0" err="1"/>
              <a:t>industri</a:t>
            </a:r>
            <a:r>
              <a:rPr lang="en-GB" sz="2000" dirty="0"/>
              <a:t>  (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lembaga</a:t>
            </a:r>
            <a:r>
              <a:rPr lang="en-GB" sz="2000" dirty="0"/>
              <a:t> </a:t>
            </a:r>
            <a:r>
              <a:rPr lang="id-ID" sz="2000" dirty="0"/>
              <a:t> </a:t>
            </a:r>
            <a:r>
              <a:rPr lang="en-GB" sz="2000" dirty="0" err="1"/>
              <a:t>intermediasi</a:t>
            </a:r>
            <a:r>
              <a:rPr lang="en-GB" sz="2000" dirty="0"/>
              <a:t>).</a:t>
            </a:r>
            <a:endParaRPr lang="id-ID" sz="2000" dirty="0"/>
          </a:p>
        </p:txBody>
      </p:sp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9550" y="181979"/>
            <a:ext cx="98764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28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BEBERAPA POIN PENTING </a:t>
            </a:r>
            <a:endParaRPr lang="id-ID" sz="2800" dirty="0"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algn="r"/>
            <a:r>
              <a:rPr lang="id-ID" sz="28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PERMENRISTEKDIKTI 42/2016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254486"/>
            <a:ext cx="12192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/>
              <a:t>PASAL 1 </a:t>
            </a:r>
            <a:r>
              <a:rPr lang="id-ID" sz="2400" dirty="0">
                <a:sym typeface="Wingdings" pitchFamily="2" charset="2"/>
              </a:rPr>
              <a:t> Definisi </a:t>
            </a: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/>
              <a:t>PASAL 2</a:t>
            </a:r>
            <a:r>
              <a:rPr lang="id-ID" sz="2400" dirty="0">
                <a:sym typeface="Wingdings" pitchFamily="2" charset="2"/>
              </a:rPr>
              <a:t> Tujuan TKT, Pengguna Hasil TKT</a:t>
            </a: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>
                <a:sym typeface="Wingdings" pitchFamily="2" charset="2"/>
              </a:rPr>
              <a:t>PASAL 3 Pelaksanaan Pengukuran pada penelitian tahun sebelumnya</a:t>
            </a: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>
                <a:sym typeface="Wingdings" pitchFamily="2" charset="2"/>
              </a:rPr>
              <a:t>PASAL 4  Acuan Pengukuran dan Penetapan TKT</a:t>
            </a: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>
                <a:sym typeface="Wingdings" pitchFamily="2" charset="2"/>
              </a:rPr>
              <a:t>PASAL 5  9 tingkatan TKT dan indikator yang ditetapkan melalui Kepdirjen</a:t>
            </a: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>
                <a:sym typeface="Wingdings" pitchFamily="2" charset="2"/>
              </a:rPr>
              <a:t>PASAL 6  Penanggung jawab nasional dan Institusi, serta perangkat pendukung keseketariatan yang diatur pada pedoman umum</a:t>
            </a: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>
                <a:sym typeface="Wingdings" pitchFamily="2" charset="2"/>
              </a:rPr>
              <a:t>PASAL 7  Pengukuran dilakukan secara online</a:t>
            </a:r>
            <a:endParaRPr lang="en-AU" sz="2400" dirty="0">
              <a:sym typeface="Wingdings" pitchFamily="2" charset="2"/>
            </a:endParaRP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>
                <a:sym typeface="Wingdings" pitchFamily="2" charset="2"/>
              </a:rPr>
              <a:t>PASAL 8  Penanggungjawab institusi melaporkan hasil pengukuran riset tahun berjalan kepada penanggungjawab nasional paling lambat Maret tahun berikutnya</a:t>
            </a: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>
                <a:sym typeface="Wingdings" pitchFamily="2" charset="2"/>
              </a:rPr>
              <a:t>PASAL 9  Pendanaan kegiatan pengukuran TKT</a:t>
            </a: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>
                <a:sym typeface="Wingdings" pitchFamily="2" charset="2"/>
              </a:rPr>
              <a:t>PASAL 10-11  Masa berlaku TKT</a:t>
            </a:r>
          </a:p>
          <a:p>
            <a:pPr marL="52705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id-ID" sz="2400" dirty="0">
                <a:sym typeface="Wingdings" pitchFamily="2" charset="2"/>
              </a:rPr>
              <a:t>LAMPIRAN  Pedoman umum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https://i.ytimg.com/vi/TmceV41V7TY/maxresdefault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7253" b="11429"/>
          <a:stretch>
            <a:fillRect/>
          </a:stretch>
        </p:blipFill>
        <p:spPr bwMode="auto">
          <a:xfrm>
            <a:off x="2738414" y="928670"/>
            <a:ext cx="8715436" cy="50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45850" y="871219"/>
            <a:ext cx="3287947" cy="838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PENGERTIAN</a:t>
            </a:r>
            <a:endParaRPr 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246" t="27350" r="8114" b="10136"/>
          <a:stretch>
            <a:fillRect/>
          </a:stretch>
        </p:blipFill>
        <p:spPr bwMode="auto">
          <a:xfrm>
            <a:off x="151477" y="1543717"/>
            <a:ext cx="1110550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7809239" y="54970"/>
            <a:ext cx="3998464" cy="83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PERMENRISTEKDIKTI 42/2016</a:t>
            </a:r>
            <a:endParaRPr lang="en-US" sz="2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9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9857" y="1412776"/>
            <a:ext cx="111783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rgbClr val="0000FF"/>
                </a:solidFill>
              </a:rPr>
              <a:t>Tujuan Permen</a:t>
            </a:r>
          </a:p>
          <a:p>
            <a:pPr lvl="0">
              <a:spcBef>
                <a:spcPts val="0"/>
              </a:spcBef>
            </a:pPr>
            <a:r>
              <a:rPr lang="id-ID" sz="2000" dirty="0"/>
              <a:t>Pengukuran dan Penetapan </a:t>
            </a:r>
            <a:r>
              <a:rPr lang="en-US" sz="2000" dirty="0"/>
              <a:t>Tingkat </a:t>
            </a:r>
            <a:r>
              <a:rPr lang="id-ID" sz="2000" dirty="0"/>
              <a:t>Kesiapterapan Teknologi bertujuan untuk: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id-ID" sz="2000" dirty="0"/>
              <a:t>mengetahui status Kesiapterapan Teknologi,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id-ID" sz="2000" dirty="0"/>
              <a:t>Membantu pemetaan kesiapterapan teknologi,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id-ID" sz="2000" dirty="0"/>
              <a:t>mengevaluasi pelaksanaan program atau kegiatan riset dan pengembangan; 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id-ID" sz="2000" dirty="0"/>
              <a:t>Mengurangi risiko kegagalan dalam pemanfaatan teknologi; dan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id-ID" sz="2000" dirty="0"/>
              <a:t>meningkatkan pemanfaatan hasil riset dan pengembangan.</a:t>
            </a:r>
          </a:p>
          <a:p>
            <a:pPr lvl="0"/>
            <a:endParaRPr lang="id-ID" sz="2000" dirty="0"/>
          </a:p>
          <a:p>
            <a:pPr lvl="0"/>
            <a:r>
              <a:rPr lang="id-ID" sz="2400" b="1" dirty="0">
                <a:solidFill>
                  <a:srgbClr val="0000FF"/>
                </a:solidFill>
              </a:rPr>
              <a:t>Hasil pengukuran TKT</a:t>
            </a:r>
            <a:r>
              <a:rPr lang="id-ID" sz="2400" b="1" strike="sngStrike" dirty="0">
                <a:solidFill>
                  <a:srgbClr val="0000FF"/>
                </a:solidFill>
              </a:rPr>
              <a:t> </a:t>
            </a:r>
            <a:r>
              <a:rPr lang="id-ID" sz="2400" b="1" dirty="0">
                <a:solidFill>
                  <a:srgbClr val="0000FF"/>
                </a:solidFill>
              </a:rPr>
              <a:t>digunakan oleh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id-ID" sz="2000" dirty="0"/>
              <a:t>pengambil kebijakan dalam merumuskan, melaksanakan, dan mengevaluasi program riset dan pengembangan;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id-ID" sz="2000" dirty="0"/>
              <a:t>pelaku kegiatan dalam menentukan tingkat kesiapterapan teknologi untuk dimanfaatkan dan diadopsi; dan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id-ID" sz="2000" dirty="0"/>
              <a:t>pengguna dalam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riset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.</a:t>
            </a:r>
            <a:endParaRPr lang="id-ID" sz="2000" dirty="0"/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8160271" y="54970"/>
            <a:ext cx="3647431" cy="83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id-ID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PERMENRISTEKDIKTI 42/2016</a:t>
            </a:r>
            <a:endParaRPr lang="en-US" sz="20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48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https://i.ytimg.com/vi/TmceV41V7TY/maxresdefault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7253" b="11429"/>
          <a:stretch>
            <a:fillRect/>
          </a:stretch>
        </p:blipFill>
        <p:spPr bwMode="auto">
          <a:xfrm>
            <a:off x="2738414" y="928670"/>
            <a:ext cx="8715436" cy="50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395574" y="89822"/>
            <a:ext cx="8915400" cy="83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AU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9</a:t>
            </a:r>
            <a:r>
              <a:rPr lang="id-ID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TINGKATAN TKT DAN </a:t>
            </a:r>
            <a:r>
              <a:rPr lang="en-AU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PENGUKURANNYA</a:t>
            </a:r>
            <a:endParaRPr lang="en-US" sz="4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24100" y="830696"/>
            <a:ext cx="93583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189" y="3176453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rgbClr val="FF0000"/>
                </a:solidFill>
                <a:hlinkClick r:id="rId4" action="ppaction://hlinkpres?slideindex=1&amp;slidetitle="/>
              </a:rPr>
              <a:t>9 Tingkat dengan masing-masing tingkat memiliki indikator masing-masing</a:t>
            </a:r>
            <a:endParaRPr lang="id-ID" sz="2000" b="1" dirty="0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416333" y="2533805"/>
            <a:ext cx="489204" cy="13681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536188" y="4037659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000" b="1" dirty="0">
                <a:solidFill>
                  <a:srgbClr val="0000FF"/>
                </a:solidFill>
              </a:rPr>
              <a:t>Umum dan Hard Engineering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000" b="1" dirty="0">
                <a:solidFill>
                  <a:srgbClr val="0000FF"/>
                </a:solidFill>
              </a:rPr>
              <a:t>Sofware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000" b="1" dirty="0">
                <a:solidFill>
                  <a:srgbClr val="0000FF"/>
                </a:solidFill>
              </a:rPr>
              <a:t>Pertanian/ Perikanan/ Peternakan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000" b="1" dirty="0">
                <a:solidFill>
                  <a:srgbClr val="0000FF"/>
                </a:solidFill>
              </a:rPr>
              <a:t>Kesehatan dan </a:t>
            </a:r>
            <a:r>
              <a:rPr lang="en-AU" sz="2000" b="1" dirty="0">
                <a:solidFill>
                  <a:srgbClr val="0000FF"/>
                </a:solidFill>
              </a:rPr>
              <a:t>o</a:t>
            </a:r>
            <a:r>
              <a:rPr lang="id-ID" sz="2000" b="1" dirty="0">
                <a:solidFill>
                  <a:srgbClr val="0000FF"/>
                </a:solidFill>
              </a:rPr>
              <a:t>bat</a:t>
            </a:r>
            <a:r>
              <a:rPr lang="id-ID" sz="2000" b="1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AU" sz="2000" b="1" dirty="0">
                <a:solidFill>
                  <a:srgbClr val="0000FF"/>
                </a:solidFill>
                <a:sym typeface="Wingdings" pitchFamily="2" charset="2"/>
              </a:rPr>
              <a:t> a)</a:t>
            </a:r>
            <a:r>
              <a:rPr lang="en-AU" sz="2000" b="1" dirty="0" err="1">
                <a:solidFill>
                  <a:srgbClr val="0000FF"/>
                </a:solidFill>
                <a:sym typeface="Wingdings" pitchFamily="2" charset="2"/>
              </a:rPr>
              <a:t>obat</a:t>
            </a:r>
            <a:r>
              <a:rPr lang="en-AU" sz="2000" b="1" dirty="0">
                <a:solidFill>
                  <a:srgbClr val="0000FF"/>
                </a:solidFill>
                <a:sym typeface="Wingdings" pitchFamily="2" charset="2"/>
              </a:rPr>
              <a:t>; b)</a:t>
            </a:r>
            <a:r>
              <a:rPr lang="en-AU" sz="2000" b="1" dirty="0" err="1">
                <a:solidFill>
                  <a:srgbClr val="0000FF"/>
                </a:solidFill>
                <a:sym typeface="Wingdings" pitchFamily="2" charset="2"/>
              </a:rPr>
              <a:t>vaksin</a:t>
            </a:r>
            <a:r>
              <a:rPr lang="en-AU" sz="2000" b="1" dirty="0">
                <a:solidFill>
                  <a:srgbClr val="0000FF"/>
                </a:solidFill>
                <a:sym typeface="Wingdings" pitchFamily="2" charset="2"/>
              </a:rPr>
              <a:t>; c) </a:t>
            </a:r>
            <a:r>
              <a:rPr lang="en-AU" sz="2000" b="1" dirty="0" err="1">
                <a:solidFill>
                  <a:srgbClr val="0000FF"/>
                </a:solidFill>
                <a:sym typeface="Wingdings" pitchFamily="2" charset="2"/>
              </a:rPr>
              <a:t>alkes</a:t>
            </a:r>
            <a:endParaRPr lang="id-ID" sz="2000" b="1" dirty="0">
              <a:solidFill>
                <a:srgbClr val="0000FF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d-ID" sz="2000" b="1" dirty="0">
                <a:solidFill>
                  <a:srgbClr val="0000FF"/>
                </a:solidFill>
                <a:sym typeface="Wingdings" pitchFamily="2" charset="2"/>
              </a:rPr>
              <a:t>Sosial Humaniora</a:t>
            </a:r>
            <a:endParaRPr lang="en-AU" sz="2000" b="1" dirty="0">
              <a:solidFill>
                <a:srgbClr val="0000FF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AU" sz="2000" b="1" dirty="0" err="1">
                <a:solidFill>
                  <a:srgbClr val="0000FF"/>
                </a:solidFill>
                <a:sym typeface="Wingdings" pitchFamily="2" charset="2"/>
              </a:rPr>
              <a:t>Seni</a:t>
            </a:r>
            <a:r>
              <a:rPr lang="en-AU" sz="20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endParaRPr lang="id-ID" sz="20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Hasil gam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7" y="1469748"/>
            <a:ext cx="4352734" cy="174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36188" y="3217881"/>
            <a:ext cx="453650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41571" y="928670"/>
            <a:ext cx="60480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AU" sz="2000" b="1" dirty="0" err="1">
                <a:solidFill>
                  <a:srgbClr val="C00000"/>
                </a:solidFill>
              </a:rPr>
              <a:t>Prinsip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dasar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dari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teknologi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diteliti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dilaporkan</a:t>
            </a:r>
            <a:endParaRPr lang="en-AU" sz="2000" b="1" dirty="0">
              <a:solidFill>
                <a:srgbClr val="C0000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U" sz="2000" b="1" dirty="0" err="1">
                <a:solidFill>
                  <a:srgbClr val="C00000"/>
                </a:solidFill>
              </a:rPr>
              <a:t>Formulasi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konsep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dan</a:t>
            </a:r>
            <a:r>
              <a:rPr lang="en-AU" sz="2000" b="1" dirty="0">
                <a:solidFill>
                  <a:srgbClr val="C00000"/>
                </a:solidFill>
              </a:rPr>
              <a:t>/</a:t>
            </a:r>
            <a:r>
              <a:rPr lang="en-AU" sz="2000" b="1" dirty="0" err="1">
                <a:solidFill>
                  <a:srgbClr val="C00000"/>
                </a:solidFill>
              </a:rPr>
              <a:t>atau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aplikasi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teknologi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AU" sz="2000" b="1" dirty="0" err="1">
                <a:solidFill>
                  <a:srgbClr val="C00000"/>
                </a:solidFill>
              </a:rPr>
              <a:t>Pembuktian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konsep</a:t>
            </a:r>
            <a:r>
              <a:rPr lang="en-AU" sz="2000" b="1" dirty="0">
                <a:solidFill>
                  <a:srgbClr val="C00000"/>
                </a:solidFill>
              </a:rPr>
              <a:t> (proof-of-concept) </a:t>
            </a:r>
            <a:r>
              <a:rPr lang="en-AU" sz="2000" b="1" dirty="0" err="1">
                <a:solidFill>
                  <a:srgbClr val="C00000"/>
                </a:solidFill>
              </a:rPr>
              <a:t>fungsi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dan</a:t>
            </a:r>
            <a:r>
              <a:rPr lang="en-AU" sz="2000" b="1" dirty="0">
                <a:solidFill>
                  <a:srgbClr val="C00000"/>
                </a:solidFill>
              </a:rPr>
              <a:t>/</a:t>
            </a:r>
            <a:r>
              <a:rPr lang="en-AU" sz="2000" b="1" dirty="0" err="1">
                <a:solidFill>
                  <a:srgbClr val="C00000"/>
                </a:solidFill>
              </a:rPr>
              <a:t>atau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karakteristik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penting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secara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analitis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eksperimental</a:t>
            </a:r>
            <a:endParaRPr lang="en-AU" sz="2000" b="1" dirty="0">
              <a:solidFill>
                <a:srgbClr val="C0000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U" sz="2000" b="1" dirty="0" err="1">
                <a:solidFill>
                  <a:srgbClr val="C00000"/>
                </a:solidFill>
              </a:rPr>
              <a:t>Validasi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komponen</a:t>
            </a:r>
            <a:r>
              <a:rPr lang="en-AU" sz="2000" b="1" dirty="0">
                <a:solidFill>
                  <a:srgbClr val="C00000"/>
                </a:solidFill>
              </a:rPr>
              <a:t>/</a:t>
            </a:r>
            <a:r>
              <a:rPr lang="en-AU" sz="2000" b="1" dirty="0" err="1">
                <a:solidFill>
                  <a:srgbClr val="C00000"/>
                </a:solidFill>
              </a:rPr>
              <a:t>subsistem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dalam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lingkungan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laboratorium</a:t>
            </a:r>
            <a:endParaRPr lang="en-AU" sz="2000" b="1" dirty="0">
              <a:solidFill>
                <a:srgbClr val="C0000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U" sz="2000" b="1" dirty="0" err="1">
                <a:solidFill>
                  <a:srgbClr val="C00000"/>
                </a:solidFill>
              </a:rPr>
              <a:t>Validasi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komponen</a:t>
            </a:r>
            <a:r>
              <a:rPr lang="en-AU" sz="2000" b="1" dirty="0">
                <a:solidFill>
                  <a:srgbClr val="C00000"/>
                </a:solidFill>
              </a:rPr>
              <a:t>/</a:t>
            </a:r>
            <a:r>
              <a:rPr lang="en-AU" sz="2000" b="1" dirty="0" err="1">
                <a:solidFill>
                  <a:srgbClr val="C00000"/>
                </a:solidFill>
              </a:rPr>
              <a:t>subsistem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dalam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suatu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lingkungan</a:t>
            </a:r>
            <a:r>
              <a:rPr lang="en-AU" sz="2000" b="1" dirty="0">
                <a:solidFill>
                  <a:srgbClr val="C00000"/>
                </a:solidFill>
              </a:rPr>
              <a:t> yang </a:t>
            </a:r>
            <a:r>
              <a:rPr lang="en-AU" sz="2000" b="1" dirty="0" err="1">
                <a:solidFill>
                  <a:srgbClr val="C00000"/>
                </a:solidFill>
              </a:rPr>
              <a:t>relevan</a:t>
            </a:r>
            <a:endParaRPr lang="en-AU" sz="2000" b="1" dirty="0">
              <a:solidFill>
                <a:srgbClr val="C0000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U" sz="2000" b="1" dirty="0" err="1">
                <a:solidFill>
                  <a:srgbClr val="C00000"/>
                </a:solidFill>
              </a:rPr>
              <a:t>Demonstrasi</a:t>
            </a:r>
            <a:r>
              <a:rPr lang="en-AU" sz="2000" b="1" dirty="0">
                <a:solidFill>
                  <a:srgbClr val="C00000"/>
                </a:solidFill>
              </a:rPr>
              <a:t> model </a:t>
            </a:r>
            <a:r>
              <a:rPr lang="en-AU" sz="2000" b="1" dirty="0" err="1">
                <a:solidFill>
                  <a:srgbClr val="C00000"/>
                </a:solidFill>
              </a:rPr>
              <a:t>atau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prototipe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sistem</a:t>
            </a:r>
            <a:r>
              <a:rPr lang="en-AU" sz="2000" b="1" dirty="0">
                <a:solidFill>
                  <a:srgbClr val="C00000"/>
                </a:solidFill>
              </a:rPr>
              <a:t>/</a:t>
            </a:r>
            <a:r>
              <a:rPr lang="en-AU" sz="2000" b="1" dirty="0" err="1">
                <a:solidFill>
                  <a:srgbClr val="C00000"/>
                </a:solidFill>
              </a:rPr>
              <a:t>subsistem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dalam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suatu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lingkungan</a:t>
            </a:r>
            <a:r>
              <a:rPr lang="en-AU" sz="2000" b="1" dirty="0">
                <a:solidFill>
                  <a:srgbClr val="C00000"/>
                </a:solidFill>
              </a:rPr>
              <a:t> yang </a:t>
            </a:r>
            <a:r>
              <a:rPr lang="en-AU" sz="2000" b="1" dirty="0" err="1">
                <a:solidFill>
                  <a:srgbClr val="C00000"/>
                </a:solidFill>
              </a:rPr>
              <a:t>relevan</a:t>
            </a:r>
            <a:endParaRPr lang="en-AU" sz="2000" b="1" dirty="0">
              <a:solidFill>
                <a:srgbClr val="C0000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U" sz="2000" b="1" dirty="0" err="1">
                <a:solidFill>
                  <a:srgbClr val="C00000"/>
                </a:solidFill>
              </a:rPr>
              <a:t>Demonstrasi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prototipe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sistem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dalam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lingkungan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sebenarnya</a:t>
            </a:r>
            <a:endParaRPr lang="en-AU" sz="2000" b="1" dirty="0">
              <a:solidFill>
                <a:srgbClr val="C0000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U" sz="2000" b="1" dirty="0" err="1">
                <a:solidFill>
                  <a:srgbClr val="C00000"/>
                </a:solidFill>
              </a:rPr>
              <a:t>Sistem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telah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lengkap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handal</a:t>
            </a:r>
            <a:r>
              <a:rPr lang="en-AU" sz="2000" b="1" dirty="0">
                <a:solidFill>
                  <a:srgbClr val="C00000"/>
                </a:solidFill>
              </a:rPr>
              <a:t>  </a:t>
            </a:r>
            <a:r>
              <a:rPr lang="en-AU" sz="2000" b="1" dirty="0" err="1">
                <a:solidFill>
                  <a:srgbClr val="C00000"/>
                </a:solidFill>
              </a:rPr>
              <a:t>melalui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pengujian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demonstrasi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dalam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lingkungan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sebenarnya</a:t>
            </a:r>
            <a:endParaRPr lang="en-AU" sz="2000" b="1" dirty="0">
              <a:solidFill>
                <a:srgbClr val="C0000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U" sz="2000" b="1" dirty="0" err="1">
                <a:solidFill>
                  <a:srgbClr val="C00000"/>
                </a:solidFill>
              </a:rPr>
              <a:t>Sistem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benar-benar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teruji</a:t>
            </a:r>
            <a:r>
              <a:rPr lang="en-AU" sz="2000" b="1" dirty="0">
                <a:solidFill>
                  <a:srgbClr val="C00000"/>
                </a:solidFill>
              </a:rPr>
              <a:t>/</a:t>
            </a:r>
            <a:r>
              <a:rPr lang="en-AU" sz="2000" b="1" dirty="0" err="1">
                <a:solidFill>
                  <a:srgbClr val="C00000"/>
                </a:solidFill>
              </a:rPr>
              <a:t>terbukti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melalui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keberhasilan</a:t>
            </a:r>
            <a:r>
              <a:rPr lang="en-AU" sz="2000" b="1" dirty="0">
                <a:solidFill>
                  <a:srgbClr val="C00000"/>
                </a:solidFill>
              </a:rPr>
              <a:t> </a:t>
            </a:r>
            <a:r>
              <a:rPr lang="en-AU" sz="2000" b="1" dirty="0" err="1">
                <a:solidFill>
                  <a:srgbClr val="C00000"/>
                </a:solidFill>
              </a:rPr>
              <a:t>pengoperasian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6188" y="1127128"/>
            <a:ext cx="528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AU" b="1" dirty="0"/>
              <a:t>PERDIRJEN PENGUATAN RISBANG NO. 603/E1.2/2016</a:t>
            </a:r>
          </a:p>
        </p:txBody>
      </p:sp>
    </p:spTree>
    <p:extLst>
      <p:ext uri="{BB962C8B-B14F-4D97-AF65-F5344CB8AC3E}">
        <p14:creationId xmlns:p14="http://schemas.microsoft.com/office/powerpoint/2010/main" val="28052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12" y="659006"/>
            <a:ext cx="10972800" cy="69082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PEMBAGIAN PERAN LEMRISBANG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 rotWithShape="1">
          <a:blip r:embed="rId2"/>
          <a:srcRect t="19335" r="3472" b="13563"/>
          <a:stretch/>
        </p:blipFill>
        <p:spPr bwMode="auto">
          <a:xfrm>
            <a:off x="471948" y="1371025"/>
            <a:ext cx="11494121" cy="530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321616" y="-281772"/>
            <a:ext cx="480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SKEMA PEMBIAYAAN RISET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89181" y="2554381"/>
            <a:ext cx="941315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1  2  3  4  5  6  7  8  9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6045" y="3833782"/>
            <a:ext cx="12923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PKLN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934913" y="3961603"/>
            <a:ext cx="2162817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20165" y="1130711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34871" y="1199537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84858" y="1130710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06188" y="1130709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46903" y="1130708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68233" y="1130711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4199" y="1130711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9181" y="1199537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61507" y="1130710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48805" y="1199537"/>
            <a:ext cx="29497" cy="4925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26124" y="2167966"/>
            <a:ext cx="10246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PBK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34913" y="2732417"/>
            <a:ext cx="2161901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86891" y="2037161"/>
            <a:ext cx="10374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PSN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068233" y="2623179"/>
            <a:ext cx="3255319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50619" y="3971206"/>
            <a:ext cx="9589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4000" b="1" cap="none" spc="0" dirty="0">
                <a:ln/>
                <a:solidFill>
                  <a:schemeClr val="accent4"/>
                </a:solidFill>
                <a:effectLst/>
              </a:rPr>
              <a:t>P3S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082981" y="4028536"/>
            <a:ext cx="323137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131952" y="4028536"/>
            <a:ext cx="13724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PUSN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299606" y="4108830"/>
            <a:ext cx="110353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34913" y="1034570"/>
            <a:ext cx="63423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PKPT, PDD, PTP, PMSDU, PPD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995238" y="1696513"/>
            <a:ext cx="4287264" cy="566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61133" y="4522411"/>
            <a:ext cx="16403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PDUPT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05214" y="4610280"/>
            <a:ext cx="15683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PTUPT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02725" y="4728808"/>
            <a:ext cx="16403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PPUPT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934913" y="4610280"/>
            <a:ext cx="2161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67318" y="4679092"/>
            <a:ext cx="3312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260837" y="4728808"/>
            <a:ext cx="1215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462169" y="5298909"/>
            <a:ext cx="19287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INSINAS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96132" y="5386977"/>
            <a:ext cx="5336692" cy="3762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453967" y="5414582"/>
            <a:ext cx="1447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PPTI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244882" y="5601053"/>
            <a:ext cx="2075240" cy="9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745378" y="1506246"/>
            <a:ext cx="25340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TEKNOLOGI </a:t>
            </a:r>
          </a:p>
          <a:p>
            <a:pPr algn="ctr"/>
            <a:r>
              <a:rPr lang="id-ID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YANG DIMANFAATKAN</a:t>
            </a:r>
          </a:p>
          <a:p>
            <a:pPr algn="ctr"/>
            <a:r>
              <a:rPr lang="id-ID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INDUSTRI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284858" y="2481898"/>
            <a:ext cx="3163947" cy="18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asil gamb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4" y="2748032"/>
            <a:ext cx="1670702" cy="10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936" y="413451"/>
            <a:ext cx="6227829" cy="1143000"/>
          </a:xfrm>
        </p:spPr>
        <p:txBody>
          <a:bodyPr/>
          <a:lstStyle/>
          <a:p>
            <a:r>
              <a:rPr lang="id-ID" b="1" dirty="0">
                <a:solidFill>
                  <a:srgbClr val="0000FF"/>
                </a:solidFill>
              </a:rPr>
              <a:t>Bagaimana Mengukurnya?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614284"/>
            <a:ext cx="11763088" cy="4997146"/>
          </a:xfrm>
        </p:spPr>
        <p:txBody>
          <a:bodyPr>
            <a:normAutofit/>
          </a:bodyPr>
          <a:lstStyle/>
          <a:p>
            <a:r>
              <a:rPr lang="id-ID" sz="2400" dirty="0"/>
              <a:t>Pengukuran dilakukan dengan mengukur capaian indikator dari setiap tingkatan kesiapterapan teknologi</a:t>
            </a:r>
          </a:p>
          <a:p>
            <a:r>
              <a:rPr lang="id-ID" sz="2400" b="1" dirty="0">
                <a:solidFill>
                  <a:srgbClr val="003E1C"/>
                </a:solidFill>
              </a:rPr>
              <a:t>Pengukur terdiri dari </a:t>
            </a:r>
            <a:r>
              <a:rPr lang="id-ID" sz="2400" b="1" dirty="0">
                <a:solidFill>
                  <a:srgbClr val="0000FF"/>
                </a:solidFill>
              </a:rPr>
              <a:t>Koordinator penelitian</a:t>
            </a:r>
            <a:r>
              <a:rPr lang="id-ID" sz="2400" dirty="0"/>
              <a:t>, </a:t>
            </a:r>
            <a:r>
              <a:rPr lang="id-ID" sz="2400" b="1" dirty="0">
                <a:solidFill>
                  <a:srgbClr val="0000FF"/>
                </a:solidFill>
              </a:rPr>
              <a:t>Verifikator pengukuran </a:t>
            </a:r>
            <a:r>
              <a:rPr lang="id-ID" sz="2400" dirty="0"/>
              <a:t>(</a:t>
            </a:r>
            <a:r>
              <a:rPr lang="id-ID" sz="2400" b="1" dirty="0">
                <a:solidFill>
                  <a:srgbClr val="FF0000"/>
                </a:solidFill>
              </a:rPr>
              <a:t>tim Penilai)</a:t>
            </a:r>
            <a:r>
              <a:rPr lang="id-ID" sz="2400" dirty="0"/>
              <a:t>, dan </a:t>
            </a:r>
            <a:r>
              <a:rPr lang="id-ID" sz="2400" b="1" dirty="0">
                <a:solidFill>
                  <a:srgbClr val="0000FF"/>
                </a:solidFill>
              </a:rPr>
              <a:t>validator pengukuran </a:t>
            </a:r>
            <a:r>
              <a:rPr lang="id-ID" sz="2400" b="1" dirty="0">
                <a:solidFill>
                  <a:srgbClr val="FF0000"/>
                </a:solidFill>
              </a:rPr>
              <a:t>(Penanggung Jawab pengukuran)</a:t>
            </a:r>
          </a:p>
          <a:p>
            <a:pPr lvl="1"/>
            <a:r>
              <a:rPr lang="id-ID" sz="2400" dirty="0"/>
              <a:t>Para koordinator penelitian melakukan self assessment terhadap teknologi hasil penelitian dan pengembangannya melalui online</a:t>
            </a:r>
          </a:p>
          <a:p>
            <a:pPr lvl="1"/>
            <a:r>
              <a:rPr lang="id-ID" sz="2400" dirty="0"/>
              <a:t>Verifikator melakukan verifikasi terhadap hasil self assessment, dan penangggung Jawab melakukan validasi</a:t>
            </a:r>
          </a:p>
          <a:p>
            <a:r>
              <a:rPr lang="id-ID" sz="2400" b="1" dirty="0">
                <a:solidFill>
                  <a:srgbClr val="0000FF"/>
                </a:solidFill>
              </a:rPr>
              <a:t>Berbasis </a:t>
            </a:r>
            <a:r>
              <a:rPr lang="id-ID" sz="2400" b="1" dirty="0" err="1">
                <a:solidFill>
                  <a:srgbClr val="0000FF"/>
                </a:solidFill>
              </a:rPr>
              <a:t>online</a:t>
            </a:r>
            <a:endParaRPr lang="id-ID" sz="2400" b="1" dirty="0">
              <a:solidFill>
                <a:srgbClr val="0000FF"/>
              </a:solidFill>
            </a:endParaRPr>
          </a:p>
          <a:p>
            <a:r>
              <a:rPr lang="id-ID" sz="2400" b="1" dirty="0">
                <a:solidFill>
                  <a:srgbClr val="0000FF"/>
                </a:solidFill>
              </a:rPr>
              <a:t>Paling lambat setiap tahun akhir Maret untuk kegiatan yang telah dilakukan pada tahun sebelumnya</a:t>
            </a:r>
          </a:p>
          <a:p>
            <a:r>
              <a:rPr lang="id-ID" sz="2400" b="1" dirty="0">
                <a:solidFill>
                  <a:srgbClr val="0000FF"/>
                </a:solidFill>
              </a:rPr>
              <a:t>Dan atau.... Sesuai persyaratan insentif yang diajukan</a:t>
            </a:r>
          </a:p>
          <a:p>
            <a:endParaRPr lang="id-ID" sz="2400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545286" y="1513114"/>
            <a:ext cx="3310338" cy="4513761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b="1" dirty="0">
                <a:solidFill>
                  <a:srgbClr val="FFFF00"/>
                </a:solidFill>
              </a:rPr>
              <a:t>ALUR PENGUKURAN DAN PENETAPAN </a:t>
            </a:r>
          </a:p>
          <a:p>
            <a:r>
              <a:rPr lang="id-ID" sz="3600" b="1" dirty="0">
                <a:solidFill>
                  <a:srgbClr val="FFFF00"/>
                </a:solidFill>
              </a:rPr>
              <a:t>TINGKAT KESIAPTERAPAN TEKNOLOGI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2" y="1383296"/>
            <a:ext cx="7459436" cy="464358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46964" y="181979"/>
            <a:ext cx="3646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rgbClr val="FF0000"/>
                </a:solidFill>
              </a:rPr>
              <a:t>PASAL 6 DAN PEDOMAN UMUM</a:t>
            </a:r>
          </a:p>
        </p:txBody>
      </p:sp>
    </p:spTree>
    <p:extLst>
      <p:ext uri="{BB962C8B-B14F-4D97-AF65-F5344CB8AC3E}">
        <p14:creationId xmlns:p14="http://schemas.microsoft.com/office/powerpoint/2010/main" val="312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4297331" y="355805"/>
          <a:ext cx="551993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92" y="4949402"/>
            <a:ext cx="5152086" cy="768148"/>
          </a:xfrm>
        </p:spPr>
        <p:txBody>
          <a:bodyPr>
            <a:noAutofit/>
          </a:bodyPr>
          <a:lstStyle/>
          <a:p>
            <a:pPr algn="l"/>
            <a:r>
              <a:rPr lang="id-ID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Alur Kerja TKT Online:</a:t>
            </a: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6312024" y="3061170"/>
          <a:ext cx="5688632" cy="37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Picture 11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420946"/>
            <a:ext cx="4156364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</a:t>
            </a:r>
            <a:endParaRPr lang="id-ID" sz="3200" dirty="0">
              <a:solidFill>
                <a:schemeClr val="bg1"/>
              </a:solidFill>
            </a:endParaRPr>
          </a:p>
        </p:txBody>
      </p:sp>
      <p:pic>
        <p:nvPicPr>
          <p:cNvPr id="10" name="Picture 4" descr="http://www.klikbontang.com/images/img_blog/90logo_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36335">
            <a:off x="853" y="2486846"/>
            <a:ext cx="1788399" cy="12649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814903" y="4087989"/>
            <a:ext cx="418704" cy="64633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14903" y="4078508"/>
            <a:ext cx="11377097" cy="65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861402" y="4120564"/>
            <a:ext cx="712322" cy="64762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720100" y="4116679"/>
            <a:ext cx="754429" cy="6733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36744" y="392736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id-ID" b="1" dirty="0"/>
          </a:p>
          <a:p>
            <a:pPr algn="r"/>
            <a:r>
              <a:rPr lang="id-ID" b="1" dirty="0"/>
              <a:t>LATAR BELAKANG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56841" y="3447031"/>
            <a:ext cx="418704" cy="64633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90802" y="4133911"/>
            <a:ext cx="418704" cy="64633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6502" y="4197399"/>
            <a:ext cx="208857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06878" y="94411"/>
            <a:ext cx="10509663" cy="1200329"/>
          </a:xfrm>
          <a:prstGeom prst="rect">
            <a:avLst/>
          </a:prstGeom>
          <a:solidFill>
            <a:srgbClr val="C000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id-ID" sz="3600" b="1" dirty="0">
                <a:solidFill>
                  <a:schemeClr val="bg1"/>
                </a:solidFill>
              </a:rPr>
              <a:t>PENGUKURAN DAN PENETAPAN </a:t>
            </a:r>
          </a:p>
          <a:p>
            <a:pPr algn="r"/>
            <a:r>
              <a:rPr lang="id-ID" sz="3600" b="1" dirty="0">
                <a:solidFill>
                  <a:schemeClr val="bg1"/>
                </a:solidFill>
              </a:rPr>
              <a:t>TINGKAT KESIAPTERAPAN TEKNOLOGI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75545" y="3628268"/>
            <a:ext cx="4046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/>
              <a:t>Permenristekdikti</a:t>
            </a:r>
            <a:r>
              <a:rPr lang="en-AU" b="1" dirty="0"/>
              <a:t> no. </a:t>
            </a:r>
            <a:r>
              <a:rPr lang="id-ID" b="1" dirty="0"/>
              <a:t>42</a:t>
            </a:r>
            <a:r>
              <a:rPr lang="en-AU" b="1" dirty="0"/>
              <a:t>/2016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76034" y="4143095"/>
            <a:ext cx="4046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TKT ONLINE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264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ambar 1"/>
          <p:cNvPicPr>
            <a:picLocks noChangeAspect="1"/>
          </p:cNvPicPr>
          <p:nvPr/>
        </p:nvPicPr>
        <p:blipFill rotWithShape="1">
          <a:blip r:embed="rId3"/>
          <a:srcRect l="20114" t="14563" r="22329" b="10625"/>
          <a:stretch/>
        </p:blipFill>
        <p:spPr>
          <a:xfrm>
            <a:off x="2353945" y="256367"/>
            <a:ext cx="6161862" cy="40324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2927648" y="4266055"/>
            <a:ext cx="36724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2000" b="1" dirty="0">
                <a:solidFill>
                  <a:srgbClr val="FF0000"/>
                </a:solidFill>
              </a:rPr>
              <a:t>Untuk peneliti yang belum memiliki </a:t>
            </a:r>
            <a:r>
              <a:rPr lang="id-ID" sz="2000" b="1" i="1" dirty="0">
                <a:solidFill>
                  <a:srgbClr val="FF0000"/>
                </a:solidFill>
              </a:rPr>
              <a:t>username </a:t>
            </a:r>
            <a:r>
              <a:rPr lang="id-ID" sz="2000" b="1" dirty="0">
                <a:solidFill>
                  <a:srgbClr val="FF0000"/>
                </a:solidFill>
              </a:rPr>
              <a:t>dan </a:t>
            </a:r>
            <a:r>
              <a:rPr lang="id-ID" sz="2000" b="1" i="1" dirty="0">
                <a:solidFill>
                  <a:srgbClr val="FF0000"/>
                </a:solidFill>
              </a:rPr>
              <a:t>password, </a:t>
            </a:r>
            <a:r>
              <a:rPr lang="id-ID" sz="2000" b="1" dirty="0">
                <a:solidFill>
                  <a:srgbClr val="FF0000"/>
                </a:solidFill>
              </a:rPr>
              <a:t>silakan ke halaman </a:t>
            </a:r>
            <a:r>
              <a:rPr lang="id-ID" sz="2800" b="1" dirty="0">
                <a:solidFill>
                  <a:srgbClr val="FF0000"/>
                </a:solidFill>
              </a:rPr>
              <a:t>REGISTRASI</a:t>
            </a:r>
          </a:p>
        </p:txBody>
      </p:sp>
      <p:sp>
        <p:nvSpPr>
          <p:cNvPr id="9" name="Rectangle 8"/>
          <p:cNvSpPr/>
          <p:nvPr/>
        </p:nvSpPr>
        <p:spPr>
          <a:xfrm>
            <a:off x="8925001" y="964539"/>
            <a:ext cx="172819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chemeClr val="accent3">
                    <a:lumMod val="50000"/>
                  </a:schemeClr>
                </a:solidFill>
              </a:rPr>
              <a:t>Untuk peneliti yang sudah memiliki </a:t>
            </a:r>
            <a:r>
              <a:rPr lang="id-ID" sz="2000" i="1" dirty="0">
                <a:solidFill>
                  <a:schemeClr val="accent3">
                    <a:lumMod val="50000"/>
                  </a:schemeClr>
                </a:solidFill>
              </a:rPr>
              <a:t>username </a:t>
            </a:r>
            <a:r>
              <a:rPr lang="id-ID" sz="2000" dirty="0">
                <a:solidFill>
                  <a:schemeClr val="accent3">
                    <a:lumMod val="50000"/>
                  </a:schemeClr>
                </a:solidFill>
              </a:rPr>
              <a:t>dan </a:t>
            </a:r>
            <a:r>
              <a:rPr lang="id-ID" sz="2000" i="1" dirty="0">
                <a:solidFill>
                  <a:schemeClr val="accent3">
                    <a:lumMod val="50000"/>
                  </a:schemeClr>
                </a:solidFill>
              </a:rPr>
              <a:t>password, </a:t>
            </a:r>
            <a:r>
              <a:rPr lang="id-ID" sz="2000" dirty="0">
                <a:solidFill>
                  <a:schemeClr val="accent3">
                    <a:lumMod val="50000"/>
                  </a:schemeClr>
                </a:solidFill>
              </a:rPr>
              <a:t>langsung ke halaman </a:t>
            </a:r>
            <a:r>
              <a:rPr lang="id-ID" sz="2400" b="1" dirty="0">
                <a:solidFill>
                  <a:schemeClr val="accent3">
                    <a:lumMod val="50000"/>
                  </a:schemeClr>
                </a:solidFill>
              </a:rPr>
              <a:t>LOGIN</a:t>
            </a:r>
          </a:p>
        </p:txBody>
      </p:sp>
      <p:pic>
        <p:nvPicPr>
          <p:cNvPr id="18" name="Picture 2" descr="C:\Users\Daun Digital\AppData\Roaming\PixelMetrics\CaptureWiz\Tem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99" y="3886147"/>
            <a:ext cx="5062696" cy="2316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7723719" y="5622708"/>
            <a:ext cx="1584176" cy="659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558216"/>
            <a:ext cx="8100392" cy="4639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026847" y="5733256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/>
              <a:t>Untuk LOGIN pertama, peneliti diminta melengkapi data pribadi.</a:t>
            </a:r>
          </a:p>
        </p:txBody>
      </p:sp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6" y="1028339"/>
            <a:ext cx="8508766" cy="5640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1222038" y="1028339"/>
            <a:ext cx="1584176" cy="326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862595"/>
            <a:ext cx="9715164" cy="5714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1499338" y="865169"/>
            <a:ext cx="1584176" cy="326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7" y="869230"/>
            <a:ext cx="8149750" cy="5379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1234480" y="814135"/>
            <a:ext cx="1584176" cy="326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Line Callout 1 13"/>
          <p:cNvSpPr/>
          <p:nvPr/>
        </p:nvSpPr>
        <p:spPr>
          <a:xfrm>
            <a:off x="8802216" y="2394174"/>
            <a:ext cx="3095870" cy="3188372"/>
          </a:xfrm>
          <a:prstGeom prst="borderCallout1">
            <a:avLst>
              <a:gd name="adj1" fmla="val 51526"/>
              <a:gd name="adj2" fmla="val -330"/>
              <a:gd name="adj3" fmla="val -38626"/>
              <a:gd name="adj4" fmla="val -2209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id-ID" b="1" dirty="0">
                <a:solidFill>
                  <a:srgbClr val="0000FF"/>
                </a:solidFill>
              </a:rPr>
              <a:t>Umum dan Hard Engineering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b="1" dirty="0">
                <a:solidFill>
                  <a:srgbClr val="0000FF"/>
                </a:solidFill>
              </a:rPr>
              <a:t>Sofware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b="1" dirty="0">
                <a:solidFill>
                  <a:srgbClr val="0000FF"/>
                </a:solidFill>
              </a:rPr>
              <a:t>Pertanian/ Perikanan/ Peternakan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b="1" dirty="0">
                <a:solidFill>
                  <a:srgbClr val="0000FF"/>
                </a:solidFill>
              </a:rPr>
              <a:t>Kesehatan dan </a:t>
            </a:r>
            <a:r>
              <a:rPr lang="en-AU" b="1" dirty="0">
                <a:solidFill>
                  <a:srgbClr val="0000FF"/>
                </a:solidFill>
              </a:rPr>
              <a:t>o</a:t>
            </a:r>
            <a:r>
              <a:rPr lang="id-ID" b="1" dirty="0">
                <a:solidFill>
                  <a:srgbClr val="0000FF"/>
                </a:solidFill>
              </a:rPr>
              <a:t>bat</a:t>
            </a:r>
            <a:r>
              <a:rPr lang="id-ID" b="1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AU" b="1" dirty="0">
                <a:solidFill>
                  <a:srgbClr val="0000FF"/>
                </a:solidFill>
                <a:sym typeface="Wingdings" pitchFamily="2" charset="2"/>
              </a:rPr>
              <a:t> a)</a:t>
            </a:r>
            <a:r>
              <a:rPr lang="en-AU" b="1" dirty="0" err="1">
                <a:solidFill>
                  <a:srgbClr val="0000FF"/>
                </a:solidFill>
                <a:sym typeface="Wingdings" pitchFamily="2" charset="2"/>
              </a:rPr>
              <a:t>obat</a:t>
            </a:r>
            <a:r>
              <a:rPr lang="en-AU" b="1" dirty="0">
                <a:solidFill>
                  <a:srgbClr val="0000FF"/>
                </a:solidFill>
                <a:sym typeface="Wingdings" pitchFamily="2" charset="2"/>
              </a:rPr>
              <a:t>; b)</a:t>
            </a:r>
            <a:r>
              <a:rPr lang="en-AU" b="1" dirty="0" err="1">
                <a:solidFill>
                  <a:srgbClr val="0000FF"/>
                </a:solidFill>
                <a:sym typeface="Wingdings" pitchFamily="2" charset="2"/>
              </a:rPr>
              <a:t>vaksin</a:t>
            </a:r>
            <a:r>
              <a:rPr lang="en-AU" b="1" dirty="0">
                <a:solidFill>
                  <a:srgbClr val="0000FF"/>
                </a:solidFill>
                <a:sym typeface="Wingdings" pitchFamily="2" charset="2"/>
              </a:rPr>
              <a:t>; c) </a:t>
            </a:r>
            <a:r>
              <a:rPr lang="en-AU" b="1" dirty="0" err="1">
                <a:solidFill>
                  <a:srgbClr val="0000FF"/>
                </a:solidFill>
                <a:sym typeface="Wingdings" pitchFamily="2" charset="2"/>
              </a:rPr>
              <a:t>alkes</a:t>
            </a:r>
            <a:endParaRPr lang="id-ID" b="1" dirty="0">
              <a:solidFill>
                <a:srgbClr val="0000FF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d-ID" b="1" dirty="0">
                <a:solidFill>
                  <a:srgbClr val="0000FF"/>
                </a:solidFill>
                <a:sym typeface="Wingdings" pitchFamily="2" charset="2"/>
              </a:rPr>
              <a:t>Sosial Humaniora</a:t>
            </a:r>
            <a:endParaRPr lang="en-AU" b="1" dirty="0">
              <a:solidFill>
                <a:srgbClr val="0000FF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AU" b="1" dirty="0" err="1">
                <a:solidFill>
                  <a:srgbClr val="0000FF"/>
                </a:solidFill>
                <a:sym typeface="Wingdings" pitchFamily="2" charset="2"/>
              </a:rPr>
              <a:t>Seni</a:t>
            </a:r>
            <a:r>
              <a:rPr lang="en-AU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endParaRPr lang="id-ID" b="1" dirty="0">
              <a:solidFill>
                <a:srgbClr val="0000FF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631" y="5735667"/>
            <a:ext cx="10061511" cy="92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Pengukuran TKT dilakukan setelah kegiatan yang akan diukur TKTnya sudah dientri ke dalam aplikasi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7" y="1160139"/>
            <a:ext cx="8014995" cy="4418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561110" y="2831628"/>
            <a:ext cx="5184576" cy="15696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600" dirty="0"/>
              <a:t>LEGENDA</a:t>
            </a:r>
          </a:p>
          <a:p>
            <a:r>
              <a:rPr lang="id-ID" sz="1600" dirty="0"/>
              <a:t>TKT-A 	: TKT SELF ASSESSMENT</a:t>
            </a:r>
          </a:p>
          <a:p>
            <a:r>
              <a:rPr lang="id-ID" sz="1600" dirty="0"/>
              <a:t>TKT-V	: TKT VERIFIKASI</a:t>
            </a:r>
          </a:p>
          <a:p>
            <a:r>
              <a:rPr lang="id-ID" sz="1600" dirty="0"/>
              <a:t>KRM	: DATA TKT SUDAH DIKIRIM</a:t>
            </a:r>
          </a:p>
          <a:p>
            <a:r>
              <a:rPr lang="id-ID" sz="1600" dirty="0"/>
              <a:t>VRF	: DATA TKT SUDAH DIVERIFIKASI</a:t>
            </a:r>
          </a:p>
          <a:p>
            <a:r>
              <a:rPr lang="id-ID" sz="1600" dirty="0"/>
              <a:t>VLD	: DATA TKT SUDAH DIVALIDASI</a:t>
            </a:r>
          </a:p>
        </p:txBody>
      </p:sp>
      <p:sp>
        <p:nvSpPr>
          <p:cNvPr id="12" name="Oval 11"/>
          <p:cNvSpPr/>
          <p:nvPr/>
        </p:nvSpPr>
        <p:spPr>
          <a:xfrm>
            <a:off x="2178089" y="1083468"/>
            <a:ext cx="1008112" cy="326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258" y="2398023"/>
            <a:ext cx="3058885" cy="3382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/>
              <a:t>Setelah kegiatan dipilih, masuk ke halaman penilaian untuk mengukur nilai masing-masing indikator untuk setiap levelnya secara bertahap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9" y="1304073"/>
            <a:ext cx="7849142" cy="4476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val 11"/>
          <p:cNvSpPr/>
          <p:nvPr/>
        </p:nvSpPr>
        <p:spPr>
          <a:xfrm>
            <a:off x="2080118" y="1233538"/>
            <a:ext cx="1008112" cy="326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0374" y="1104925"/>
            <a:ext cx="2779369" cy="4606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600" dirty="0"/>
              <a:t>Menampilkan Hasil Pengukuran TKT Secara Keseluruhan yang Masuk ke dalam Sistem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9" y="1028339"/>
            <a:ext cx="8038168" cy="4683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val 11"/>
          <p:cNvSpPr/>
          <p:nvPr/>
        </p:nvSpPr>
        <p:spPr>
          <a:xfrm>
            <a:off x="2909866" y="1028313"/>
            <a:ext cx="1008112" cy="326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08" y="5514561"/>
            <a:ext cx="9948115" cy="1072305"/>
          </a:xfrm>
        </p:spPr>
        <p:txBody>
          <a:bodyPr>
            <a:normAutofit fontScale="90000"/>
          </a:bodyPr>
          <a:lstStyle/>
          <a:p>
            <a:r>
              <a:rPr lang="id-ID" sz="2400" dirty="0">
                <a:latin typeface="+mn-lt"/>
              </a:rPr>
              <a:t>Ermalina </a:t>
            </a:r>
            <a:r>
              <a:rPr lang="id-ID" sz="2400" dirty="0">
                <a:latin typeface="+mn-lt"/>
                <a:sym typeface="Wingdings" panose="05000000000000000000" pitchFamily="2" charset="2"/>
              </a:rPr>
              <a:t> </a:t>
            </a:r>
            <a:br>
              <a:rPr lang="id-ID" sz="2400" dirty="0">
                <a:latin typeface="+mn-lt"/>
                <a:sym typeface="Wingdings" panose="05000000000000000000" pitchFamily="2" charset="2"/>
              </a:rPr>
            </a:br>
            <a:r>
              <a:rPr lang="id-ID" sz="2400" dirty="0">
                <a:latin typeface="+mn-lt"/>
              </a:rPr>
              <a:t>Sjaeful Irwan</a:t>
            </a:r>
            <a:r>
              <a:rPr lang="en-AU" sz="24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AU" sz="2400" dirty="0">
                <a:latin typeface="+mn-lt"/>
              </a:rPr>
              <a:t> </a:t>
            </a:r>
            <a:r>
              <a:rPr lang="id-ID" sz="2400" dirty="0">
                <a:latin typeface="+mn-lt"/>
                <a:hlinkClick r:id="rId3"/>
              </a:rPr>
              <a:t>sjaeful@ristekdikti.go.id</a:t>
            </a:r>
            <a:r>
              <a:rPr lang="id-ID" sz="2400" dirty="0">
                <a:latin typeface="+mn-lt"/>
              </a:rPr>
              <a:t/>
            </a:r>
            <a:br>
              <a:rPr lang="id-ID" sz="2400" dirty="0">
                <a:latin typeface="+mn-lt"/>
              </a:rPr>
            </a:br>
            <a:r>
              <a:rPr lang="en-AU" sz="2400" dirty="0" err="1">
                <a:latin typeface="+mn-lt"/>
              </a:rPr>
              <a:t>Roosida</a:t>
            </a:r>
            <a:r>
              <a:rPr lang="en-AU" sz="2400" dirty="0">
                <a:latin typeface="+mn-lt"/>
              </a:rPr>
              <a:t> </a:t>
            </a:r>
            <a:r>
              <a:rPr lang="en-AU" sz="2400" dirty="0" err="1">
                <a:latin typeface="+mn-lt"/>
              </a:rPr>
              <a:t>Taulani</a:t>
            </a:r>
            <a:r>
              <a:rPr lang="en-AU" sz="2400" dirty="0">
                <a:latin typeface="+mn-lt"/>
              </a:rPr>
              <a:t> </a:t>
            </a:r>
            <a:r>
              <a:rPr lang="en-AU" sz="24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AU" sz="2400" dirty="0">
                <a:latin typeface="+mn-lt"/>
                <a:hlinkClick r:id="rId4"/>
              </a:rPr>
              <a:t>roosida@ristekdikti.go.id</a:t>
            </a:r>
            <a:r>
              <a:rPr lang="id-ID" sz="2400" dirty="0">
                <a:latin typeface="+mn-lt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487" y="4725144"/>
            <a:ext cx="11844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>
                <a:solidFill>
                  <a:schemeClr val="accent6">
                    <a:lumMod val="75000"/>
                  </a:schemeClr>
                </a:solidFill>
              </a:rPr>
              <a:t>Untuk problem dalam penggunaan aplikasi dan masukan-masukan untuk perbaikan dan penyempurnaan aplikasi, silakan menghubungi </a:t>
            </a: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2400" dirty="0" err="1">
                <a:solidFill>
                  <a:schemeClr val="accent6">
                    <a:lumMod val="75000"/>
                  </a:schemeClr>
                </a:solidFill>
              </a:rPr>
              <a:t>Sekretariat</a:t>
            </a: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 TKT Online</a:t>
            </a:r>
            <a:r>
              <a:rPr lang="id-ID" sz="24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 t="8789" r="29722" b="11132"/>
          <a:stretch>
            <a:fillRect/>
          </a:stretch>
        </p:blipFill>
        <p:spPr bwMode="auto">
          <a:xfrm>
            <a:off x="6744072" y="1743227"/>
            <a:ext cx="4295800" cy="2752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 t="8789"/>
          <a:stretch>
            <a:fillRect/>
          </a:stretch>
        </p:blipFill>
        <p:spPr bwMode="auto">
          <a:xfrm>
            <a:off x="3863752" y="2532652"/>
            <a:ext cx="3552380" cy="1821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34125" y="1089795"/>
            <a:ext cx="11593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2000" dirty="0"/>
              <a:t>Permen Ristekdikti No. 42 Tahun 2016 tentang Pengukuran dan Penetapan Tingkat Kesiapterapan Teknologi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000" dirty="0"/>
              <a:t>Indikator Setiap Tingkat Kesiapterapan Teknologi </a:t>
            </a:r>
          </a:p>
          <a:p>
            <a:r>
              <a:rPr lang="id-ID" sz="2000" dirty="0"/>
              <a:t>Download  pada:</a:t>
            </a:r>
          </a:p>
          <a:p>
            <a:r>
              <a:rPr lang="id-ID" sz="2000" dirty="0">
                <a:hlinkClick r:id="rId7"/>
              </a:rPr>
              <a:t>http://risbang.ristekdikti.go.id</a:t>
            </a:r>
            <a:r>
              <a:rPr lang="id-ID" sz="2000" dirty="0"/>
              <a:t> atau</a:t>
            </a:r>
          </a:p>
          <a:p>
            <a:r>
              <a:rPr lang="id-ID" sz="2000" dirty="0"/>
              <a:t>Website online TKT</a:t>
            </a:r>
            <a:r>
              <a:rPr lang="en-AU" sz="2000" dirty="0"/>
              <a:t>:</a:t>
            </a:r>
            <a:endParaRPr lang="id-ID" sz="2000" dirty="0"/>
          </a:p>
          <a:p>
            <a:r>
              <a:rPr lang="id-ID" sz="2000" dirty="0">
                <a:hlinkClick r:id="rId8"/>
              </a:rPr>
              <a:t>http://tkt.ristekdikti.go.id</a:t>
            </a:r>
            <a:r>
              <a:rPr lang="id-ID" sz="2000" dirty="0"/>
              <a:t> </a:t>
            </a:r>
          </a:p>
        </p:txBody>
      </p:sp>
      <p:pic>
        <p:nvPicPr>
          <p:cNvPr id="15" name="Picture 14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ambar 1"/>
          <p:cNvPicPr>
            <a:picLocks noChangeAspect="1"/>
          </p:cNvPicPr>
          <p:nvPr/>
        </p:nvPicPr>
        <p:blipFill rotWithShape="1">
          <a:blip r:embed="rId3"/>
          <a:srcRect l="20114" t="14563" r="22329" b="10625"/>
          <a:stretch/>
        </p:blipFill>
        <p:spPr>
          <a:xfrm>
            <a:off x="263452" y="1533831"/>
            <a:ext cx="8565915" cy="5100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59830" y="814135"/>
            <a:ext cx="6132170" cy="1353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600" dirty="0">
                <a:hlinkClick r:id="rId5"/>
              </a:rPr>
              <a:t>SIMULASI TKT ONLINE</a:t>
            </a:r>
            <a:endParaRPr lang="id-ID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3600" dirty="0"/>
              <a:t>http://tkt.ristekdikti.go.id</a:t>
            </a:r>
          </a:p>
        </p:txBody>
      </p:sp>
    </p:spTree>
    <p:extLst>
      <p:ext uri="{BB962C8B-B14F-4D97-AF65-F5344CB8AC3E}">
        <p14:creationId xmlns:p14="http://schemas.microsoft.com/office/powerpoint/2010/main" val="30229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926" t="27078" r="17870"/>
          <a:stretch/>
        </p:blipFill>
        <p:spPr>
          <a:xfrm>
            <a:off x="543824" y="814136"/>
            <a:ext cx="8115183" cy="5583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92308" y="4586402"/>
            <a:ext cx="3166328" cy="1754326"/>
          </a:xfrm>
          <a:prstGeom prst="rect">
            <a:avLst/>
          </a:prstGeom>
          <a:solidFill>
            <a:srgbClr val="C000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AU" sz="3600" b="1" dirty="0">
                <a:solidFill>
                  <a:schemeClr val="bg1"/>
                </a:solidFill>
              </a:rPr>
              <a:t>RND  PRODUCTIVITY &amp; GERD</a:t>
            </a:r>
            <a:endParaRPr lang="id-ID" sz="36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50113" y="5711190"/>
          <a:ext cx="100584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9" y="191349"/>
            <a:ext cx="1445895" cy="13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898248" y="2244508"/>
            <a:ext cx="4370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TERIMA KASIH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49989" y="658074"/>
            <a:ext cx="10358524" cy="4096198"/>
          </a:xfrm>
        </p:spPr>
        <p:txBody>
          <a:bodyPr>
            <a:norm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id-ID" sz="3100" b="1" dirty="0">
                <a:solidFill>
                  <a:srgbClr val="FF0000"/>
                </a:solidFill>
              </a:rPr>
              <a:t>ADHI INDRA HERMANU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ea typeface="DejaVu Sans"/>
                <a:cs typeface="Arial" panose="020B0604020202020204" pitchFamily="34" charset="0"/>
              </a:rPr>
              <a:t/>
            </a:r>
            <a:b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ea typeface="DejaVu Sans"/>
                <a:cs typeface="Arial" panose="020B0604020202020204" pitchFamily="34" charset="0"/>
              </a:rPr>
            </a:b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ea typeface="DejaVu Sans"/>
                <a:cs typeface="Arial" panose="020B0604020202020204" pitchFamily="34" charset="0"/>
              </a:rPr>
              <a:t>K</a:t>
            </a:r>
            <a:r>
              <a:rPr lang="id-ID" sz="2200" dirty="0">
                <a:solidFill>
                  <a:schemeClr val="tx1"/>
                </a:solidFill>
                <a:latin typeface="Calibri" panose="020F0502020204030204" pitchFamily="34" charset="0"/>
                <a:ea typeface="DejaVu Sans"/>
                <a:cs typeface="Arial" panose="020B0604020202020204" pitchFamily="34" charset="0"/>
              </a:rPr>
              <a:t>ASUBDIT RISET DASAR</a:t>
            </a:r>
            <a:br>
              <a:rPr lang="id-ID" sz="2200" dirty="0">
                <a:solidFill>
                  <a:schemeClr val="tx1"/>
                </a:solidFill>
                <a:latin typeface="Calibri" panose="020F0502020204030204" pitchFamily="34" charset="0"/>
                <a:ea typeface="DejaVu Sans"/>
                <a:cs typeface="Arial" panose="020B0604020202020204" pitchFamily="34" charset="0"/>
              </a:rPr>
            </a:br>
            <a:r>
              <a:rPr lang="id-ID" sz="2200" dirty="0">
                <a:solidFill>
                  <a:schemeClr val="tx1"/>
                </a:solidFill>
                <a:latin typeface="Calibri" panose="020F0502020204030204" pitchFamily="34" charset="0"/>
                <a:ea typeface="DejaVu Sans"/>
                <a:cs typeface="Arial" panose="020B0604020202020204" pitchFamily="34" charset="0"/>
              </a:rPr>
              <a:t>manoe@ristekdikti.go.id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2" name="Subtitle 5"/>
          <p:cNvSpPr>
            <a:spLocks noGrp="1"/>
          </p:cNvSpPr>
          <p:nvPr>
            <p:ph type="subTitle" idx="1"/>
          </p:nvPr>
        </p:nvSpPr>
        <p:spPr>
          <a:xfrm>
            <a:off x="949989" y="5085742"/>
            <a:ext cx="10058400" cy="73212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d-ID" sz="2000" b="1" dirty="0">
                <a:solidFill>
                  <a:srgbClr val="002060"/>
                </a:solidFill>
              </a:rPr>
              <a:t>DITJEN PENGUATAN RISET DAN PENGEMBANGAN</a:t>
            </a:r>
          </a:p>
          <a:p>
            <a:pPr algn="ctr"/>
            <a:r>
              <a:rPr lang="id-ID" sz="2000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755" y="1057122"/>
            <a:ext cx="10972800" cy="508375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501736" y="2265218"/>
            <a:ext cx="5288971" cy="1870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207569" y="71420"/>
            <a:ext cx="9865095" cy="15850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id-ID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AU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TARGET 2020</a:t>
            </a:r>
          </a:p>
          <a:p>
            <a:pPr algn="ctr"/>
            <a:r>
              <a:rPr lang="en-AU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RISET DAN PENGEMBANGAN</a:t>
            </a:r>
            <a:endParaRPr lang="en-US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4509" y="4010387"/>
            <a:ext cx="9858155" cy="22467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Font typeface="+mj-lt"/>
              <a:buAutoNum type="arabicPeriod" startAt="2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Dalam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Bidang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PENGEMBANGAN</a:t>
            </a:r>
          </a:p>
          <a:p>
            <a:pPr marL="449263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Bersinergi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Kita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Mandiri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00113" lvl="1" indent="-450850">
              <a:buFont typeface="+mj-lt"/>
              <a:buAutoNum type="alphaL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R&amp;D (TRL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6),</a:t>
            </a:r>
          </a:p>
          <a:p>
            <a:pPr marL="900113" lvl="1" indent="-450850">
              <a:buFont typeface="+mj-lt"/>
              <a:buAutoNum type="alphaL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(TRL 7). </a:t>
            </a:r>
          </a:p>
          <a:p>
            <a:pPr marL="449263"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9" y="1763618"/>
            <a:ext cx="9865096" cy="224676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65138" indent="-465138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Dalam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Bidang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RISET</a:t>
            </a:r>
          </a:p>
          <a:p>
            <a:pPr marL="512763" indent="-512763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Indonesia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Harus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Juara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2020</a:t>
            </a:r>
          </a:p>
          <a:p>
            <a:pPr marL="1200150" lvl="1" indent="-511175">
              <a:buFont typeface="+mj-lt"/>
              <a:buAutoNum type="alphaL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Internasional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200150" lvl="1" indent="-511175">
              <a:buFont typeface="+mj-lt"/>
              <a:buAutoNum type="alphaL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Terdaftar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688975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0054" y="74800"/>
            <a:ext cx="1479250" cy="6522552"/>
            <a:chOff x="290054" y="74800"/>
            <a:chExt cx="1479250" cy="6522552"/>
          </a:xfrm>
        </p:grpSpPr>
        <p:pic>
          <p:nvPicPr>
            <p:cNvPr id="7" name="Picture 6" descr="http://www.greenbookblog.org/wp-content/uploads/2014/12/researchcloseup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59" y="4217812"/>
              <a:ext cx="1444045" cy="144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www.ekon.go.id/berita/img/477267599-pemerintah-gencar-siapkan.64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54" y="1567575"/>
              <a:ext cx="1479250" cy="106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s3.eu-central-1.amazonaws.com/euobs-media/d85088de68d2a605fa0eda0062fdf48c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60" y="5814806"/>
              <a:ext cx="1437105" cy="78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pastipanji.files.wordpress.com/2013/10/hakteknas-18.jpg?w=40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59" y="74800"/>
              <a:ext cx="1437105" cy="141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images.apps-foundry.com/magazine_static/images/1/19723/big_covers/ID_KPG2014MTH12MKIPI_B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6" b="6348"/>
            <a:stretch/>
          </p:blipFill>
          <p:spPr bwMode="auto">
            <a:xfrm>
              <a:off x="325259" y="2777213"/>
              <a:ext cx="1437105" cy="13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08195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94411"/>
            <a:ext cx="10509663" cy="1200329"/>
          </a:xfrm>
          <a:prstGeom prst="rect">
            <a:avLst/>
          </a:prstGeom>
          <a:solidFill>
            <a:srgbClr val="C000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id-ID" sz="3600" b="1" dirty="0">
                <a:solidFill>
                  <a:schemeClr val="bg1"/>
                </a:solidFill>
              </a:rPr>
              <a:t>RISET BERBASIS OUTPUT </a:t>
            </a:r>
            <a:endParaRPr lang="en-AU" sz="3600" b="1" dirty="0">
              <a:solidFill>
                <a:schemeClr val="bg1"/>
              </a:solidFill>
            </a:endParaRPr>
          </a:p>
          <a:p>
            <a:pPr algn="r"/>
            <a:r>
              <a:rPr lang="en-AU" sz="3600" b="1" dirty="0">
                <a:solidFill>
                  <a:schemeClr val="bg1"/>
                </a:solidFill>
              </a:rPr>
              <a:t>IMPLEMENTASI PENGGUNAAN SBK</a:t>
            </a:r>
            <a:endParaRPr lang="id-ID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asil gam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8" y="1469020"/>
            <a:ext cx="11895315" cy="45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sil gamb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9" y="5248605"/>
            <a:ext cx="2430871" cy="16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asil gam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448" y="5243538"/>
            <a:ext cx="2149430" cy="16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83" y="1039091"/>
            <a:ext cx="6824337" cy="5087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734" y="208473"/>
            <a:ext cx="3832860" cy="60426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348748" y="1129797"/>
            <a:ext cx="2529986" cy="15445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11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42257" y="116632"/>
            <a:ext cx="11120210" cy="6263350"/>
            <a:chOff x="807425" y="134585"/>
            <a:chExt cx="11120210" cy="6263350"/>
          </a:xfrm>
        </p:grpSpPr>
        <p:pic>
          <p:nvPicPr>
            <p:cNvPr id="3074" name="Picture 2" descr="Hasil gamba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816" y="134585"/>
              <a:ext cx="9779819" cy="573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 rot="20542340">
              <a:off x="9343554" y="3120761"/>
              <a:ext cx="2015595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45729" y="260502"/>
              <a:ext cx="136815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F0000"/>
                  </a:solidFill>
                </a:rPr>
                <a:t>Hulu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1626" y="3512995"/>
              <a:ext cx="185306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F0000"/>
                  </a:solidFill>
                </a:rPr>
                <a:t>Hilir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7425" y="5813160"/>
              <a:ext cx="111058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b="1" dirty="0" err="1">
                  <a:solidFill>
                    <a:srgbClr val="FF0000"/>
                  </a:solidFill>
                </a:rPr>
                <a:t>Ilustrasi</a:t>
              </a:r>
              <a:r>
                <a:rPr lang="en-AU" sz="3200" b="1" dirty="0">
                  <a:solidFill>
                    <a:srgbClr val="FF0000"/>
                  </a:solidFill>
                </a:rPr>
                <a:t> </a:t>
              </a:r>
              <a:r>
                <a:rPr lang="id-ID" sz="3200" b="1" dirty="0">
                  <a:solidFill>
                    <a:srgbClr val="FF0000"/>
                  </a:solidFill>
                </a:rPr>
                <a:t>Hilirisasi Hasil Riset dan Pengembangan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49062" y="337906"/>
              <a:ext cx="8532771" cy="4981305"/>
              <a:chOff x="1425061" y="337905"/>
              <a:chExt cx="8532771" cy="498130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213685" y="337905"/>
                <a:ext cx="1598674" cy="3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lvl="1" algn="ctr"/>
                <a:r>
                  <a:rPr lang="en-AU" b="1" dirty="0">
                    <a:solidFill>
                      <a:schemeClr val="tx1"/>
                    </a:solidFill>
                  </a:rPr>
                  <a:t>TKT</a:t>
                </a:r>
                <a:r>
                  <a:rPr lang="id-ID" b="1" dirty="0">
                    <a:solidFill>
                      <a:schemeClr val="tx1"/>
                    </a:solidFill>
                  </a:rPr>
                  <a:t>  1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96800" y="1256300"/>
                <a:ext cx="2098905" cy="3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AU" b="1" dirty="0">
                    <a:solidFill>
                      <a:schemeClr val="tx1"/>
                    </a:solidFill>
                  </a:rPr>
                  <a:t>TKT</a:t>
                </a:r>
                <a:r>
                  <a:rPr lang="id-ID" b="1" dirty="0">
                    <a:solidFill>
                      <a:schemeClr val="tx1"/>
                    </a:solidFill>
                  </a:rPr>
                  <a:t>  </a:t>
                </a:r>
                <a:r>
                  <a:rPr lang="en-AU" b="1" dirty="0">
                    <a:solidFill>
                      <a:schemeClr val="tx1"/>
                    </a:solidFill>
                  </a:rPr>
                  <a:t>4</a:t>
                </a:r>
                <a:endParaRPr lang="id-ID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450099" y="4013457"/>
                <a:ext cx="1802419" cy="3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AU" b="1" dirty="0">
                    <a:solidFill>
                      <a:schemeClr val="tx1"/>
                    </a:solidFill>
                  </a:rPr>
                  <a:t>TKT</a:t>
                </a:r>
                <a:r>
                  <a:rPr lang="id-ID" b="1" dirty="0">
                    <a:solidFill>
                      <a:schemeClr val="tx1"/>
                    </a:solidFill>
                  </a:rPr>
                  <a:t> </a:t>
                </a:r>
                <a:r>
                  <a:rPr lang="en-AU" b="1" dirty="0">
                    <a:solidFill>
                      <a:schemeClr val="tx1"/>
                    </a:solidFill>
                  </a:rPr>
                  <a:t>3</a:t>
                </a:r>
                <a:endParaRPr lang="id-ID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13020" y="4482667"/>
                <a:ext cx="1188000" cy="3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AU" b="1" dirty="0">
                    <a:solidFill>
                      <a:schemeClr val="tx1"/>
                    </a:solidFill>
                  </a:rPr>
                  <a:t>TKT</a:t>
                </a:r>
                <a:r>
                  <a:rPr lang="id-ID" b="1" dirty="0">
                    <a:solidFill>
                      <a:schemeClr val="tx1"/>
                    </a:solidFill>
                  </a:rPr>
                  <a:t>  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21372041">
                <a:off x="4480731" y="4564432"/>
                <a:ext cx="1579302" cy="3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AU" b="1" dirty="0">
                    <a:solidFill>
                      <a:schemeClr val="tx1"/>
                    </a:solidFill>
                  </a:rPr>
                  <a:t>TKT</a:t>
                </a:r>
                <a:r>
                  <a:rPr lang="id-ID" b="1" dirty="0">
                    <a:solidFill>
                      <a:schemeClr val="tx1"/>
                    </a:solidFill>
                  </a:rPr>
                  <a:t>  6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43272" y="2244413"/>
                <a:ext cx="2074919" cy="3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AU" b="1" dirty="0">
                    <a:solidFill>
                      <a:schemeClr val="tx1"/>
                    </a:solidFill>
                  </a:rPr>
                  <a:t>TKT</a:t>
                </a:r>
                <a:r>
                  <a:rPr lang="id-ID" b="1" dirty="0">
                    <a:solidFill>
                      <a:schemeClr val="tx1"/>
                    </a:solidFill>
                  </a:rPr>
                  <a:t>  7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63887" y="5001779"/>
                <a:ext cx="1368152" cy="3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AU" b="1" dirty="0">
                    <a:solidFill>
                      <a:schemeClr val="tx1"/>
                    </a:solidFill>
                  </a:rPr>
                  <a:t>TKT</a:t>
                </a:r>
                <a:r>
                  <a:rPr lang="id-ID" b="1" dirty="0">
                    <a:solidFill>
                      <a:schemeClr val="tx1"/>
                    </a:solidFill>
                  </a:rPr>
                  <a:t>  8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25061" y="2883334"/>
                <a:ext cx="2570873" cy="3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AU" b="1" dirty="0">
                    <a:solidFill>
                      <a:schemeClr val="tx1"/>
                    </a:solidFill>
                  </a:rPr>
                  <a:t>TKT</a:t>
                </a:r>
                <a:r>
                  <a:rPr lang="id-ID" b="1" dirty="0">
                    <a:solidFill>
                      <a:schemeClr val="tx1"/>
                    </a:solidFill>
                  </a:rPr>
                  <a:t>  9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085624" y="2762324"/>
                <a:ext cx="1872208" cy="31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AU" b="1" dirty="0">
                    <a:solidFill>
                      <a:schemeClr val="tx1"/>
                    </a:solidFill>
                  </a:rPr>
                  <a:t>TKT</a:t>
                </a:r>
                <a:r>
                  <a:rPr lang="id-ID" b="1" dirty="0">
                    <a:solidFill>
                      <a:schemeClr val="tx1"/>
                    </a:solidFill>
                  </a:rPr>
                  <a:t>  2</a:t>
                </a:r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 flipH="1" flipV="1">
              <a:off x="7737686" y="3549959"/>
              <a:ext cx="658882" cy="9586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9098746" y="2362792"/>
              <a:ext cx="772336" cy="4124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888088" y="3836161"/>
              <a:ext cx="0" cy="805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/>
          <p:nvPr/>
        </p:nvCxnSpPr>
        <p:spPr>
          <a:xfrm flipH="1" flipV="1">
            <a:off x="8616280" y="5198635"/>
            <a:ext cx="3132432" cy="3056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42614" y="48381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</a:rPr>
              <a:t>RISET DASAR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203260" y="5496921"/>
            <a:ext cx="3132432" cy="3056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29594" y="51364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</a:rPr>
              <a:t>RISET TERAPAN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476256" y="5840810"/>
            <a:ext cx="3132432" cy="3056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94871" y="5480299"/>
            <a:ext cx="3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</a:rPr>
              <a:t>RISET PENGEMBANGAN</a:t>
            </a:r>
          </a:p>
        </p:txBody>
      </p:sp>
      <p:pic>
        <p:nvPicPr>
          <p:cNvPr id="52" name="Picture 5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Box 52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932194"/>
            <a:ext cx="11495314" cy="5877064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§"/>
              <a:tabLst>
                <a:tab pos="358775" algn="l"/>
              </a:tabLst>
            </a:pPr>
            <a:r>
              <a:rPr lang="id-ID" sz="2000" dirty="0"/>
              <a:t>Kementerian Riset, Teknologi dan Pendidikan Tinggi (Kemenristekdikti) telah mengeluarkan Peraturan Menteri Nomor 42 Tahun 2016 tentang Pengukuran dan Penetapan Tingkat Kesiapterapan Teknologi. </a:t>
            </a:r>
          </a:p>
          <a:p>
            <a:pPr marL="742950" lvl="2" indent="-342900" algn="just">
              <a:lnSpc>
                <a:spcPct val="110000"/>
              </a:lnSpc>
              <a:spcAft>
                <a:spcPts val="600"/>
              </a:spcAft>
              <a:buFont typeface="Courier New" pitchFamily="49" charset="0"/>
              <a:buChar char="o"/>
            </a:pPr>
            <a:r>
              <a:rPr lang="id-ID" dirty="0"/>
              <a:t>Pengukuran Tingkat Kesiapterapan Teknologi (TKT) wajib dilakukan terhadap teknologi hasil kegiatan penelitian dan pengembangan yang didanai dengan anggaran pemerintah atau dikerjasamakan dengan pemerintah. </a:t>
            </a:r>
          </a:p>
          <a:p>
            <a:pPr marL="358775" indent="-358775" algn="just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id-ID" sz="2000" dirty="0"/>
              <a:t>Tingkat Kesiapan Teknologi (TKT) menjadi salah satu prasyarat dalam pemberian penjaminan risiko pemanfaatan teknologi (sesuai dengan Undang-Undang Nomor 3 Tahun 2014 tentang Perindustrian).</a:t>
            </a:r>
          </a:p>
          <a:p>
            <a:pPr marL="719138" lvl="1" indent="-360363" algn="just">
              <a:lnSpc>
                <a:spcPct val="110000"/>
              </a:lnSpc>
              <a:spcAft>
                <a:spcPts val="600"/>
              </a:spcAft>
              <a:buFont typeface="Courier New" pitchFamily="49" charset="0"/>
              <a:buChar char="o"/>
            </a:pPr>
            <a:r>
              <a:rPr lang="id-ID" sz="2000" dirty="0"/>
              <a:t>Salah satu komponen penilaian untuk mendapatkan insentif Pemerintah berupa penjaminan risiko pemanfaatan teknologi industri adalah Tingkat Kesiapan Teknologi (TKT), dimana teknologi yang akan dimanfaatkan industri harus memiliki TKT 9.</a:t>
            </a:r>
          </a:p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id-ID" sz="2000" dirty="0"/>
              <a:t>Tingkat Kesiapan Teknologi (TKT) menjadi salah satu prasyarat agar suatu invensi dapat mengikuti tahapan komersialisasi teknologi yang dilakukan oleh TTO (Technology Transfer Office).</a:t>
            </a:r>
          </a:p>
          <a:p>
            <a:pPr marL="742950" lvl="2" indent="-342900">
              <a:lnSpc>
                <a:spcPct val="120000"/>
              </a:lnSpc>
              <a:spcAft>
                <a:spcPts val="600"/>
              </a:spcAft>
              <a:buFont typeface="Courier New" pitchFamily="49" charset="0"/>
              <a:buChar char="o"/>
            </a:pPr>
            <a:r>
              <a:rPr lang="id-ID" dirty="0"/>
              <a:t>Suatu teknologi hasil invensi yang memiliki TKT 7 yang dapat mengikuti tahapan komersialisasi teknologi yang dilakukan oleh TTO (Technology Transfer Office).</a:t>
            </a:r>
          </a:p>
          <a:p>
            <a:pPr marL="201168" lvl="1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id-ID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6CA-A6D1-4164-BB93-8986838EFD32}" type="slidenum">
              <a:rPr lang="id-ID" smtClean="0"/>
              <a:pPr/>
              <a:t>9</a:t>
            </a:fld>
            <a:endParaRPr lang="id-ID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478485" y="285136"/>
            <a:ext cx="4615543" cy="814135"/>
          </a:xfrm>
        </p:spPr>
        <p:txBody>
          <a:bodyPr>
            <a:normAutofit/>
          </a:bodyPr>
          <a:lstStyle/>
          <a:p>
            <a:pPr algn="r"/>
            <a:r>
              <a:rPr lang="id-ID" sz="4000" b="1" dirty="0">
                <a:solidFill>
                  <a:srgbClr val="FF0000"/>
                </a:solidFill>
              </a:rPr>
              <a:t>LANDASAN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" y="102116"/>
            <a:ext cx="819398" cy="71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080655" y="289728"/>
            <a:ext cx="592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KEMENTERIAN RISET TEKNOLOGI DAN PENDIDIKAN TINGGI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62668" y="659033"/>
            <a:ext cx="6846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1189</Words>
  <Application>Microsoft Office PowerPoint</Application>
  <PresentationFormat>Custom</PresentationFormat>
  <Paragraphs>213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LANDASAN</vt:lpstr>
      <vt:lpstr>Arti Penting Hasil Pengukuran TKT</vt:lpstr>
      <vt:lpstr>PowerPoint Presentation</vt:lpstr>
      <vt:lpstr>PowerPoint Presentation</vt:lpstr>
      <vt:lpstr>PowerPoint Presentation</vt:lpstr>
      <vt:lpstr>PowerPoint Presentation</vt:lpstr>
      <vt:lpstr>PEMBAGIAN PERAN LEMRISBANG</vt:lpstr>
      <vt:lpstr>PowerPoint Presentation</vt:lpstr>
      <vt:lpstr>Bagaimana Mengukurnya?</vt:lpstr>
      <vt:lpstr>PowerPoint Presentation</vt:lpstr>
      <vt:lpstr>Alur Kerja TKT Online: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Ermalina   Sjaeful Irwan  sjaeful@ristekdikti.go.id Roosida Taulani  roosida@ristekdikti.go.id </vt:lpstr>
      <vt:lpstr>PowerPoint Presentation</vt:lpstr>
      <vt:lpstr>ADHI INDRA HERMANU KASUBDIT RISET DASAR manoe@ristekdikti.go.id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manoe@ristek.go.id</dc:creator>
  <cp:lastModifiedBy>ismail - [2010]</cp:lastModifiedBy>
  <cp:revision>40</cp:revision>
  <dcterms:created xsi:type="dcterms:W3CDTF">2016-11-17T02:56:48Z</dcterms:created>
  <dcterms:modified xsi:type="dcterms:W3CDTF">2017-04-21T03:49:03Z</dcterms:modified>
</cp:coreProperties>
</file>