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22" r:id="rId3"/>
    <p:sldId id="347" r:id="rId4"/>
    <p:sldId id="381" r:id="rId5"/>
    <p:sldId id="368" r:id="rId6"/>
    <p:sldId id="369" r:id="rId7"/>
    <p:sldId id="370" r:id="rId8"/>
    <p:sldId id="371" r:id="rId9"/>
    <p:sldId id="377" r:id="rId10"/>
    <p:sldId id="372" r:id="rId11"/>
    <p:sldId id="378" r:id="rId12"/>
    <p:sldId id="373" r:id="rId13"/>
    <p:sldId id="374" r:id="rId14"/>
    <p:sldId id="366" r:id="rId15"/>
    <p:sldId id="367" r:id="rId16"/>
    <p:sldId id="328" r:id="rId17"/>
    <p:sldId id="379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0000FF"/>
    <a:srgbClr val="58B3D8"/>
    <a:srgbClr val="8AD1E2"/>
    <a:srgbClr val="122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0E2EC-B988-4D98-8159-AA45B36B08E9}" type="datetimeFigureOut">
              <a:rPr lang="en-AU" smtClean="0"/>
              <a:t>8/05/2017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9488-A9D1-43F9-8B10-B3C9E3F32F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ECCA2-A456-416F-AD42-246CF3D8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ECCA2-A456-416F-AD42-246CF3D8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1959-DF65-4B37-BDBF-7821A6023413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58C6-5549-4989-AB95-558545DCB0F4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291C-ABA6-4150-9C90-616B7DC449BA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CF10-809A-4FE8-BBF9-86A6584FA7AF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720D-6C09-4FB9-A851-BF0099FD9228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785A-4E9A-462A-8456-2FD37AD93423}" type="datetime1">
              <a:rPr lang="en-AU" smtClean="0"/>
              <a:t>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DA-3655-4DB3-84A2-760D2B09076F}" type="datetime1">
              <a:rPr lang="en-AU" smtClean="0"/>
              <a:t>8/05/2017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8102-ED84-4ADE-8DAE-8E8CEC88DBAF}" type="datetime1">
              <a:rPr lang="en-AU" smtClean="0"/>
              <a:t>8/05/2017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346F-650B-4773-8543-D0F10A36638E}" type="datetime1">
              <a:rPr lang="en-AU" smtClean="0"/>
              <a:t>8/05/2017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C63B-69A9-4D5F-8856-0781BB737659}" type="datetime1">
              <a:rPr lang="en-AU" smtClean="0"/>
              <a:t>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493-E14A-4985-AC3E-BEA5894D9114}" type="datetime1">
              <a:rPr lang="en-AU" smtClean="0"/>
              <a:t>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FAEA-8EB9-40FF-B12B-23A15B5944C6}" type="datetime1">
              <a:rPr lang="en-AU" smtClean="0"/>
              <a:t>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CE7A-F770-46C2-A107-CA22452E5DE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4" descr="Gambar terkait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"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1" y="675052"/>
            <a:ext cx="12002366" cy="62504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3.emf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0239" y="639160"/>
            <a:ext cx="9105090" cy="1569660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STANDAR BIAYA </a:t>
            </a:r>
            <a:r>
              <a:rPr lang="en-US" sz="4800" b="1" dirty="0" smtClean="0">
                <a:solidFill>
                  <a:schemeClr val="bg1"/>
                </a:solidFill>
              </a:rPr>
              <a:t>KELUARAN  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(</a:t>
            </a:r>
            <a:r>
              <a:rPr lang="en-US" sz="4800" b="1" i="1" dirty="0" smtClean="0">
                <a:solidFill>
                  <a:schemeClr val="bg1"/>
                </a:solidFill>
              </a:rPr>
              <a:t>SUB-OUTPUT</a:t>
            </a:r>
            <a:r>
              <a:rPr lang="en-US" sz="4800" b="1" dirty="0" smtClean="0">
                <a:solidFill>
                  <a:schemeClr val="bg1"/>
                </a:solidFill>
              </a:rPr>
              <a:t> PENELITIAN)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25" y="5304359"/>
            <a:ext cx="118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BATAM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d-ID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endParaRPr lang="id-ID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090" y="2052526"/>
            <a:ext cx="11735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208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endParaRPr lang="en-US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Direktorat</a:t>
            </a:r>
            <a:r>
              <a:rPr lang="en-US" sz="28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Riset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Pengabdian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Masyarakat</a:t>
            </a: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Direktorat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Jenderal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Penguatan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Riset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Pengembangan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112" y="3943351"/>
            <a:ext cx="1066790" cy="116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719846" y="1536953"/>
            <a:ext cx="1116734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id-ID" sz="4800" b="1" dirty="0" smtClean="0"/>
              <a:t>IV. </a:t>
            </a:r>
            <a:r>
              <a:rPr lang="en-US" sz="4800" b="1" dirty="0" smtClean="0"/>
              <a:t>SBK </a:t>
            </a:r>
            <a:r>
              <a:rPr lang="en-US" sz="4800" b="1" dirty="0" err="1"/>
              <a:t>Riset</a:t>
            </a:r>
            <a:r>
              <a:rPr lang="en-US" sz="4800" b="1" dirty="0"/>
              <a:t> </a:t>
            </a:r>
            <a:r>
              <a:rPr lang="en-US" sz="4800" b="1" dirty="0" err="1"/>
              <a:t>Pengembangan</a:t>
            </a:r>
            <a:endParaRPr lang="en-US" sz="4800" b="1" dirty="0"/>
          </a:p>
          <a:p>
            <a:r>
              <a:rPr lang="en-US" sz="3200" b="1" dirty="0"/>
              <a:t>#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memperoleh</a:t>
            </a:r>
            <a:r>
              <a:rPr lang="en-US" sz="3200" b="1" dirty="0"/>
              <a:t> </a:t>
            </a:r>
            <a:r>
              <a:rPr lang="en-US" sz="3200" b="1" dirty="0" err="1"/>
              <a:t>prototip</a:t>
            </a:r>
            <a:r>
              <a:rPr lang="en-US" sz="3200" b="1" dirty="0"/>
              <a:t> </a:t>
            </a:r>
            <a:r>
              <a:rPr lang="en-US" sz="3200" b="1" dirty="0" err="1"/>
              <a:t>laik</a:t>
            </a:r>
            <a:r>
              <a:rPr lang="en-US" sz="3200" b="1" dirty="0"/>
              <a:t> </a:t>
            </a:r>
            <a:r>
              <a:rPr lang="en-US" sz="3200" b="1" dirty="0" err="1"/>
              <a:t>industri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 smtClean="0"/>
              <a:t>pengujian</a:t>
            </a:r>
            <a:endParaRPr lang="en-US" sz="3200" b="1" dirty="0" smtClean="0"/>
          </a:p>
          <a:p>
            <a:pPr>
              <a:spcAft>
                <a:spcPts val="1200"/>
              </a:spcAft>
            </a:pPr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3200" b="1" dirty="0"/>
              <a:t>model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konsep</a:t>
            </a:r>
            <a:endParaRPr lang="en-US" sz="3200" b="1" dirty="0"/>
          </a:p>
          <a:p>
            <a:r>
              <a:rPr lang="en-US" sz="3200" b="1" dirty="0"/>
              <a:t># </a:t>
            </a:r>
            <a:r>
              <a:rPr lang="en-US" sz="3200" b="1" dirty="0" err="1"/>
              <a:t>Tahapan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r>
              <a:rPr lang="en-US" sz="3200" b="1" dirty="0" smtClean="0"/>
              <a:t>    - </a:t>
            </a:r>
            <a:r>
              <a:rPr lang="en-US" sz="3200" b="1" dirty="0" err="1"/>
              <a:t>Demonstrasi</a:t>
            </a:r>
            <a:r>
              <a:rPr lang="en-US" sz="3200" b="1" dirty="0"/>
              <a:t> </a:t>
            </a:r>
            <a:r>
              <a:rPr lang="en-US" sz="3200" b="1" dirty="0" err="1"/>
              <a:t>prototip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b="1" dirty="0" err="1"/>
              <a:t>sebenarnya</a:t>
            </a:r>
            <a:endParaRPr lang="en-US" sz="3200" b="1" dirty="0"/>
          </a:p>
          <a:p>
            <a:r>
              <a:rPr lang="en-US" sz="3200" b="1" dirty="0" smtClean="0"/>
              <a:t>    -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benar-benar</a:t>
            </a:r>
            <a:r>
              <a:rPr lang="en-US" sz="3200" b="1" dirty="0"/>
              <a:t> </a:t>
            </a:r>
            <a:r>
              <a:rPr lang="en-US" sz="3200" b="1" dirty="0" err="1"/>
              <a:t>teruji</a:t>
            </a:r>
            <a:r>
              <a:rPr lang="en-US" sz="3200" b="1" dirty="0"/>
              <a:t>/</a:t>
            </a:r>
            <a:r>
              <a:rPr lang="en-US" sz="3200" b="1" dirty="0" err="1"/>
              <a:t>terbukti</a:t>
            </a:r>
            <a:r>
              <a:rPr lang="en-US" sz="3200" b="1" dirty="0"/>
              <a:t> </a:t>
            </a:r>
            <a:r>
              <a:rPr lang="en-US" sz="3200" b="1" dirty="0" err="1"/>
              <a:t>melalui</a:t>
            </a:r>
            <a:r>
              <a:rPr lang="en-US" sz="3200" b="1" dirty="0"/>
              <a:t> </a:t>
            </a:r>
            <a:r>
              <a:rPr lang="en-US" sz="3200" b="1" dirty="0" err="1" smtClean="0"/>
              <a:t>keberhasilan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  </a:t>
            </a:r>
            <a:r>
              <a:rPr lang="en-US" sz="3200" b="1" dirty="0" err="1"/>
              <a:t>pengoperasian</a:t>
            </a:r>
            <a:endParaRPr lang="en-US" sz="3200" b="1" dirty="0"/>
          </a:p>
          <a:p>
            <a:r>
              <a:rPr lang="en-US" sz="3200" b="1" dirty="0" smtClean="0"/>
              <a:t>    - </a:t>
            </a:r>
            <a:r>
              <a:rPr lang="en-US" sz="3200" b="1" dirty="0" err="1"/>
              <a:t>Laporan</a:t>
            </a:r>
            <a:r>
              <a:rPr lang="en-US" sz="3200" b="1" dirty="0"/>
              <a:t> </a:t>
            </a:r>
            <a:r>
              <a:rPr lang="en-US" sz="3200" b="1" dirty="0" err="1"/>
              <a:t>kegiatan</a:t>
            </a:r>
            <a:r>
              <a:rPr lang="en-US" sz="3200" b="1" dirty="0"/>
              <a:t> </a:t>
            </a:r>
            <a:r>
              <a:rPr lang="en-US" sz="3200" b="1" dirty="0" err="1" smtClean="0"/>
              <a:t>komprehensif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Luaran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Wajib</a:t>
            </a:r>
            <a:r>
              <a:rPr lang="en-US" sz="3200" b="1" dirty="0" smtClean="0"/>
              <a:t>) </a:t>
            </a:r>
            <a:endParaRPr lang="en-US" sz="3200" b="1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3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924136" y="1750948"/>
            <a:ext cx="1066151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Lanjutan</a:t>
            </a:r>
            <a:r>
              <a:rPr lang="en-US" sz="3200" b="1" dirty="0" smtClean="0"/>
              <a:t> (SBK </a:t>
            </a:r>
            <a:r>
              <a:rPr lang="en-US" sz="3200" b="1" dirty="0" err="1" smtClean="0"/>
              <a:t>Riset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Pengembangan</a:t>
            </a:r>
            <a:r>
              <a:rPr lang="en-US" sz="3200" b="1" dirty="0" smtClean="0"/>
              <a:t>):</a:t>
            </a:r>
          </a:p>
          <a:p>
            <a:r>
              <a:rPr lang="en-US" sz="2000" b="1" dirty="0" smtClean="0"/>
              <a:t># </a:t>
            </a:r>
            <a:r>
              <a:rPr lang="en-US" sz="2000" b="1" dirty="0" err="1"/>
              <a:t>Bidang</a:t>
            </a:r>
            <a:r>
              <a:rPr lang="en-US" sz="2000" b="1" dirty="0"/>
              <a:t> </a:t>
            </a:r>
            <a:r>
              <a:rPr lang="en-US" sz="2000" b="1" dirty="0" err="1"/>
              <a:t>Fokus</a:t>
            </a:r>
            <a:r>
              <a:rPr lang="en-US" sz="2000" b="1" dirty="0"/>
              <a:t> </a:t>
            </a:r>
            <a:r>
              <a:rPr lang="en-US" sz="2000" b="1" dirty="0" err="1"/>
              <a:t>Riset</a:t>
            </a:r>
            <a:r>
              <a:rPr lang="en-US" sz="2000" b="1" dirty="0"/>
              <a:t> </a:t>
            </a:r>
            <a:r>
              <a:rPr lang="en-US" sz="2000" b="1" dirty="0" err="1" smtClean="0"/>
              <a:t>Pengembangan</a:t>
            </a:r>
            <a:r>
              <a:rPr lang="en-US" sz="2000" b="1" dirty="0" smtClean="0"/>
              <a:t>: </a:t>
            </a:r>
            <a:endParaRPr lang="en-US" sz="2000" b="1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Pangan-Pertanian</a:t>
            </a:r>
            <a:endParaRPr lang="en-US" sz="2000" b="1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Energi</a:t>
            </a:r>
            <a:r>
              <a:rPr lang="en-US" sz="2000" b="1" dirty="0"/>
              <a:t>-EBT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Kesehatan-Obat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Transportasi</a:t>
            </a:r>
            <a:r>
              <a:rPr lang="en-US" sz="2000" b="1" dirty="0"/>
              <a:t> 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Teknologi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Komunikasi</a:t>
            </a:r>
            <a:r>
              <a:rPr lang="en-US" sz="2000" b="1" dirty="0"/>
              <a:t> (TIK)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Hankam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Material </a:t>
            </a:r>
            <a:r>
              <a:rPr lang="en-US" sz="2000" b="1" dirty="0" err="1"/>
              <a:t>Maju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Kemaritiman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Kebencanaan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</a:t>
            </a:r>
            <a:endParaRPr lang="en-US" sz="20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9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719847" y="1118670"/>
            <a:ext cx="1063233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sz="4400" b="1" dirty="0"/>
              <a:t>SBK </a:t>
            </a:r>
            <a:r>
              <a:rPr lang="en-US" sz="4400" b="1" dirty="0" err="1" smtClean="0"/>
              <a:t>Riset</a:t>
            </a:r>
            <a:r>
              <a:rPr lang="en-US" sz="4400" b="1" dirty="0" smtClean="0"/>
              <a:t> </a:t>
            </a:r>
          </a:p>
          <a:p>
            <a:pPr algn="ctr"/>
            <a:r>
              <a:rPr lang="en-US" sz="4400" b="1" dirty="0" err="1" smtClean="0"/>
              <a:t>Dasar</a:t>
            </a:r>
            <a:r>
              <a:rPr lang="en-US" sz="4400" b="1" dirty="0"/>
              <a:t>, </a:t>
            </a:r>
            <a:r>
              <a:rPr lang="en-US" sz="4400" b="1" dirty="0" err="1"/>
              <a:t>Terapan</a:t>
            </a:r>
            <a:r>
              <a:rPr lang="en-US" sz="4400" b="1" dirty="0"/>
              <a:t>, </a:t>
            </a:r>
            <a:r>
              <a:rPr lang="en-US" sz="4400" b="1" dirty="0" err="1"/>
              <a:t>Pengembangan</a:t>
            </a:r>
            <a:r>
              <a:rPr lang="en-US" sz="4400" b="1" dirty="0"/>
              <a:t> </a:t>
            </a:r>
            <a:endParaRPr lang="en-US" sz="4400" b="1" dirty="0" smtClean="0"/>
          </a:p>
          <a:p>
            <a:pPr algn="ctr">
              <a:spcAft>
                <a:spcPts val="2400"/>
              </a:spcAft>
            </a:pPr>
            <a:r>
              <a:rPr lang="en-US" sz="4400" b="1" dirty="0"/>
              <a:t>(</a:t>
            </a:r>
            <a:r>
              <a:rPr lang="en-US" sz="4400" b="1" dirty="0" err="1" smtClean="0"/>
              <a:t>Bidang</a:t>
            </a:r>
            <a:r>
              <a:rPr lang="en-US" sz="4400" b="1" dirty="0" smtClean="0"/>
              <a:t> </a:t>
            </a:r>
            <a:r>
              <a:rPr lang="en-US" sz="4400" b="1" dirty="0" err="1"/>
              <a:t>Fokus</a:t>
            </a:r>
            <a:r>
              <a:rPr lang="en-US" sz="4400" b="1" dirty="0"/>
              <a:t> </a:t>
            </a:r>
            <a:r>
              <a:rPr lang="en-US" sz="4400" b="1" dirty="0" err="1" smtClean="0"/>
              <a:t>tertentu</a:t>
            </a:r>
            <a:r>
              <a:rPr lang="en-US" sz="4400" b="1" dirty="0" smtClean="0"/>
              <a:t>) </a:t>
            </a:r>
          </a:p>
          <a:p>
            <a:pPr algn="ctr">
              <a:spcAft>
                <a:spcPts val="2400"/>
              </a:spcAft>
            </a:pPr>
            <a:r>
              <a:rPr lang="en-US" sz="4400" b="1" dirty="0" smtClean="0"/>
              <a:t>↓</a:t>
            </a:r>
            <a:endParaRPr lang="en-US" sz="4400" b="1" dirty="0"/>
          </a:p>
          <a:p>
            <a:pPr algn="ctr"/>
            <a:r>
              <a:rPr lang="en-US" sz="4400" b="1" dirty="0" smtClean="0"/>
              <a:t> </a:t>
            </a:r>
            <a:r>
              <a:rPr lang="en-US" sz="4400" b="1" dirty="0">
                <a:solidFill>
                  <a:srgbClr val="FF0000"/>
                </a:solidFill>
              </a:rPr>
              <a:t>DAPAT TAMBAHAN BIAYA </a:t>
            </a:r>
            <a:r>
              <a:rPr lang="en-US" sz="4400" b="1" dirty="0"/>
              <a:t>(Hal 23-28</a:t>
            </a:r>
            <a:r>
              <a:rPr lang="en-US" sz="4400" b="1" dirty="0" smtClean="0"/>
              <a:t>)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BESARAN TAMBAHAN BIAYA</a:t>
            </a:r>
            <a:r>
              <a:rPr lang="en-US" sz="4400" b="1" dirty="0" smtClean="0"/>
              <a:t> (Hal 28-30)</a:t>
            </a:r>
            <a:endParaRPr lang="en-US" sz="4400" dirty="0"/>
          </a:p>
          <a:p>
            <a:r>
              <a:rPr lang="en-US" b="1" dirty="0"/>
              <a:t>  </a:t>
            </a:r>
            <a:endParaRPr lang="en-US" dirty="0"/>
          </a:p>
          <a:p>
            <a:r>
              <a:rPr lang="en-US" b="1" dirty="0"/>
              <a:t> </a:t>
            </a:r>
            <a:endParaRPr lang="en-US" sz="32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5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661480" y="1780157"/>
            <a:ext cx="1084634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4000" b="1" dirty="0" err="1"/>
              <a:t>A</a:t>
            </a:r>
            <a:r>
              <a:rPr lang="en-US" sz="4000" b="1" dirty="0" err="1" smtClean="0"/>
              <a:t>lokasi</a:t>
            </a:r>
            <a:r>
              <a:rPr lang="en-US" sz="4000" b="1" dirty="0" smtClean="0"/>
              <a:t> </a:t>
            </a:r>
            <a:r>
              <a:rPr lang="en-US" sz="4000" b="1" dirty="0"/>
              <a:t>SBK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tambahan</a:t>
            </a:r>
            <a:r>
              <a:rPr lang="en-US" sz="4000" b="1" dirty="0"/>
              <a:t> </a:t>
            </a:r>
            <a:r>
              <a:rPr lang="en-US" sz="4000" b="1" dirty="0" err="1" smtClean="0"/>
              <a:t>biaya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didasarkan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atas</a:t>
            </a:r>
            <a:r>
              <a:rPr lang="en-US" sz="4000" b="1" dirty="0" smtClean="0"/>
              <a:t>:</a:t>
            </a:r>
            <a:endParaRPr lang="en-US" sz="4000" dirty="0"/>
          </a:p>
          <a:p>
            <a:pPr>
              <a:spcAft>
                <a:spcPts val="1200"/>
              </a:spcAft>
            </a:pPr>
            <a:r>
              <a:rPr lang="en-US" sz="4000" b="1" dirty="0"/>
              <a:t>a. </a:t>
            </a:r>
            <a:r>
              <a:rPr lang="en-US" sz="4000" b="1" dirty="0" err="1"/>
              <a:t>Ketersediaan</a:t>
            </a:r>
            <a:r>
              <a:rPr lang="en-US" sz="4000" b="1" dirty="0"/>
              <a:t> </a:t>
            </a:r>
            <a:r>
              <a:rPr lang="en-US" sz="4000" b="1" dirty="0" err="1"/>
              <a:t>alokasi</a:t>
            </a:r>
            <a:r>
              <a:rPr lang="en-US" sz="4000" b="1" dirty="0"/>
              <a:t> </a:t>
            </a:r>
            <a:r>
              <a:rPr lang="en-US" sz="4000" b="1" dirty="0" err="1"/>
              <a:t>anggaran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en-US" sz="4000" b="1" dirty="0"/>
              <a:t>b. </a:t>
            </a:r>
            <a:r>
              <a:rPr lang="en-US" sz="4000" b="1" dirty="0" err="1"/>
              <a:t>Prakiraan</a:t>
            </a:r>
            <a:r>
              <a:rPr lang="en-US" sz="4000" b="1" dirty="0"/>
              <a:t> </a:t>
            </a:r>
            <a:r>
              <a:rPr lang="en-US" sz="4000" b="1" dirty="0" err="1"/>
              <a:t>penilaan</a:t>
            </a:r>
            <a:r>
              <a:rPr lang="en-US" sz="4000" b="1" dirty="0"/>
              <a:t> </a:t>
            </a:r>
            <a:r>
              <a:rPr lang="en-US" sz="4000" b="1" dirty="0" smtClean="0"/>
              <a:t>proposal: 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</a:t>
            </a:r>
            <a:r>
              <a:rPr lang="en-US" sz="4000" b="1" dirty="0"/>
              <a:t>- Grade A = 100% </a:t>
            </a:r>
            <a:endParaRPr lang="en-US" sz="4000" dirty="0"/>
          </a:p>
          <a:p>
            <a:r>
              <a:rPr lang="en-US" sz="4000" b="1" dirty="0"/>
              <a:t>   </a:t>
            </a:r>
            <a:r>
              <a:rPr lang="en-US" sz="4000" b="1" dirty="0" smtClean="0"/>
              <a:t>  - </a:t>
            </a:r>
            <a:r>
              <a:rPr lang="en-US" sz="4000" b="1" dirty="0"/>
              <a:t>Grade B =  75% </a:t>
            </a:r>
            <a:endParaRPr lang="en-US" sz="4000" dirty="0"/>
          </a:p>
          <a:p>
            <a:r>
              <a:rPr lang="en-US" sz="4000" b="1" dirty="0"/>
              <a:t>   </a:t>
            </a:r>
            <a:r>
              <a:rPr lang="en-US" sz="4000" b="1" dirty="0" smtClean="0"/>
              <a:t>  - </a:t>
            </a:r>
            <a:r>
              <a:rPr lang="en-US" sz="4000" b="1" dirty="0"/>
              <a:t>Grade C =  60% </a:t>
            </a:r>
            <a:endParaRPr lang="en-US" sz="40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4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68013" y="1138811"/>
            <a:ext cx="5675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TABEL BIAYA DASAR PENELITIA</a:t>
            </a:r>
            <a:r>
              <a:rPr lang="id-ID" sz="2400" b="1" dirty="0">
                <a:solidFill>
                  <a:srgbClr val="C00000"/>
                </a:solidFill>
              </a:rPr>
              <a:t>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20" y="1648814"/>
            <a:ext cx="496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Merupakan</a:t>
            </a:r>
            <a:r>
              <a:rPr lang="en-US" sz="2000" b="1" dirty="0"/>
              <a:t> </a:t>
            </a:r>
            <a:r>
              <a:rPr lang="en-US" sz="2000" b="1" dirty="0" err="1"/>
              <a:t>biaya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 smtClean="0"/>
              <a:t>maksimal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</a:t>
            </a:r>
            <a:r>
              <a:rPr lang="en-US" sz="2000" b="1" dirty="0" smtClean="0"/>
              <a:t>- </a:t>
            </a:r>
            <a:r>
              <a:rPr lang="en-US" sz="2000" b="1" dirty="0" err="1" smtClean="0"/>
              <a:t>dasarkan</a:t>
            </a:r>
            <a:r>
              <a:rPr lang="en-US" sz="2000" b="1" dirty="0" smtClean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bidang</a:t>
            </a:r>
            <a:r>
              <a:rPr lang="en-US" sz="2000" b="1" dirty="0"/>
              <a:t> </a:t>
            </a:r>
            <a:r>
              <a:rPr lang="en-US" sz="2000" b="1" dirty="0" err="1"/>
              <a:t>fokus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963347"/>
            <a:ext cx="9964881" cy="10390"/>
          </a:xfrm>
          <a:prstGeom prst="line">
            <a:avLst/>
          </a:prstGeom>
          <a:ln w="44450" cmpd="thinThick">
            <a:solidFill>
              <a:schemeClr val="accent1">
                <a:lumMod val="5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17082" t="12823" r="14094" b="22522"/>
          <a:stretch>
            <a:fillRect/>
          </a:stretch>
        </p:blipFill>
        <p:spPr bwMode="auto">
          <a:xfrm>
            <a:off x="-8255" y="2644413"/>
            <a:ext cx="6227379" cy="34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17203" t="10453" r="14821" b="5927"/>
          <a:stretch>
            <a:fillRect/>
          </a:stretch>
        </p:blipFill>
        <p:spPr bwMode="auto">
          <a:xfrm>
            <a:off x="6147901" y="1072054"/>
            <a:ext cx="6044099" cy="515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1583" y="6316751"/>
            <a:ext cx="8886499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605" indent="-268605">
              <a:buFont typeface="Arial" panose="020B0604020202020204" pitchFamily="34" charset="0"/>
              <a:buChar char="•"/>
            </a:pP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Pendanaan disesuaikan dengan ketersediaan alokasi anggaran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878" y="308684"/>
            <a:ext cx="10509663" cy="645160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en-AU" dirty="0"/>
              <a:t>BESARAN SBK 2017 </a:t>
            </a:r>
            <a:r>
              <a:rPr lang="en-US" altLang="en-AU" dirty="0" smtClean="0"/>
              <a:t>– </a:t>
            </a:r>
            <a:r>
              <a:rPr lang="en-US" altLang="en-AU" i="1" dirty="0" smtClean="0"/>
              <a:t>SUB OUTPUT</a:t>
            </a:r>
            <a:r>
              <a:rPr lang="en-US" altLang="en-AU" dirty="0" smtClean="0"/>
              <a:t> </a:t>
            </a:r>
            <a:r>
              <a:rPr lang="en-US" altLang="en-AU" dirty="0"/>
              <a:t>PENELITIAN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23600" y="13970"/>
            <a:ext cx="1168400" cy="109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14</a:t>
            </a:fld>
            <a:endParaRPr lang="en-A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6789" y="883143"/>
            <a:ext cx="291267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BIAYA TAMBAHAN</a:t>
            </a:r>
            <a:endParaRPr lang="en-US" sz="2800" u="sng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3114" y="306127"/>
            <a:ext cx="1636349" cy="6467060"/>
            <a:chOff x="10341318" y="242085"/>
            <a:chExt cx="1636349" cy="6467060"/>
          </a:xfrm>
        </p:grpSpPr>
        <p:pic>
          <p:nvPicPr>
            <p:cNvPr id="8" name="Picture 2" descr="http://marketing.marketing91.netdna-cdn.com/wp-content/uploads/2014/11/Low-cost-market-research.jpg?fd3a6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319" y="5890971"/>
              <a:ext cx="1636348" cy="818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stewardshipadvocates.org/wp-content/uploads/budgeting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318" y="3572240"/>
              <a:ext cx="1479249" cy="130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http://www.greenbookblog.org/wp-content/uploads/2014/12/researchcloseu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319" y="2211264"/>
              <a:ext cx="1486189" cy="1486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www.genengnews.com/media/images/AnalysisAndInsight/Sept26_2011_32674192_BudgetKnifeWoodenCuttingBoard_2012BudgetCJS1864819215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319" y="4928437"/>
              <a:ext cx="1479249" cy="97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://nadjibsalatti.web.id/upload/kontent/1416911660pasar-bebas-asea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2327" y="1431665"/>
              <a:ext cx="1478242" cy="6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www.ekon.go.id/berita/img/477267599-pemerintah-gencar-siapkan.64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8258" y="242085"/>
              <a:ext cx="1479250" cy="106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/>
          <p:cNvCxnSpPr/>
          <p:nvPr/>
        </p:nvCxnSpPr>
        <p:spPr>
          <a:xfrm flipV="1">
            <a:off x="1919463" y="853050"/>
            <a:ext cx="9964881" cy="10390"/>
          </a:xfrm>
          <a:prstGeom prst="line">
            <a:avLst/>
          </a:prstGeom>
          <a:ln w="44450" cmpd="thinThick">
            <a:solidFill>
              <a:schemeClr val="accent1">
                <a:lumMod val="5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9"/>
          <a:srcRect l="37684" t="28448" r="31055" b="8190"/>
          <a:stretch>
            <a:fillRect/>
          </a:stretch>
        </p:blipFill>
        <p:spPr bwMode="auto">
          <a:xfrm>
            <a:off x="2097405" y="2510561"/>
            <a:ext cx="4666615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0"/>
          <a:srcRect l="40015" t="14332" r="35662" b="6358"/>
          <a:stretch>
            <a:fillRect/>
          </a:stretch>
        </p:blipFill>
        <p:spPr bwMode="auto">
          <a:xfrm>
            <a:off x="6999605" y="1106805"/>
            <a:ext cx="472948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097405" y="1345768"/>
            <a:ext cx="49022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b="1" dirty="0"/>
              <a:t> </a:t>
            </a:r>
            <a:r>
              <a:rPr lang="en-US" b="1" dirty="0" err="1"/>
              <a:t>maksimal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diberikan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mencapai</a:t>
            </a:r>
            <a:r>
              <a:rPr lang="en-US" b="1" dirty="0"/>
              <a:t> </a:t>
            </a:r>
            <a:r>
              <a:rPr lang="en-US" b="1" dirty="0" smtClean="0"/>
              <a:t>target </a:t>
            </a:r>
            <a:r>
              <a:rPr lang="en-US" b="1" i="1" dirty="0" err="1"/>
              <a:t>ouput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sebagaimana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878" y="200734"/>
            <a:ext cx="10509663" cy="645160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en-AU" dirty="0"/>
              <a:t>BESARAN SBK 2017 - </a:t>
            </a:r>
            <a:r>
              <a:rPr lang="en-US" altLang="en-AU" i="1" dirty="0"/>
              <a:t>SUB OUTPUT</a:t>
            </a:r>
            <a:r>
              <a:rPr lang="en-US" altLang="en-AU" dirty="0"/>
              <a:t> PENELITIAN</a:t>
            </a:r>
            <a:endParaRPr lang="en-AU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023600" y="13970"/>
            <a:ext cx="1168400" cy="109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15</a:t>
            </a:fld>
            <a:endParaRPr lang="en-A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08684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PERHITUNGAN BIAYA PENELITIAN BERBASIS SBK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0178"/>
            <a:ext cx="11724968" cy="34178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3303" y="3933419"/>
            <a:ext cx="6559850" cy="2850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"/>
          <p:cNvSpPr/>
          <p:nvPr/>
        </p:nvSpPr>
        <p:spPr>
          <a:xfrm>
            <a:off x="11403702" y="3078897"/>
            <a:ext cx="270472" cy="352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86465" y="3060616"/>
            <a:ext cx="10267990" cy="41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41" y="4096341"/>
            <a:ext cx="5924993" cy="24966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73455" y="4279564"/>
            <a:ext cx="5082003" cy="24006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</a:rPr>
              <a:t>CONTOH </a:t>
            </a:r>
            <a:r>
              <a:rPr lang="en-US" sz="2400" b="1" dirty="0">
                <a:solidFill>
                  <a:schemeClr val="bg1"/>
                </a:solidFill>
              </a:rPr>
              <a:t>PERHITUNGAN</a:t>
            </a:r>
            <a:r>
              <a:rPr lang="id-ID" sz="2400" b="1" dirty="0">
                <a:solidFill>
                  <a:schemeClr val="bg1"/>
                </a:solidFill>
              </a:rPr>
              <a:t>: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id-ID" sz="1600" b="1" dirty="0"/>
          </a:p>
          <a:p>
            <a:r>
              <a:rPr lang="id-ID" sz="1600" b="1" dirty="0"/>
              <a:t>Untuk</a:t>
            </a:r>
            <a:r>
              <a:rPr lang="id-ID" sz="1600" b="1" dirty="0">
                <a:solidFill>
                  <a:schemeClr val="bg1"/>
                </a:solidFill>
              </a:rPr>
              <a:t> </a:t>
            </a:r>
            <a:r>
              <a:rPr lang="id-ID" sz="2000" b="1" dirty="0">
                <a:solidFill>
                  <a:schemeClr val="bg1"/>
                </a:solidFill>
              </a:rPr>
              <a:t>Penelitian Dasar di Bidang </a:t>
            </a:r>
            <a:r>
              <a:rPr lang="en-US" sz="2000" b="1" dirty="0">
                <a:solidFill>
                  <a:schemeClr val="bg1"/>
                </a:solidFill>
              </a:rPr>
              <a:t>TIK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(</a:t>
            </a:r>
            <a:r>
              <a:rPr lang="en-US" sz="1600" b="1" dirty="0" err="1" smtClean="0"/>
              <a:t>Biaya</a:t>
            </a:r>
            <a:r>
              <a:rPr lang="en-US" sz="1600" b="1" dirty="0" smtClean="0"/>
              <a:t> </a:t>
            </a:r>
            <a:r>
              <a:rPr lang="en-US" sz="1600" b="1" dirty="0" err="1"/>
              <a:t>dasar</a:t>
            </a:r>
            <a:r>
              <a:rPr lang="en-US" sz="1600" b="1" dirty="0"/>
              <a:t> </a:t>
            </a:r>
            <a:r>
              <a:rPr lang="en-US" sz="1600" b="1" dirty="0" err="1"/>
              <a:t>Rp</a:t>
            </a:r>
            <a:r>
              <a:rPr lang="en-US" sz="1600" b="1" dirty="0"/>
              <a:t> 93,9 </a:t>
            </a:r>
            <a:r>
              <a:rPr lang="en-US" sz="1600" b="1" dirty="0" err="1"/>
              <a:t>Jt</a:t>
            </a:r>
            <a:r>
              <a:rPr lang="en-US" sz="1600" b="1" dirty="0"/>
              <a:t>)</a:t>
            </a:r>
            <a:r>
              <a:rPr lang="id-ID" sz="1600" b="1" dirty="0"/>
              <a:t>, dengan target</a:t>
            </a:r>
            <a:r>
              <a:rPr lang="id-ID" sz="16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Publikasi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Internasional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terindeks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/>
              <a:t>(</a:t>
            </a:r>
            <a:r>
              <a:rPr lang="en-US" sz="1600" b="1" dirty="0" err="1"/>
              <a:t>Anggaran</a:t>
            </a:r>
            <a:r>
              <a:rPr lang="en-US" sz="1600" b="1" dirty="0"/>
              <a:t> </a:t>
            </a:r>
            <a:r>
              <a:rPr lang="en-US" sz="1600" b="1" dirty="0" err="1"/>
              <a:t>tambahan</a:t>
            </a:r>
            <a:r>
              <a:rPr lang="en-US" sz="1600" b="1" dirty="0"/>
              <a:t> </a:t>
            </a:r>
            <a:r>
              <a:rPr lang="en-US" sz="1600" b="1" dirty="0" err="1"/>
              <a:t>Rp</a:t>
            </a:r>
            <a:r>
              <a:rPr lang="en-US" sz="1600" b="1" dirty="0"/>
              <a:t> 50 </a:t>
            </a:r>
            <a:r>
              <a:rPr lang="en-US" sz="1600" b="1" dirty="0" err="1"/>
              <a:t>Jt</a:t>
            </a:r>
            <a:r>
              <a:rPr lang="en-US" sz="1600" b="1" dirty="0"/>
              <a:t>)</a:t>
            </a:r>
            <a:r>
              <a:rPr lang="en-US" sz="2000" b="1" dirty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  </a:t>
            </a:r>
            <a:r>
              <a:rPr lang="en-US" sz="1600" b="1" dirty="0">
                <a:sym typeface="Wingdings" panose="05000000000000000000" pitchFamily="2" charset="2"/>
              </a:rPr>
              <a:t>D</a:t>
            </a:r>
            <a:r>
              <a:rPr lang="id-ID" sz="1600" b="1" dirty="0" smtClean="0"/>
              <a:t>iberikan </a:t>
            </a:r>
            <a:r>
              <a:rPr lang="id-ID" sz="1600" b="1" dirty="0">
                <a:solidFill>
                  <a:schemeClr val="bg1"/>
                </a:solidFill>
              </a:rPr>
              <a:t>anggaran Penelitian Maksimal</a:t>
            </a:r>
            <a:r>
              <a:rPr lang="id-ID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/>
              <a:t>sebesar</a:t>
            </a:r>
            <a:r>
              <a:rPr lang="id-ID" sz="1600" b="1" dirty="0"/>
              <a:t>: </a:t>
            </a:r>
            <a:r>
              <a:rPr lang="en-US" sz="1600" b="1" dirty="0" smtClean="0"/>
              <a:t>                              </a:t>
            </a:r>
            <a:r>
              <a:rPr lang="id-ID" b="1" dirty="0" smtClean="0">
                <a:solidFill>
                  <a:schemeClr val="bg1"/>
                </a:solidFill>
              </a:rPr>
              <a:t>Rp</a:t>
            </a:r>
            <a:r>
              <a:rPr lang="id-ID" b="1" dirty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93,9 </a:t>
            </a:r>
            <a:r>
              <a:rPr lang="en-US" b="1" dirty="0" err="1" smtClean="0">
                <a:solidFill>
                  <a:schemeClr val="bg1"/>
                </a:solidFill>
              </a:rPr>
              <a:t>Jt</a:t>
            </a:r>
            <a:r>
              <a:rPr lang="en-US" b="1" dirty="0" smtClean="0">
                <a:solidFill>
                  <a:schemeClr val="bg1"/>
                </a:solidFill>
              </a:rPr>
              <a:t> +</a:t>
            </a:r>
            <a:r>
              <a:rPr lang="id-ID" b="1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chemeClr val="bg1"/>
                </a:solidFill>
              </a:rPr>
              <a:t>Rp. 5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r>
              <a:rPr lang="en-US" b="1" dirty="0" err="1" smtClean="0">
                <a:solidFill>
                  <a:schemeClr val="bg1"/>
                </a:solidFill>
              </a:rPr>
              <a:t>Jt</a:t>
            </a:r>
            <a:r>
              <a:rPr lang="id-ID" b="1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chemeClr val="bg1"/>
                </a:solidFill>
              </a:rPr>
              <a:t>=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id-ID" b="1" dirty="0">
                <a:solidFill>
                  <a:schemeClr val="bg1"/>
                </a:solidFill>
              </a:rPr>
              <a:t>Rp. </a:t>
            </a:r>
            <a:r>
              <a:rPr lang="en-US" b="1" dirty="0" smtClean="0">
                <a:solidFill>
                  <a:schemeClr val="bg1"/>
                </a:solidFill>
              </a:rPr>
              <a:t>143,9 </a:t>
            </a:r>
            <a:r>
              <a:rPr lang="en-US" b="1" dirty="0" err="1" smtClean="0">
                <a:solidFill>
                  <a:schemeClr val="bg1"/>
                </a:solidFill>
              </a:rPr>
              <a:t>Jt</a:t>
            </a:r>
            <a:endParaRPr lang="en-AU" b="1" dirty="0">
              <a:solidFill>
                <a:schemeClr val="bg1"/>
              </a:solidFill>
            </a:endParaRPr>
          </a:p>
          <a:p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10905081" y="2886074"/>
            <a:ext cx="208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BESARAN ANGGARAN BATAS TERTINGGI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0384" y="5947031"/>
            <a:ext cx="5562600" cy="41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14"/>
          <p:cNvSpPr/>
          <p:nvPr/>
        </p:nvSpPr>
        <p:spPr>
          <a:xfrm>
            <a:off x="6239755" y="6004861"/>
            <a:ext cx="270472" cy="3527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5786608" y="5741986"/>
            <a:ext cx="174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ANGGARAN TAMBAHAN OUTPUT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16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584775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z="3200" dirty="0" smtClean="0"/>
              <a:t>CONTOH PERHITUNGAN BIAYA PENELITIAN BERBASIS SBK</a:t>
            </a:r>
            <a:endParaRPr lang="id-ID" sz="3200" dirty="0"/>
          </a:p>
        </p:txBody>
      </p:sp>
      <p:sp>
        <p:nvSpPr>
          <p:cNvPr id="3" name="Rectangle 2"/>
          <p:cNvSpPr/>
          <p:nvPr/>
        </p:nvSpPr>
        <p:spPr>
          <a:xfrm>
            <a:off x="661480" y="1214653"/>
            <a:ext cx="1084634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4000" b="1" dirty="0" smtClean="0"/>
              <a:t>PENELITIAN DASAR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bidang</a:t>
            </a:r>
            <a:r>
              <a:rPr lang="en-US" sz="2800" b="1" dirty="0" smtClean="0"/>
              <a:t> </a:t>
            </a:r>
            <a:r>
              <a:rPr lang="en-US" sz="4000" b="1" dirty="0" smtClean="0"/>
              <a:t>HANKAM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target    </a:t>
            </a:r>
            <a:r>
              <a:rPr lang="en-US" sz="4000" b="1" dirty="0" smtClean="0"/>
              <a:t>PROTOTIPE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diberikan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Penelitian</a:t>
            </a:r>
            <a:r>
              <a:rPr lang="en-US" sz="2800" b="1" dirty="0" smtClean="0"/>
              <a:t> MAKSIMAL: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2800" b="1" dirty="0" err="1" smtClean="0"/>
              <a:t>Rp</a:t>
            </a:r>
            <a:r>
              <a:rPr lang="en-US" sz="2800" b="1" dirty="0" smtClean="0"/>
              <a:t>. 245,0 </a:t>
            </a:r>
            <a:r>
              <a:rPr lang="en-US" sz="2800" b="1" dirty="0" err="1" smtClean="0"/>
              <a:t>Juta</a:t>
            </a:r>
            <a:r>
              <a:rPr lang="en-US" sz="2800" b="1" dirty="0" smtClean="0"/>
              <a:t> +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65,0 </a:t>
            </a:r>
            <a:r>
              <a:rPr lang="en-US" sz="2800" b="1" dirty="0" err="1" smtClean="0"/>
              <a:t>Juta</a:t>
            </a:r>
            <a:r>
              <a:rPr lang="en-US" sz="2800" b="1" dirty="0" smtClean="0"/>
              <a:t>  = 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310,0 </a:t>
            </a:r>
            <a:r>
              <a:rPr lang="en-US" sz="2800" b="1" dirty="0" err="1" smtClean="0"/>
              <a:t>Juta</a:t>
            </a:r>
            <a:endParaRPr lang="en-US" sz="2800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     [</a:t>
            </a:r>
            <a:r>
              <a:rPr lang="en-US" b="1" dirty="0" err="1" smtClean="0">
                <a:solidFill>
                  <a:srgbClr val="FF0000"/>
                </a:solidFill>
              </a:rPr>
              <a:t>Standar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Tambahan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b="1" dirty="0" smtClean="0">
                <a:solidFill>
                  <a:srgbClr val="FF0000"/>
                </a:solidFill>
              </a:rPr>
              <a:t>              [</a:t>
            </a:r>
            <a:r>
              <a:rPr lang="en-US" b="1" i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publikasi</a:t>
            </a:r>
            <a:r>
              <a:rPr lang="en-US" b="1" dirty="0" smtClean="0">
                <a:solidFill>
                  <a:srgbClr val="FF0000"/>
                </a:solidFill>
              </a:rPr>
              <a:t>]  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                                           [   Int’l </a:t>
            </a:r>
            <a:r>
              <a:rPr lang="en-US" b="1" dirty="0" err="1" smtClean="0">
                <a:solidFill>
                  <a:srgbClr val="FF0000"/>
                </a:solidFill>
              </a:rPr>
              <a:t>terindeks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3200" b="1" dirty="0" err="1" smtClean="0"/>
              <a:t>Rincian</a:t>
            </a:r>
            <a:r>
              <a:rPr lang="en-US" sz="3200" b="1" dirty="0" smtClean="0"/>
              <a:t> </a:t>
            </a:r>
            <a:r>
              <a:rPr lang="en-US" sz="3200" b="1" dirty="0" err="1"/>
              <a:t>S</a:t>
            </a:r>
            <a:r>
              <a:rPr lang="en-US" sz="3200" b="1" dirty="0" err="1" smtClean="0"/>
              <a:t>tandar</a:t>
            </a:r>
            <a:r>
              <a:rPr lang="en-US" sz="3200" b="1" dirty="0" smtClean="0"/>
              <a:t> </a:t>
            </a:r>
            <a:r>
              <a:rPr lang="en-US" sz="3200" b="1" dirty="0" err="1"/>
              <a:t>B</a:t>
            </a:r>
            <a:r>
              <a:rPr lang="en-US" sz="3200" b="1" dirty="0" err="1" smtClean="0"/>
              <a:t>iaya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Rp</a:t>
            </a:r>
            <a:r>
              <a:rPr lang="en-US" sz="3200" b="1" dirty="0" smtClean="0"/>
              <a:t>. 245,0 </a:t>
            </a:r>
            <a:r>
              <a:rPr lang="en-US" sz="3200" b="1" dirty="0" err="1" smtClean="0"/>
              <a:t>Juta</a:t>
            </a:r>
            <a:r>
              <a:rPr lang="en-US" sz="3200" b="1" dirty="0" smtClean="0"/>
              <a:t>) </a:t>
            </a:r>
            <a:r>
              <a:rPr lang="en-US" sz="3200" b="1" dirty="0" smtClean="0">
                <a:sym typeface="Wingdings" panose="05000000000000000000" pitchFamily="2" charset="2"/>
              </a:rPr>
              <a:t> RAB </a:t>
            </a:r>
            <a:r>
              <a:rPr lang="en-US" sz="3200" b="1" dirty="0" err="1" smtClean="0">
                <a:sym typeface="Wingdings" panose="05000000000000000000" pitchFamily="2" charset="2"/>
              </a:rPr>
              <a:t>berbasis</a:t>
            </a:r>
            <a:r>
              <a:rPr lang="en-US" sz="3200" b="1" dirty="0" smtClean="0">
                <a:sym typeface="Wingdings" panose="05000000000000000000" pitchFamily="2" charset="2"/>
              </a:rPr>
              <a:t> PROSES: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# HR </a:t>
            </a:r>
            <a:r>
              <a:rPr lang="en-US" sz="2800" b="1" i="1" dirty="0" smtClean="0">
                <a:sym typeface="Wingdings" panose="05000000000000000000" pitchFamily="2" charset="2"/>
              </a:rPr>
              <a:t>output</a:t>
            </a:r>
            <a:r>
              <a:rPr lang="en-US" sz="2800" b="1" dirty="0" smtClean="0"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ym typeface="Wingdings" panose="05000000000000000000" pitchFamily="2" charset="2"/>
              </a:rPr>
              <a:t>kegiatan</a:t>
            </a:r>
            <a:r>
              <a:rPr lang="en-US" sz="2800" b="1" dirty="0" smtClean="0">
                <a:sym typeface="Wingdings" panose="05000000000000000000" pitchFamily="2" charset="2"/>
              </a:rPr>
              <a:t>                                 = </a:t>
            </a:r>
            <a:r>
              <a:rPr lang="en-US" sz="2800" b="1" dirty="0" err="1" smtClean="0">
                <a:sym typeface="Wingdings" panose="05000000000000000000" pitchFamily="2" charset="2"/>
              </a:rPr>
              <a:t>Rp</a:t>
            </a:r>
            <a:r>
              <a:rPr lang="en-US" sz="2800" b="1" dirty="0" smtClean="0">
                <a:sym typeface="Wingdings" panose="05000000000000000000" pitchFamily="2" charset="2"/>
              </a:rPr>
              <a:t>.   22,0 </a:t>
            </a:r>
            <a:r>
              <a:rPr lang="en-US" sz="2800" b="1" dirty="0" err="1" smtClean="0">
                <a:sym typeface="Wingdings" panose="05000000000000000000" pitchFamily="2" charset="2"/>
              </a:rPr>
              <a:t>Juta</a:t>
            </a:r>
            <a:endParaRPr lang="en-US" sz="2800" b="1" dirty="0" smtClean="0">
              <a:sym typeface="Wingdings" panose="05000000000000000000" pitchFamily="2" charset="2"/>
            </a:endParaRPr>
          </a:p>
          <a:p>
            <a:r>
              <a:rPr lang="en-US" sz="2800" b="1" dirty="0" smtClean="0"/>
              <a:t># </a:t>
            </a:r>
            <a:r>
              <a:rPr lang="en-US" sz="2800" b="1" dirty="0" err="1" smtClean="0"/>
              <a:t>Rapat</a:t>
            </a:r>
            <a:r>
              <a:rPr lang="en-US" sz="2800" b="1" dirty="0" smtClean="0"/>
              <a:t> &amp; </a:t>
            </a:r>
            <a:r>
              <a:rPr lang="en-US" sz="2800" b="1" dirty="0" err="1" smtClean="0"/>
              <a:t>Narasumber</a:t>
            </a:r>
            <a:r>
              <a:rPr lang="en-US" sz="2800" b="1" dirty="0" smtClean="0"/>
              <a:t>                              =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  12,6 </a:t>
            </a:r>
            <a:r>
              <a:rPr lang="en-US" sz="2800" b="1" dirty="0" err="1" smtClean="0"/>
              <a:t>Juta</a:t>
            </a:r>
            <a:endParaRPr lang="en-US" sz="2800" b="1" dirty="0" smtClean="0"/>
          </a:p>
          <a:p>
            <a:r>
              <a:rPr lang="en-US" sz="2800" b="1" dirty="0" smtClean="0"/>
              <a:t># </a:t>
            </a:r>
            <a:r>
              <a:rPr lang="en-US" sz="2800" b="1" dirty="0" err="1" smtClean="0"/>
              <a:t>Pengumpulan</a:t>
            </a:r>
            <a:r>
              <a:rPr lang="en-US" sz="2800" b="1" dirty="0" smtClean="0"/>
              <a:t> data/</a:t>
            </a:r>
            <a:r>
              <a:rPr lang="en-US" sz="2800" b="1" dirty="0" err="1" smtClean="0"/>
              <a:t>simulasi</a:t>
            </a:r>
            <a:r>
              <a:rPr lang="en-US" sz="2800" b="1" dirty="0" smtClean="0"/>
              <a:t> &amp; </a:t>
            </a:r>
            <a:r>
              <a:rPr lang="en-US" sz="2800" b="1" dirty="0" err="1" smtClean="0"/>
              <a:t>bahan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187,0 </a:t>
            </a:r>
            <a:r>
              <a:rPr lang="en-US" sz="2800" b="1" dirty="0" err="1" smtClean="0"/>
              <a:t>Juta</a:t>
            </a:r>
            <a:endParaRPr lang="en-US" sz="2800" b="1" dirty="0" smtClean="0"/>
          </a:p>
          <a:p>
            <a:r>
              <a:rPr lang="en-US" sz="2800" b="1" dirty="0" smtClean="0"/>
              <a:t># </a:t>
            </a:r>
            <a:r>
              <a:rPr lang="en-US" sz="2800" b="1" dirty="0" err="1" smtClean="0"/>
              <a:t>Analisis</a:t>
            </a:r>
            <a:r>
              <a:rPr lang="en-US" sz="2800" b="1" dirty="0" smtClean="0"/>
              <a:t> &amp; </a:t>
            </a:r>
            <a:r>
              <a:rPr lang="en-US" sz="2800" b="1" dirty="0" err="1" smtClean="0"/>
              <a:t>Pengujian</a:t>
            </a:r>
            <a:r>
              <a:rPr lang="en-US" sz="2800" b="1" dirty="0" smtClean="0"/>
              <a:t>                               =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  15,5 </a:t>
            </a:r>
            <a:r>
              <a:rPr lang="en-US" sz="2800" b="1" dirty="0" err="1" smtClean="0"/>
              <a:t>Juta</a:t>
            </a:r>
            <a:endParaRPr lang="en-US" sz="2800" b="1" dirty="0" smtClean="0"/>
          </a:p>
          <a:p>
            <a:r>
              <a:rPr lang="en-US" sz="2800" b="1" dirty="0" smtClean="0"/>
              <a:t># ATK                                                             =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.     7,9 </a:t>
            </a:r>
            <a:r>
              <a:rPr lang="en-US" sz="2800" b="1" dirty="0" err="1" smtClean="0"/>
              <a:t>Juta</a:t>
            </a:r>
            <a:r>
              <a:rPr lang="en-US" sz="2800" b="1" dirty="0" smtClean="0"/>
              <a:t>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104243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49989" y="3549444"/>
            <a:ext cx="10358524" cy="1204827"/>
          </a:xfrm>
        </p:spPr>
        <p:txBody>
          <a:bodyPr>
            <a:normAutofit/>
          </a:bodyPr>
          <a:lstStyle/>
          <a:p>
            <a:pPr lvl="0" algn="ctr" defTabSz="-635" eaLnBrk="0" fontAlgn="base" hangingPunct="0">
              <a:lnSpc>
                <a:spcPct val="100000"/>
              </a:lnSpc>
              <a:spcAft>
                <a:spcPct val="0"/>
              </a:spcAft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2001" y="2244508"/>
            <a:ext cx="76226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TERIMA KASIH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18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SISTEMATIKA</a:t>
            </a:r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1381125" y="2451373"/>
            <a:ext cx="8140562" cy="1804865"/>
            <a:chOff x="1381125" y="2232647"/>
            <a:chExt cx="8140562" cy="1704495"/>
          </a:xfrm>
        </p:grpSpPr>
        <p:grpSp>
          <p:nvGrpSpPr>
            <p:cNvPr id="10" name="Group 23"/>
            <p:cNvGrpSpPr/>
            <p:nvPr/>
          </p:nvGrpSpPr>
          <p:grpSpPr bwMode="auto">
            <a:xfrm>
              <a:off x="1381125" y="3051803"/>
              <a:ext cx="8140562" cy="885339"/>
              <a:chOff x="1371600" y="1970088"/>
              <a:chExt cx="8064350" cy="986670"/>
            </a:xfrm>
          </p:grpSpPr>
          <p:sp>
            <p:nvSpPr>
              <p:cNvPr id="28" name="AutoShape 60"/>
              <p:cNvSpPr>
                <a:spLocks noChangeArrowheads="1"/>
              </p:cNvSpPr>
              <p:nvPr/>
            </p:nvSpPr>
            <p:spPr bwMode="gray">
              <a:xfrm>
                <a:off x="1887424" y="2016925"/>
                <a:ext cx="7548526" cy="9270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00">
                      <a:gamma/>
                      <a:tint val="21176"/>
                      <a:invGamma/>
                    </a:srgbClr>
                  </a:gs>
                  <a:gs pos="100000">
                    <a:srgbClr val="CCCC00"/>
                  </a:gs>
                </a:gsLst>
                <a:lin ang="0" scaled="1"/>
              </a:gradFill>
              <a:ln w="12700" algn="ctr">
                <a:solidFill>
                  <a:srgbClr val="FFFFFF"/>
                </a:solidFill>
                <a:rou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Berlin Sans FB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AutoShape 61"/>
              <p:cNvSpPr>
                <a:spLocks noChangeArrowheads="1"/>
              </p:cNvSpPr>
              <p:nvPr/>
            </p:nvSpPr>
            <p:spPr bwMode="gray">
              <a:xfrm>
                <a:off x="1371600" y="1970088"/>
                <a:ext cx="929429" cy="881062"/>
              </a:xfrm>
              <a:prstGeom prst="diamond">
                <a:avLst/>
              </a:prstGeom>
              <a:gradFill rotWithShape="1">
                <a:gsLst>
                  <a:gs pos="0">
                    <a:srgbClr val="CCCC00">
                      <a:gamma/>
                      <a:shade val="46275"/>
                      <a:invGamma/>
                    </a:srgbClr>
                  </a:gs>
                  <a:gs pos="100000">
                    <a:srgbClr val="CCCC00"/>
                  </a:gs>
                </a:gsLst>
                <a:lin ang="0" scaled="1"/>
              </a:gradFill>
              <a:ln w="25400" algn="ctr">
                <a:solidFill>
                  <a:srgbClr val="FFFFFF"/>
                </a:solidFill>
                <a:miter lim="800000"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Berlin Sans FB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62"/>
              <p:cNvSpPr txBox="1">
                <a:spLocks noChangeArrowheads="1"/>
              </p:cNvSpPr>
              <p:nvPr/>
            </p:nvSpPr>
            <p:spPr bwMode="gray">
              <a:xfrm>
                <a:off x="2306130" y="2004410"/>
                <a:ext cx="7129819" cy="952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buNone/>
                </a:pPr>
                <a:r>
                  <a:rPr lang="en-AU" sz="2400" b="1" dirty="0" err="1"/>
                  <a:t>Implementasi</a:t>
                </a:r>
                <a:r>
                  <a:rPr lang="en-AU" sz="2400" b="1" dirty="0"/>
                  <a:t> PMK </a:t>
                </a:r>
                <a:r>
                  <a:rPr lang="en-AU" sz="2400" b="1" dirty="0" smtClean="0"/>
                  <a:t>106/2016</a:t>
                </a:r>
                <a:endParaRPr lang="en-AU" sz="2400" b="1" dirty="0"/>
              </a:p>
              <a:p>
                <a:pPr>
                  <a:buNone/>
                </a:pPr>
                <a:r>
                  <a:rPr lang="en-AU" sz="2400" b="1" dirty="0" err="1"/>
                  <a:t>Standar</a:t>
                </a:r>
                <a:r>
                  <a:rPr lang="en-AU" sz="2400" b="1" dirty="0"/>
                  <a:t> </a:t>
                </a:r>
                <a:r>
                  <a:rPr lang="en-AU" sz="2400" b="1" dirty="0" err="1"/>
                  <a:t>Biaya</a:t>
                </a:r>
                <a:r>
                  <a:rPr lang="en-AU" sz="2400" b="1" dirty="0"/>
                  <a:t> </a:t>
                </a:r>
                <a:r>
                  <a:rPr lang="en-AU" sz="2400" b="1" dirty="0" err="1"/>
                  <a:t>Keluaran</a:t>
                </a:r>
                <a:r>
                  <a:rPr lang="en-AU" sz="2400" b="1" dirty="0"/>
                  <a:t> – </a:t>
                </a:r>
                <a:r>
                  <a:rPr lang="en-AU" sz="2400" b="1" i="1" dirty="0" smtClean="0"/>
                  <a:t>Sub-output</a:t>
                </a:r>
                <a:r>
                  <a:rPr lang="en-AU" sz="2400" b="1" dirty="0" smtClean="0"/>
                  <a:t> </a:t>
                </a:r>
                <a:r>
                  <a:rPr lang="en-AU" sz="2400" b="1" dirty="0" err="1"/>
                  <a:t>Penelitian</a:t>
                </a:r>
                <a:endParaRPr lang="en-AU" sz="2400" b="1" dirty="0"/>
              </a:p>
            </p:txBody>
          </p:sp>
          <p:sp>
            <p:nvSpPr>
              <p:cNvPr id="31" name="Text Box 63"/>
              <p:cNvSpPr txBox="1">
                <a:spLocks noChangeArrowheads="1"/>
              </p:cNvSpPr>
              <p:nvPr/>
            </p:nvSpPr>
            <p:spPr bwMode="gray">
              <a:xfrm>
                <a:off x="1629513" y="1987780"/>
                <a:ext cx="408886" cy="72006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prstClr val="white"/>
                    </a:solidFill>
                    <a:latin typeface="Berlin Sans FB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2" name="Group 22"/>
            <p:cNvGrpSpPr/>
            <p:nvPr/>
          </p:nvGrpSpPr>
          <p:grpSpPr bwMode="auto">
            <a:xfrm>
              <a:off x="1381125" y="2232647"/>
              <a:ext cx="8140561" cy="750887"/>
              <a:chOff x="1371600" y="1055688"/>
              <a:chExt cx="7834519" cy="838200"/>
            </a:xfrm>
          </p:grpSpPr>
          <p:sp>
            <p:nvSpPr>
              <p:cNvPr id="20" name="AutoShape 55"/>
              <p:cNvSpPr>
                <a:spLocks noChangeArrowheads="1"/>
              </p:cNvSpPr>
              <p:nvPr/>
            </p:nvSpPr>
            <p:spPr bwMode="gray">
              <a:xfrm>
                <a:off x="1874252" y="1201000"/>
                <a:ext cx="7331866" cy="5599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BE90DA">
                      <a:gamma/>
                      <a:tint val="21176"/>
                      <a:invGamma/>
                    </a:srgbClr>
                  </a:gs>
                  <a:gs pos="100000">
                    <a:srgbClr val="BE90DA"/>
                  </a:gs>
                </a:gsLst>
                <a:lin ang="0" scaled="1"/>
              </a:gradFill>
              <a:ln w="12700" algn="ctr">
                <a:solidFill>
                  <a:srgbClr val="FFFFFF"/>
                </a:solidFill>
                <a:rou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Berlin Sans FB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AutoShape 56"/>
              <p:cNvSpPr>
                <a:spLocks noChangeArrowheads="1"/>
              </p:cNvSpPr>
              <p:nvPr/>
            </p:nvSpPr>
            <p:spPr bwMode="gray">
              <a:xfrm>
                <a:off x="1371600" y="1055688"/>
                <a:ext cx="905997" cy="838200"/>
              </a:xfrm>
              <a:prstGeom prst="diamond">
                <a:avLst/>
              </a:prstGeom>
              <a:gradFill rotWithShape="1">
                <a:gsLst>
                  <a:gs pos="0">
                    <a:srgbClr val="BE90DA">
                      <a:gamma/>
                      <a:shade val="46275"/>
                      <a:invGamma/>
                    </a:srgbClr>
                  </a:gs>
                  <a:gs pos="100000">
                    <a:srgbClr val="BE90DA"/>
                  </a:gs>
                </a:gsLst>
                <a:lin ang="0" scaled="1"/>
              </a:gradFill>
              <a:ln w="25400" algn="ctr">
                <a:solidFill>
                  <a:srgbClr val="FFFFFF"/>
                </a:solidFill>
                <a:miter lim="800000"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Berlin Sans FB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57"/>
              <p:cNvSpPr txBox="1">
                <a:spLocks noChangeArrowheads="1"/>
              </p:cNvSpPr>
              <p:nvPr/>
            </p:nvSpPr>
            <p:spPr bwMode="gray">
              <a:xfrm>
                <a:off x="2253129" y="1250828"/>
                <a:ext cx="6952990" cy="515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d-ID" altLang="en-US" sz="23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400" b="1" dirty="0" err="1">
                    <a:solidFill>
                      <a:srgbClr val="000000"/>
                    </a:solidFill>
                  </a:rPr>
                  <a:t>Pengertian</a:t>
                </a:r>
                <a:endParaRPr lang="id-ID" alt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58"/>
              <p:cNvSpPr txBox="1">
                <a:spLocks noChangeArrowheads="1"/>
              </p:cNvSpPr>
              <p:nvPr/>
            </p:nvSpPr>
            <p:spPr bwMode="gray">
              <a:xfrm>
                <a:off x="1680219" y="1091130"/>
                <a:ext cx="314731" cy="721242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prstClr val="white"/>
                    </a:solidFill>
                    <a:latin typeface="Berlin Sans FB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PENGERTIAN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521111" y="1388808"/>
            <a:ext cx="1119894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346575" indent="-4346575"/>
            <a:r>
              <a:rPr lang="en-US" sz="2800" b="1" dirty="0" smtClean="0"/>
              <a:t>     </a:t>
            </a:r>
            <a:r>
              <a:rPr lang="en-US" sz="2800" b="1" dirty="0" err="1" smtClean="0"/>
              <a:t>Standar</a:t>
            </a:r>
            <a:r>
              <a:rPr lang="en-US" sz="2800" b="1" dirty="0" smtClean="0"/>
              <a:t> </a:t>
            </a:r>
            <a:r>
              <a:rPr lang="en-US" sz="2800" b="1" dirty="0" err="1"/>
              <a:t>Biaya</a:t>
            </a:r>
            <a:r>
              <a:rPr lang="en-US" sz="2800" b="1" dirty="0"/>
              <a:t> </a:t>
            </a:r>
            <a:r>
              <a:rPr lang="en-US" sz="2800" b="1" dirty="0" err="1"/>
              <a:t>Keluaran</a:t>
            </a:r>
            <a:r>
              <a:rPr lang="en-US" sz="2800" b="1" dirty="0"/>
              <a:t> (SBK): </a:t>
            </a:r>
            <a:r>
              <a:rPr lang="en-US" sz="2800" b="1" dirty="0" err="1"/>
              <a:t>B</a:t>
            </a:r>
            <a:r>
              <a:rPr lang="en-US" sz="2800" b="1" dirty="0" err="1" smtClean="0"/>
              <a:t>esaran</a:t>
            </a:r>
            <a:r>
              <a:rPr lang="en-US" sz="2800" b="1" dirty="0" smtClean="0"/>
              <a:t> </a:t>
            </a:r>
            <a:r>
              <a:rPr lang="en-US" sz="2800" b="1" dirty="0" err="1"/>
              <a:t>biaya</a:t>
            </a:r>
            <a:r>
              <a:rPr lang="en-US" sz="2800" b="1" dirty="0"/>
              <a:t> yang </a:t>
            </a:r>
            <a:r>
              <a:rPr lang="en-US" sz="2800" b="1" dirty="0" err="1"/>
              <a:t>ditetapkan</a:t>
            </a:r>
            <a:r>
              <a:rPr lang="en-US" sz="2800" b="1" dirty="0"/>
              <a:t> </a:t>
            </a:r>
            <a:r>
              <a:rPr lang="en-US" sz="2800" b="1" dirty="0" err="1" smtClean="0"/>
              <a:t>untuk</a:t>
            </a:r>
            <a:endParaRPr lang="en-US" sz="2800" b="1" dirty="0" smtClean="0"/>
          </a:p>
          <a:p>
            <a:pPr marL="4346575" indent="-4346575"/>
            <a:r>
              <a:rPr lang="en-US" sz="2800" b="1" dirty="0"/>
              <a:t> </a:t>
            </a:r>
            <a:r>
              <a:rPr lang="en-US" sz="2800" b="1" dirty="0" smtClean="0"/>
              <a:t>                                                           </a:t>
            </a:r>
            <a:r>
              <a:rPr lang="en-US" sz="2800" b="1" dirty="0" err="1" smtClean="0"/>
              <a:t>menghasilkan</a:t>
            </a:r>
            <a:r>
              <a:rPr lang="en-US" sz="2800" b="1" dirty="0" smtClean="0"/>
              <a:t> </a:t>
            </a:r>
            <a:r>
              <a:rPr lang="en-US" sz="2800" b="1" dirty="0" err="1"/>
              <a:t>keluaran</a:t>
            </a:r>
            <a:r>
              <a:rPr lang="en-US" sz="2800" b="1" dirty="0"/>
              <a:t> </a:t>
            </a:r>
            <a:r>
              <a:rPr lang="en-US" sz="2800" b="1" i="1" dirty="0"/>
              <a:t>(output</a:t>
            </a:r>
            <a:r>
              <a:rPr lang="en-US" sz="2800" b="1" i="1" dirty="0" smtClean="0"/>
              <a:t>)/</a:t>
            </a:r>
          </a:p>
          <a:p>
            <a:pPr marL="4346575" indent="-4346575"/>
            <a:r>
              <a:rPr lang="en-US" sz="2800" b="1" i="1" dirty="0"/>
              <a:t> </a:t>
            </a:r>
            <a:r>
              <a:rPr lang="en-US" sz="2800" b="1" i="1" dirty="0" smtClean="0"/>
              <a:t>                                                           sub </a:t>
            </a:r>
            <a:r>
              <a:rPr lang="en-US" sz="2800" b="1" dirty="0" err="1"/>
              <a:t>keluaran</a:t>
            </a:r>
            <a:r>
              <a:rPr lang="en-US" sz="2800" b="1" dirty="0"/>
              <a:t> </a:t>
            </a:r>
            <a:r>
              <a:rPr lang="en-US" sz="2800" b="1" i="1" dirty="0"/>
              <a:t>(sub output</a:t>
            </a:r>
            <a:r>
              <a:rPr lang="en-US" sz="2800" b="1" i="1" dirty="0" smtClean="0"/>
              <a:t>)</a:t>
            </a:r>
            <a:endParaRPr lang="en-US" sz="2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924233" y="3369191"/>
            <a:ext cx="10632767" cy="2927529"/>
            <a:chOff x="924233" y="3165991"/>
            <a:chExt cx="10632767" cy="2927529"/>
          </a:xfrm>
        </p:grpSpPr>
        <p:sp>
          <p:nvSpPr>
            <p:cNvPr id="3" name="TextBox 2"/>
            <p:cNvSpPr txBox="1"/>
            <p:nvPr/>
          </p:nvSpPr>
          <p:spPr>
            <a:xfrm>
              <a:off x="924233" y="4316362"/>
              <a:ext cx="747252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4346575" indent="-4346575">
                <a:defRPr sz="2800"/>
              </a:lvl1pPr>
            </a:lstStyle>
            <a:p>
              <a:r>
                <a:rPr lang="en-US" b="1" dirty="0"/>
                <a:t>SBK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1186" y="3165991"/>
              <a:ext cx="2556387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SBK yang </a:t>
              </a:r>
              <a:r>
                <a:rPr lang="en-US" b="1" dirty="0" err="1"/>
                <a:t>berlaku</a:t>
              </a:r>
              <a:r>
                <a:rPr lang="en-US" b="1" dirty="0"/>
                <a:t> </a:t>
              </a:r>
              <a:r>
                <a:rPr lang="en-US" b="1" dirty="0" err="1"/>
                <a:t>untuk</a:t>
              </a:r>
              <a:r>
                <a:rPr lang="en-US" b="1" dirty="0"/>
                <a:t> </a:t>
              </a:r>
              <a:r>
                <a:rPr lang="pt-BR" b="1" dirty="0" smtClean="0"/>
                <a:t>beberapa/seluruh  Kementerian </a:t>
              </a:r>
              <a:r>
                <a:rPr lang="pt-BR" b="1" dirty="0"/>
                <a:t>N</a:t>
              </a:r>
              <a:r>
                <a:rPr lang="pt-BR" b="1" dirty="0" smtClean="0"/>
                <a:t>egara/  Lembaga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6106" y="4961708"/>
              <a:ext cx="2688388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b="1" dirty="0"/>
                <a:t>SBK yang berlaku untuk satu </a:t>
              </a:r>
              <a:r>
                <a:rPr lang="en-US" b="1" dirty="0" err="1"/>
                <a:t>K</a:t>
              </a:r>
              <a:r>
                <a:rPr lang="en-US" b="1" dirty="0" err="1" smtClean="0"/>
                <a:t>ementerian</a:t>
              </a:r>
              <a:r>
                <a:rPr lang="en-US" b="1" dirty="0" smtClean="0"/>
                <a:t> Negara/ </a:t>
              </a:r>
              <a:r>
                <a:rPr lang="en-US" b="1" dirty="0" err="1" smtClean="0"/>
                <a:t>Lembaga</a:t>
              </a:r>
              <a:r>
                <a:rPr lang="en-US" b="1" dirty="0" smtClean="0"/>
                <a:t> </a:t>
              </a:r>
              <a:r>
                <a:rPr lang="en-US" b="1" dirty="0" err="1"/>
                <a:t>tertentu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07274" y="3165991"/>
              <a:ext cx="4187397" cy="1077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25425" indent="-225425">
                <a:spcAft>
                  <a:spcPts val="1200"/>
                </a:spcAft>
              </a:pPr>
              <a:r>
                <a:rPr lang="fi-FI" dirty="0"/>
                <a:t>a. Sub Keluaran </a:t>
              </a:r>
              <a:r>
                <a:rPr lang="fi-FI" i="1" dirty="0"/>
                <a:t>(Sub Output) </a:t>
              </a:r>
              <a:r>
                <a:rPr lang="fi-FI" dirty="0"/>
                <a:t>Perencanaan, </a:t>
              </a:r>
              <a:r>
                <a:rPr lang="nl-NL" dirty="0"/>
                <a:t>Pemeriksaan, Pendidikan, dan Pelatihan; </a:t>
              </a:r>
            </a:p>
            <a:p>
              <a:pPr marL="225425" indent="-225425">
                <a:spcAft>
                  <a:spcPts val="1200"/>
                </a:spcAft>
              </a:pPr>
              <a:r>
                <a:rPr lang="fi-FI" b="1" dirty="0">
                  <a:solidFill>
                    <a:srgbClr val="0000FF"/>
                  </a:solidFill>
                </a:rPr>
                <a:t>b. Sub Keluaran </a:t>
              </a:r>
              <a:r>
                <a:rPr lang="fi-FI" b="1" i="1" dirty="0">
                  <a:solidFill>
                    <a:srgbClr val="0000FF"/>
                  </a:solidFill>
                </a:rPr>
                <a:t>(Sub Output) </a:t>
              </a:r>
              <a:r>
                <a:rPr lang="fi-FI" b="1" dirty="0">
                  <a:solidFill>
                    <a:srgbClr val="0000FF"/>
                  </a:solidFill>
                </a:rPr>
                <a:t>Penelitian.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/>
            <p:cNvCxnSpPr>
              <a:stCxn id="3" idx="3"/>
              <a:endCxn id="6" idx="1"/>
            </p:cNvCxnSpPr>
            <p:nvPr/>
          </p:nvCxnSpPr>
          <p:spPr>
            <a:xfrm flipV="1">
              <a:off x="1671485" y="3766156"/>
              <a:ext cx="1189701" cy="81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" idx="3"/>
              <a:endCxn id="13" idx="1"/>
            </p:cNvCxnSpPr>
            <p:nvPr/>
          </p:nvCxnSpPr>
          <p:spPr>
            <a:xfrm>
              <a:off x="1671485" y="4577972"/>
              <a:ext cx="1194621" cy="84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3"/>
            </p:cNvCxnSpPr>
            <p:nvPr/>
          </p:nvCxnSpPr>
          <p:spPr>
            <a:xfrm flipV="1">
              <a:off x="5417573" y="3766155"/>
              <a:ext cx="118970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19974" y="4893191"/>
              <a:ext cx="418739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  <a:r>
                <a:rPr lang="en-US" b="1" dirty="0" smtClean="0">
                  <a:solidFill>
                    <a:srgbClr val="FF0000"/>
                  </a:solidFill>
                </a:rPr>
                <a:t>atas </a:t>
              </a:r>
              <a:r>
                <a:rPr lang="en-US" b="1" dirty="0" err="1">
                  <a:solidFill>
                    <a:srgbClr val="FF0000"/>
                  </a:solidFill>
                </a:rPr>
                <a:t>tertinggi</a:t>
              </a:r>
              <a:r>
                <a:rPr lang="en-US" b="1" dirty="0">
                  <a:solidFill>
                    <a:srgbClr val="FF0000"/>
                  </a:solidFill>
                </a:rPr>
                <a:t> yang </a:t>
              </a:r>
              <a:r>
                <a:rPr lang="en-US" b="1" dirty="0" err="1">
                  <a:solidFill>
                    <a:srgbClr val="FF0000"/>
                  </a:solidFill>
                </a:rPr>
                <a:t>besarannya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tidak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dapat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dilampaui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sv-SE" b="1" dirty="0">
                  <a:solidFill>
                    <a:srgbClr val="FF0000"/>
                  </a:solidFill>
                </a:rPr>
                <a:t>dalam penyusunan </a:t>
              </a:r>
              <a:r>
                <a:rPr lang="sv-SE" b="1" dirty="0" smtClean="0">
                  <a:solidFill>
                    <a:srgbClr val="FF0000"/>
                  </a:solidFill>
                </a:rPr>
                <a:t>rencana </a:t>
              </a:r>
              <a:r>
                <a:rPr lang="sv-SE" b="1" dirty="0">
                  <a:solidFill>
                    <a:srgbClr val="FF0000"/>
                  </a:solidFill>
                </a:rPr>
                <a:t>kerja </a:t>
              </a:r>
              <a:r>
                <a:rPr lang="sv-SE" b="1" dirty="0" smtClean="0">
                  <a:solidFill>
                    <a:srgbClr val="FF0000"/>
                  </a:solidFill>
                </a:rPr>
                <a:t>dan anggaran </a:t>
              </a:r>
              <a:r>
                <a:rPr lang="en-US" b="1" dirty="0" err="1">
                  <a:solidFill>
                    <a:srgbClr val="FF0000"/>
                  </a:solidFill>
                </a:rPr>
                <a:t>K</a:t>
              </a:r>
              <a:r>
                <a:rPr lang="en-US" b="1" dirty="0" err="1" smtClean="0">
                  <a:solidFill>
                    <a:srgbClr val="FF0000"/>
                  </a:solidFill>
                </a:rPr>
                <a:t>ementerian</a:t>
              </a:r>
              <a:r>
                <a:rPr lang="en-US" b="1" dirty="0" smtClean="0">
                  <a:solidFill>
                    <a:srgbClr val="FF0000"/>
                  </a:solidFill>
                </a:rPr>
                <a:t> Negara/</a:t>
              </a:r>
              <a:r>
                <a:rPr lang="en-US" b="1" dirty="0" err="1">
                  <a:solidFill>
                    <a:srgbClr val="FF0000"/>
                  </a:solidFill>
                </a:rPr>
                <a:t>L</a:t>
              </a:r>
              <a:r>
                <a:rPr lang="en-US" b="1" dirty="0" err="1" smtClean="0">
                  <a:solidFill>
                    <a:srgbClr val="FF0000"/>
                  </a:solidFill>
                </a:rPr>
                <a:t>embaga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Tahun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 err="1">
                  <a:solidFill>
                    <a:srgbClr val="FF0000"/>
                  </a:solidFill>
                </a:rPr>
                <a:t>Anggaran</a:t>
              </a:r>
              <a:r>
                <a:rPr lang="en-US" b="1" dirty="0">
                  <a:solidFill>
                    <a:srgbClr val="FF0000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2017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0477500" y="4089400"/>
              <a:ext cx="1079500" cy="1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557000" y="4089400"/>
              <a:ext cx="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807371" y="5537200"/>
              <a:ext cx="749629" cy="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 rot="16200000">
            <a:off x="-2700990" y="3674970"/>
            <a:ext cx="597205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Peraturan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Menteri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Keuangan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Nomor</a:t>
            </a:r>
            <a:r>
              <a:rPr lang="en-US" sz="2000" dirty="0">
                <a:solidFill>
                  <a:schemeClr val="bg1"/>
                </a:solidFill>
              </a:rPr>
              <a:t> 106/PMK.02/2016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4400" b="1" dirty="0" smtClean="0">
                <a:solidFill>
                  <a:schemeClr val="accent5">
                    <a:lumMod val="50000"/>
                  </a:schemeClr>
                </a:solidFill>
              </a:rPr>
              <a:t>Kelompok Standar Biaya Keluaran </a:t>
            </a:r>
            <a:r>
              <a:rPr lang="id-ID" sz="4400" b="1" dirty="0" smtClean="0"/>
              <a:t>:</a:t>
            </a:r>
          </a:p>
          <a:p>
            <a:pPr marL="1314450" lvl="1" indent="-857250">
              <a:buFont typeface="+mj-lt"/>
              <a:buAutoNum type="romanUcPeriod"/>
            </a:pPr>
            <a:r>
              <a:rPr lang="id-ID" sz="4000" b="1" dirty="0" smtClean="0"/>
              <a:t>SBK Riset Pembinaan / Kapasitas</a:t>
            </a:r>
          </a:p>
          <a:p>
            <a:pPr marL="1314450" lvl="1" indent="-857250">
              <a:buFont typeface="+mj-lt"/>
              <a:buAutoNum type="romanUcPeriod"/>
            </a:pPr>
            <a:r>
              <a:rPr lang="id-ID" sz="4000" b="1" dirty="0" smtClean="0"/>
              <a:t>SBK Riset Dasar</a:t>
            </a:r>
          </a:p>
          <a:p>
            <a:pPr marL="1314450" lvl="1" indent="-857250">
              <a:buFont typeface="+mj-lt"/>
              <a:buAutoNum type="romanUcPeriod"/>
            </a:pPr>
            <a:r>
              <a:rPr lang="id-ID" sz="4000" b="1" dirty="0" smtClean="0"/>
              <a:t>SBK Riset Terapan</a:t>
            </a:r>
          </a:p>
          <a:p>
            <a:pPr marL="1314450" lvl="1" indent="-857250">
              <a:buFont typeface="+mj-lt"/>
              <a:buAutoNum type="romanUcPeriod"/>
            </a:pPr>
            <a:r>
              <a:rPr lang="id-ID" sz="4000" b="1" dirty="0" smtClean="0"/>
              <a:t>SBK Riset Pengembangan</a:t>
            </a: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9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612838" y="429943"/>
            <a:ext cx="11157615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spcAft>
                <a:spcPts val="600"/>
              </a:spcAft>
            </a:pPr>
            <a:r>
              <a:rPr lang="id-ID" sz="4800" b="1" dirty="0" smtClean="0"/>
              <a:t>I. </a:t>
            </a:r>
            <a:r>
              <a:rPr lang="en-US" sz="4800" b="1" dirty="0" smtClean="0"/>
              <a:t>SBK </a:t>
            </a:r>
            <a:r>
              <a:rPr lang="en-US" sz="4800" b="1" dirty="0" err="1"/>
              <a:t>Riset</a:t>
            </a:r>
            <a:r>
              <a:rPr lang="en-US" sz="4800" b="1" dirty="0"/>
              <a:t> </a:t>
            </a:r>
            <a:r>
              <a:rPr lang="en-US" sz="4800" b="1" dirty="0" err="1"/>
              <a:t>Pembinaan</a:t>
            </a:r>
            <a:r>
              <a:rPr lang="en-US" sz="4800" b="1" dirty="0"/>
              <a:t>/</a:t>
            </a:r>
            <a:r>
              <a:rPr lang="en-US" sz="4800" b="1" dirty="0" err="1"/>
              <a:t>Kapasitas</a:t>
            </a:r>
            <a:endParaRPr lang="en-US" sz="4800" dirty="0"/>
          </a:p>
          <a:p>
            <a:pPr>
              <a:spcAft>
                <a:spcPts val="1200"/>
              </a:spcAft>
            </a:pPr>
            <a:r>
              <a:rPr lang="en-US" sz="3200" b="1" dirty="0"/>
              <a:t># </a:t>
            </a:r>
            <a:r>
              <a:rPr lang="en-US" sz="3200" b="1" dirty="0" err="1"/>
              <a:t>Pembinaan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mengarahkan</a:t>
            </a:r>
            <a:r>
              <a:rPr lang="en-US" sz="3200" b="1" dirty="0"/>
              <a:t> para </a:t>
            </a:r>
            <a:r>
              <a:rPr lang="en-US" sz="3200" b="1" dirty="0" err="1"/>
              <a:t>peneliti</a:t>
            </a:r>
            <a:r>
              <a:rPr lang="en-US" sz="3200" b="1" dirty="0"/>
              <a:t> </a:t>
            </a:r>
            <a:r>
              <a:rPr lang="en-US" sz="3200" b="1" dirty="0" err="1" smtClean="0"/>
              <a:t>pemula</a:t>
            </a:r>
            <a:r>
              <a:rPr lang="en-US" sz="3200" b="1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en-US" sz="3200" b="1" dirty="0" smtClean="0"/>
              <a:t># </a:t>
            </a:r>
            <a:r>
              <a:rPr lang="en-US" sz="3200" b="1" dirty="0" err="1" smtClean="0"/>
              <a:t>Menghasilkan</a:t>
            </a:r>
            <a:r>
              <a:rPr lang="en-US" sz="3200" b="1" dirty="0" smtClean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 </a:t>
            </a:r>
            <a:r>
              <a:rPr lang="en-US" sz="3200" b="1" dirty="0" err="1" smtClean="0"/>
              <a:t>Laporan</a:t>
            </a:r>
            <a:r>
              <a:rPr lang="en-US" sz="3200" b="1" dirty="0" smtClean="0"/>
              <a:t> Final (</a:t>
            </a:r>
            <a:r>
              <a:rPr lang="en-US" sz="3200" b="1" dirty="0" err="1" smtClean="0"/>
              <a:t>Luaran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Wajib</a:t>
            </a:r>
            <a:r>
              <a:rPr lang="en-US" sz="3200" b="1" dirty="0" smtClean="0"/>
              <a:t>)</a:t>
            </a:r>
            <a:endParaRPr lang="en-US" sz="3200" dirty="0"/>
          </a:p>
          <a:p>
            <a:r>
              <a:rPr lang="en-US" sz="3200" b="1" dirty="0"/>
              <a:t># </a:t>
            </a:r>
            <a:r>
              <a:rPr lang="en-US" sz="3200" b="1" dirty="0" err="1"/>
              <a:t>Tindak</a:t>
            </a:r>
            <a:r>
              <a:rPr lang="en-US" sz="3200" b="1" dirty="0"/>
              <a:t> </a:t>
            </a:r>
            <a:r>
              <a:rPr lang="en-US" sz="3200" b="1" dirty="0" err="1"/>
              <a:t>lanjut</a:t>
            </a:r>
            <a:r>
              <a:rPr lang="en-US" sz="3200" b="1" dirty="0"/>
              <a:t> 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en-US" sz="3200" b="1" dirty="0"/>
              <a:t> </a:t>
            </a:r>
            <a:r>
              <a:rPr lang="en-US" sz="3200" b="1" dirty="0" err="1"/>
              <a:t>Artikel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 smtClean="0"/>
              <a:t>Jurnal</a:t>
            </a:r>
            <a:r>
              <a:rPr lang="en-US" sz="3200" b="1" dirty="0" smtClean="0"/>
              <a:t>:</a:t>
            </a:r>
            <a:endParaRPr lang="en-US" sz="3200" dirty="0"/>
          </a:p>
          <a:p>
            <a:r>
              <a:rPr lang="en-US" sz="3200" b="1" dirty="0"/>
              <a:t>   </a:t>
            </a:r>
            <a:r>
              <a:rPr lang="en-US" sz="3200" b="1" dirty="0" smtClean="0"/>
              <a:t>                               </a:t>
            </a:r>
            <a:r>
              <a:rPr lang="en-US" sz="3200" b="1" dirty="0"/>
              <a:t>- </a:t>
            </a:r>
            <a:r>
              <a:rPr lang="en-US" sz="3200" b="1" dirty="0" err="1"/>
              <a:t>Nas</a:t>
            </a:r>
            <a:r>
              <a:rPr lang="en-US" sz="3200" b="1" dirty="0"/>
              <a:t>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terakreditasi</a:t>
            </a:r>
            <a:r>
              <a:rPr lang="en-US" sz="3200" b="1" dirty="0"/>
              <a:t> = Max </a:t>
            </a:r>
            <a:r>
              <a:rPr lang="en-US" sz="3200" b="1" dirty="0" err="1"/>
              <a:t>Rp</a:t>
            </a:r>
            <a:r>
              <a:rPr lang="en-US" sz="3200" b="1" dirty="0"/>
              <a:t>. 3 </a:t>
            </a:r>
            <a:r>
              <a:rPr lang="en-US" sz="3200" b="1" dirty="0" err="1"/>
              <a:t>Jt</a:t>
            </a:r>
            <a:r>
              <a:rPr lang="en-US" sz="3200" b="1" dirty="0"/>
              <a:t> </a:t>
            </a:r>
            <a:endParaRPr lang="en-US" sz="3200" dirty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                  </a:t>
            </a:r>
            <a:r>
              <a:rPr lang="en-US" sz="3200" b="1" dirty="0"/>
              <a:t>- </a:t>
            </a:r>
            <a:r>
              <a:rPr lang="en-US" sz="3200" b="1" dirty="0" err="1"/>
              <a:t>Nas</a:t>
            </a:r>
            <a:r>
              <a:rPr lang="en-US" sz="3200" b="1" dirty="0"/>
              <a:t> </a:t>
            </a:r>
            <a:r>
              <a:rPr lang="en-US" sz="3200" b="1" dirty="0" err="1"/>
              <a:t>terakreditasi</a:t>
            </a:r>
            <a:r>
              <a:rPr lang="en-US" sz="3200" b="1" dirty="0"/>
              <a:t> = Max </a:t>
            </a:r>
            <a:r>
              <a:rPr lang="en-US" sz="3200" b="1" dirty="0" err="1"/>
              <a:t>Rp</a:t>
            </a:r>
            <a:r>
              <a:rPr lang="en-US" sz="3200" b="1" dirty="0"/>
              <a:t>. 10 </a:t>
            </a:r>
            <a:r>
              <a:rPr lang="en-US" sz="3200" b="1" dirty="0" err="1"/>
              <a:t>Jt</a:t>
            </a:r>
            <a:endParaRPr lang="en-US" sz="3200" dirty="0"/>
          </a:p>
          <a:p>
            <a:r>
              <a:rPr lang="en-US" sz="3200" b="1" dirty="0"/>
              <a:t>    </a:t>
            </a:r>
            <a:r>
              <a:rPr lang="en-US" sz="3200" b="1" dirty="0" smtClean="0"/>
              <a:t>                              - </a:t>
            </a:r>
            <a:r>
              <a:rPr lang="en-US" sz="3200" b="1" dirty="0"/>
              <a:t>Regional/Int’l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terindeks</a:t>
            </a:r>
            <a:r>
              <a:rPr lang="en-US" sz="3200" b="1" dirty="0"/>
              <a:t> = Max </a:t>
            </a:r>
            <a:r>
              <a:rPr lang="en-US" sz="3200" b="1" dirty="0" smtClean="0"/>
              <a:t>Rp.15 </a:t>
            </a:r>
            <a:r>
              <a:rPr lang="en-US" sz="3200" b="1" dirty="0" err="1"/>
              <a:t>Jt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9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661488" y="1322937"/>
            <a:ext cx="1142026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id-ID" sz="4800" b="1" dirty="0" smtClean="0"/>
              <a:t>II. </a:t>
            </a:r>
            <a:r>
              <a:rPr lang="en-US" sz="4800" b="1" dirty="0" smtClean="0"/>
              <a:t>SBK </a:t>
            </a:r>
            <a:r>
              <a:rPr lang="en-US" sz="4800" b="1" dirty="0" err="1"/>
              <a:t>Riset</a:t>
            </a:r>
            <a:r>
              <a:rPr lang="en-US" sz="4800" b="1" dirty="0"/>
              <a:t> </a:t>
            </a:r>
            <a:r>
              <a:rPr lang="en-US" sz="4800" b="1" dirty="0" err="1"/>
              <a:t>Dasar</a:t>
            </a:r>
            <a:r>
              <a:rPr lang="en-US" sz="4800" b="1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3200" b="1" dirty="0"/>
              <a:t>#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memperoleh</a:t>
            </a:r>
            <a:r>
              <a:rPr lang="en-US" sz="3200" b="1" dirty="0"/>
              <a:t> </a:t>
            </a:r>
            <a:r>
              <a:rPr lang="en-US" sz="3200" b="1" dirty="0" err="1"/>
              <a:t>temuan</a:t>
            </a:r>
            <a:r>
              <a:rPr lang="en-US" sz="3200" b="1" dirty="0"/>
              <a:t> </a:t>
            </a:r>
            <a:r>
              <a:rPr lang="en-US" sz="3200" b="1" dirty="0" err="1"/>
              <a:t>baru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pengembangan</a:t>
            </a:r>
            <a:r>
              <a:rPr lang="en-US" sz="3200" b="1" dirty="0"/>
              <a:t> </a:t>
            </a:r>
            <a:r>
              <a:rPr lang="en-US" sz="3200" b="1" dirty="0" err="1"/>
              <a:t>iptek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# </a:t>
            </a:r>
            <a:r>
              <a:rPr lang="en-US" sz="3200" b="1" dirty="0" err="1"/>
              <a:t>Tahapan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- </a:t>
            </a:r>
            <a:r>
              <a:rPr lang="en-US" sz="3200" b="1" dirty="0" err="1"/>
              <a:t>Penentuan</a:t>
            </a:r>
            <a:r>
              <a:rPr lang="en-US" sz="3200" b="1" dirty="0"/>
              <a:t> </a:t>
            </a:r>
            <a:r>
              <a:rPr lang="en-US" sz="3200" b="1" dirty="0" err="1"/>
              <a:t>asumsi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hukum</a:t>
            </a:r>
            <a:r>
              <a:rPr lang="en-US" sz="3200" b="1" dirty="0"/>
              <a:t> </a:t>
            </a:r>
            <a:r>
              <a:rPr lang="en-US" sz="3200" b="1" dirty="0" err="1"/>
              <a:t>dasar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    </a:t>
            </a:r>
            <a:r>
              <a:rPr lang="en-US" sz="3200" b="1" dirty="0" smtClean="0"/>
              <a:t>- </a:t>
            </a:r>
            <a:r>
              <a:rPr lang="en-US" sz="3200" b="1" dirty="0" err="1"/>
              <a:t>Formulasi</a:t>
            </a:r>
            <a:r>
              <a:rPr lang="en-US" sz="3200" b="1" dirty="0"/>
              <a:t> </a:t>
            </a:r>
            <a:r>
              <a:rPr lang="en-US" sz="3200" b="1" dirty="0" err="1"/>
              <a:t>konsep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/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r>
              <a:rPr lang="en-US" sz="3200" b="1" dirty="0"/>
              <a:t> </a:t>
            </a:r>
            <a:r>
              <a:rPr lang="en-US" sz="3200" b="1" dirty="0" err="1"/>
              <a:t>formulasi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    </a:t>
            </a:r>
            <a:r>
              <a:rPr lang="en-US" sz="3200" b="1" dirty="0" smtClean="0"/>
              <a:t>- </a:t>
            </a:r>
            <a:r>
              <a:rPr lang="en-US" sz="3200" b="1" dirty="0" err="1"/>
              <a:t>Pembuktian</a:t>
            </a:r>
            <a:r>
              <a:rPr lang="en-US" sz="3200" b="1" dirty="0"/>
              <a:t> </a:t>
            </a:r>
            <a:r>
              <a:rPr lang="en-US" sz="3200" b="1" dirty="0" err="1"/>
              <a:t>konsep</a:t>
            </a:r>
            <a:r>
              <a:rPr lang="en-US" sz="3200" b="1" dirty="0"/>
              <a:t>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/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karakteristik</a:t>
            </a:r>
            <a:r>
              <a:rPr lang="en-US" sz="3200" b="1" dirty="0"/>
              <a:t> </a:t>
            </a:r>
            <a:r>
              <a:rPr lang="en-US" sz="3200" b="1" dirty="0" err="1" smtClean="0"/>
              <a:t>secara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  </a:t>
            </a:r>
            <a:r>
              <a:rPr lang="en-US" sz="3200" b="1" dirty="0" err="1" smtClean="0"/>
              <a:t>analitis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eksperimental</a:t>
            </a:r>
            <a:endParaRPr lang="en-US" sz="3200" b="1" dirty="0"/>
          </a:p>
          <a:p>
            <a:r>
              <a:rPr lang="en-US" sz="3200" b="1" dirty="0"/>
              <a:t>    </a:t>
            </a:r>
            <a:r>
              <a:rPr lang="en-US" sz="3200" b="1" dirty="0" smtClean="0"/>
              <a:t>- </a:t>
            </a:r>
            <a:r>
              <a:rPr lang="en-US" sz="3200" b="1" dirty="0" err="1" smtClean="0"/>
              <a:t>Laporan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kegiatan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komprehensif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Luaran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Wajib</a:t>
            </a:r>
            <a:r>
              <a:rPr lang="en-US" sz="3200" b="1" dirty="0" smtClean="0"/>
              <a:t>)</a:t>
            </a:r>
            <a:endParaRPr lang="en-US" sz="32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4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924136" y="1138105"/>
            <a:ext cx="106615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Lanjutan</a:t>
            </a:r>
            <a:r>
              <a:rPr lang="en-US" sz="3200" b="1" dirty="0" smtClean="0"/>
              <a:t> (SBK </a:t>
            </a:r>
            <a:r>
              <a:rPr lang="en-US" sz="3200" b="1" dirty="0" err="1" smtClean="0"/>
              <a:t>Riset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Dasar</a:t>
            </a:r>
            <a:r>
              <a:rPr lang="en-US" sz="3200" b="1" dirty="0" smtClean="0"/>
              <a:t>):</a:t>
            </a:r>
          </a:p>
          <a:p>
            <a:r>
              <a:rPr lang="en-US" sz="2000" b="1" dirty="0" smtClean="0"/>
              <a:t># </a:t>
            </a:r>
            <a:r>
              <a:rPr lang="en-US" sz="2000" b="1" dirty="0" err="1"/>
              <a:t>Bidang</a:t>
            </a:r>
            <a:r>
              <a:rPr lang="en-US" sz="2000" b="1" dirty="0"/>
              <a:t> </a:t>
            </a:r>
            <a:r>
              <a:rPr lang="en-US" sz="2000" b="1" dirty="0" err="1"/>
              <a:t>Fokus</a:t>
            </a:r>
            <a:r>
              <a:rPr lang="en-US" sz="2000" b="1" dirty="0"/>
              <a:t> </a:t>
            </a:r>
            <a:r>
              <a:rPr lang="en-US" sz="2000" b="1" dirty="0" err="1"/>
              <a:t>Riset</a:t>
            </a:r>
            <a:r>
              <a:rPr lang="en-US" sz="2000" b="1" dirty="0"/>
              <a:t> </a:t>
            </a:r>
            <a:r>
              <a:rPr lang="en-US" sz="2000" b="1" dirty="0" err="1"/>
              <a:t>Dasar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   - </a:t>
            </a:r>
            <a:r>
              <a:rPr lang="en-US" sz="2000" b="1" dirty="0" err="1"/>
              <a:t>Pangan-Pertanian</a:t>
            </a:r>
            <a:endParaRPr lang="en-US" sz="2000" b="1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Energi</a:t>
            </a:r>
            <a:r>
              <a:rPr lang="en-US" sz="2000" b="1" dirty="0"/>
              <a:t>-EBT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Kesehatan-Obat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Transportasi</a:t>
            </a:r>
            <a:r>
              <a:rPr lang="en-US" sz="2000" b="1" dirty="0"/>
              <a:t> 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Teknologi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Komunikasi</a:t>
            </a:r>
            <a:r>
              <a:rPr lang="en-US" sz="2000" b="1" dirty="0"/>
              <a:t> (TIK)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Hankam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Material </a:t>
            </a:r>
            <a:r>
              <a:rPr lang="en-US" sz="2000" b="1" dirty="0" err="1"/>
              <a:t>Maju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Kemaritiman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Kebencanaan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i="1" dirty="0"/>
              <a:t>Desk Study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Pendidikan</a:t>
            </a:r>
            <a:r>
              <a:rPr lang="en-US" sz="2000" b="1" dirty="0" smtClean="0"/>
              <a:t> </a:t>
            </a:r>
            <a:r>
              <a:rPr lang="en-US" sz="2000" b="1" i="1" dirty="0"/>
              <a:t>Desk Study</a:t>
            </a:r>
            <a:r>
              <a:rPr lang="en-US" sz="2000" b="1" dirty="0"/>
              <a:t> LN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(Kecil) = 5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</a:t>
            </a:r>
            <a:r>
              <a:rPr lang="en-US" sz="2000" b="1" dirty="0" err="1"/>
              <a:t>Menengah</a:t>
            </a:r>
            <a:r>
              <a:rPr lang="en-US" sz="2000" b="1" dirty="0"/>
              <a:t>)= </a:t>
            </a:r>
            <a:r>
              <a:rPr lang="en-US" sz="2000" b="1" dirty="0" smtClean="0"/>
              <a:t>&gt;5 - 10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</a:t>
            </a:r>
            <a:r>
              <a:rPr lang="en-US" sz="2000" b="1" dirty="0" err="1"/>
              <a:t>Besar</a:t>
            </a:r>
            <a:r>
              <a:rPr lang="en-US" sz="2000" b="1" dirty="0"/>
              <a:t>) = &gt;10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LN = </a:t>
            </a:r>
            <a:r>
              <a:rPr lang="en-US" sz="2000" b="1" dirty="0" err="1"/>
              <a:t>Obyek</a:t>
            </a:r>
            <a:r>
              <a:rPr lang="en-US" sz="2000" b="1" dirty="0"/>
              <a:t> LN </a:t>
            </a:r>
            <a:endParaRPr lang="en-US" sz="20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0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369636" y="1361857"/>
            <a:ext cx="116829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id-ID" sz="4800" b="1" dirty="0" smtClean="0"/>
              <a:t>III. </a:t>
            </a:r>
            <a:r>
              <a:rPr lang="en-US" sz="4800" b="1" dirty="0" smtClean="0"/>
              <a:t>SBK </a:t>
            </a:r>
            <a:r>
              <a:rPr lang="en-US" sz="4800" b="1" dirty="0" err="1"/>
              <a:t>Riset</a:t>
            </a:r>
            <a:r>
              <a:rPr lang="en-US" sz="4800" b="1" dirty="0"/>
              <a:t> </a:t>
            </a:r>
            <a:r>
              <a:rPr lang="en-US" sz="4800" b="1" dirty="0" err="1"/>
              <a:t>Terapan</a:t>
            </a:r>
            <a:endParaRPr lang="en-US" sz="4800" dirty="0"/>
          </a:p>
          <a:p>
            <a:r>
              <a:rPr lang="en-US" sz="3200" b="1" dirty="0"/>
              <a:t>#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memperoleh</a:t>
            </a:r>
            <a:r>
              <a:rPr lang="en-US" sz="3200" b="1" dirty="0"/>
              <a:t> </a:t>
            </a:r>
            <a:r>
              <a:rPr lang="en-US" sz="3200" b="1" dirty="0" err="1"/>
              <a:t>prototipe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pengembangan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rekomen</a:t>
            </a:r>
            <a:r>
              <a:rPr lang="en-US" sz="3200" b="1" dirty="0" smtClean="0"/>
              <a:t>-</a:t>
            </a:r>
          </a:p>
          <a:p>
            <a:pPr>
              <a:spcAft>
                <a:spcPts val="1200"/>
              </a:spcAft>
            </a:pPr>
            <a:r>
              <a:rPr lang="en-US" sz="3200" b="1" dirty="0" smtClean="0"/>
              <a:t>   </a:t>
            </a:r>
            <a:r>
              <a:rPr lang="en-US" sz="3200" b="1" dirty="0" err="1" smtClean="0"/>
              <a:t>dasi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kebijakan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konsep</a:t>
            </a:r>
            <a:r>
              <a:rPr lang="en-US" sz="3200" b="1" dirty="0" smtClean="0"/>
              <a:t>/model </a:t>
            </a:r>
            <a:r>
              <a:rPr lang="en-US" sz="3200" b="1" dirty="0" err="1"/>
              <a:t>sehingga</a:t>
            </a:r>
            <a:r>
              <a:rPr lang="en-US" sz="3200" b="1" dirty="0"/>
              <a:t> </a:t>
            </a:r>
            <a:r>
              <a:rPr lang="en-US" sz="3200" b="1" dirty="0" err="1"/>
              <a:t>mendapatkan</a:t>
            </a:r>
            <a:r>
              <a:rPr lang="en-US" sz="3200" b="1" dirty="0"/>
              <a:t> </a:t>
            </a:r>
            <a:r>
              <a:rPr lang="en-US" sz="3200" b="1" dirty="0" err="1"/>
              <a:t>nilai</a:t>
            </a:r>
            <a:r>
              <a:rPr lang="en-US" sz="3200" b="1" dirty="0"/>
              <a:t> </a:t>
            </a:r>
            <a:r>
              <a:rPr lang="en-US" sz="3200" b="1" dirty="0" err="1"/>
              <a:t>tambah</a:t>
            </a:r>
            <a:endParaRPr lang="en-US" sz="3200" b="1" dirty="0"/>
          </a:p>
          <a:p>
            <a:r>
              <a:rPr lang="en-US" sz="3200" b="1" dirty="0"/>
              <a:t># </a:t>
            </a:r>
            <a:r>
              <a:rPr lang="en-US" sz="3200" b="1" dirty="0" err="1"/>
              <a:t>Tahapan</a:t>
            </a:r>
            <a:r>
              <a:rPr lang="en-US" sz="3200" b="1" dirty="0"/>
              <a:t>: 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- </a:t>
            </a:r>
            <a:r>
              <a:rPr lang="en-US" sz="3200" b="1" dirty="0" err="1"/>
              <a:t>Validasi</a:t>
            </a:r>
            <a:r>
              <a:rPr lang="en-US" sz="3200" b="1" dirty="0"/>
              <a:t> </a:t>
            </a:r>
            <a:r>
              <a:rPr lang="en-US" sz="3200" b="1" dirty="0" err="1"/>
              <a:t>komponen</a:t>
            </a:r>
            <a:r>
              <a:rPr lang="en-US" sz="3200" b="1" dirty="0"/>
              <a:t>/</a:t>
            </a:r>
            <a:r>
              <a:rPr lang="en-US" sz="3200" b="1" dirty="0" err="1"/>
              <a:t>subsistem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lingkungan</a:t>
            </a:r>
            <a:r>
              <a:rPr lang="en-US" sz="3200" b="1" dirty="0"/>
              <a:t> </a:t>
            </a:r>
            <a:r>
              <a:rPr lang="en-US" sz="3200" b="1" dirty="0" err="1"/>
              <a:t>laboratorium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   </a:t>
            </a:r>
            <a:r>
              <a:rPr lang="en-US" sz="3200" b="1" dirty="0" smtClean="0"/>
              <a:t>- </a:t>
            </a:r>
            <a:r>
              <a:rPr lang="en-US" sz="3200" b="1" dirty="0" err="1"/>
              <a:t>Validasi</a:t>
            </a:r>
            <a:r>
              <a:rPr lang="en-US" sz="3200" b="1" dirty="0"/>
              <a:t> </a:t>
            </a:r>
            <a:r>
              <a:rPr lang="en-US" sz="3200" b="1" dirty="0" err="1"/>
              <a:t>komponen</a:t>
            </a:r>
            <a:r>
              <a:rPr lang="en-US" sz="3200" b="1" dirty="0"/>
              <a:t>/</a:t>
            </a:r>
            <a:r>
              <a:rPr lang="en-US" sz="3200" b="1" dirty="0" err="1"/>
              <a:t>subsistem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 smtClean="0"/>
              <a:t>lingkungan</a:t>
            </a:r>
            <a:r>
              <a:rPr lang="en-US" sz="3200" b="1" dirty="0" smtClean="0"/>
              <a:t> </a:t>
            </a:r>
            <a:r>
              <a:rPr lang="en-US" sz="3200" b="1" dirty="0"/>
              <a:t>yang </a:t>
            </a:r>
            <a:r>
              <a:rPr lang="en-US" sz="3200" b="1" dirty="0" err="1"/>
              <a:t>relevan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   </a:t>
            </a:r>
            <a:r>
              <a:rPr lang="en-US" sz="3200" b="1" dirty="0" smtClean="0"/>
              <a:t>- </a:t>
            </a:r>
            <a:r>
              <a:rPr lang="en-US" sz="3200" b="1" dirty="0" err="1"/>
              <a:t>Demonstrasi</a:t>
            </a:r>
            <a:r>
              <a:rPr lang="en-US" sz="3200" b="1" dirty="0"/>
              <a:t> model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prototipe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/</a:t>
            </a:r>
            <a:r>
              <a:rPr lang="en-US" sz="3200" b="1" dirty="0" err="1"/>
              <a:t>subsistem</a:t>
            </a:r>
            <a:r>
              <a:rPr lang="en-US" sz="3200" b="1" dirty="0"/>
              <a:t> </a:t>
            </a:r>
            <a:r>
              <a:rPr lang="en-US" sz="3200" b="1" dirty="0" err="1" smtClean="0"/>
              <a:t>dalam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 </a:t>
            </a:r>
            <a:r>
              <a:rPr lang="en-US" sz="3200" b="1" dirty="0" err="1" smtClean="0"/>
              <a:t>lingkungan</a:t>
            </a:r>
            <a:r>
              <a:rPr lang="en-US" sz="3200" b="1" dirty="0" smtClean="0"/>
              <a:t> yang </a:t>
            </a:r>
            <a:r>
              <a:rPr lang="en-US" sz="3200" b="1" dirty="0" err="1"/>
              <a:t>relevan</a:t>
            </a:r>
            <a:endParaRPr lang="en-US" sz="3200" b="1" dirty="0"/>
          </a:p>
          <a:p>
            <a:r>
              <a:rPr lang="en-US" sz="3200" b="1" dirty="0"/>
              <a:t>   </a:t>
            </a:r>
            <a:r>
              <a:rPr lang="en-US" sz="3200" b="1" dirty="0" smtClean="0"/>
              <a:t>- </a:t>
            </a:r>
            <a:r>
              <a:rPr lang="en-US" sz="3200" b="1" dirty="0" err="1"/>
              <a:t>Laporan</a:t>
            </a:r>
            <a:r>
              <a:rPr lang="en-US" sz="3200" b="1" dirty="0"/>
              <a:t> </a:t>
            </a:r>
            <a:r>
              <a:rPr lang="en-US" sz="3200" b="1" dirty="0" err="1"/>
              <a:t>kegiatan</a:t>
            </a:r>
            <a:r>
              <a:rPr lang="en-US" sz="3200" b="1" dirty="0"/>
              <a:t> </a:t>
            </a:r>
            <a:r>
              <a:rPr lang="en-US" sz="3200" b="1" dirty="0" err="1" smtClean="0"/>
              <a:t>komprehensif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Luaran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Wajib</a:t>
            </a:r>
            <a:r>
              <a:rPr lang="en-US" sz="3200" b="1" dirty="0" smtClean="0"/>
              <a:t>) </a:t>
            </a:r>
            <a:endParaRPr lang="en-US" sz="3200" b="1" dirty="0"/>
          </a:p>
          <a:p>
            <a:pPr>
              <a:spcAft>
                <a:spcPts val="1800"/>
              </a:spcAft>
            </a:pP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4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671" y="94411"/>
            <a:ext cx="1092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878" y="328091"/>
            <a:ext cx="10509663" cy="646331"/>
          </a:xfrm>
          <a:prstGeom prst="rect">
            <a:avLst/>
          </a:prstGeom>
          <a:solidFill>
            <a:srgbClr val="122086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SBK (</a:t>
            </a:r>
            <a:r>
              <a:rPr lang="en-US" i="1" dirty="0" smtClean="0"/>
              <a:t>OUTPUT</a:t>
            </a:r>
            <a:r>
              <a:rPr lang="en-US" dirty="0" smtClean="0"/>
              <a:t> PENELITIAN)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924136" y="1138105"/>
            <a:ext cx="106615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Lanjutan</a:t>
            </a:r>
            <a:r>
              <a:rPr lang="en-US" sz="3200" b="1" dirty="0" smtClean="0"/>
              <a:t> (SBK </a:t>
            </a:r>
            <a:r>
              <a:rPr lang="en-US" sz="3200" b="1" dirty="0" err="1" smtClean="0"/>
              <a:t>Riset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Terapan</a:t>
            </a:r>
            <a:r>
              <a:rPr lang="en-US" sz="3200" b="1" dirty="0" smtClean="0"/>
              <a:t>):</a:t>
            </a:r>
          </a:p>
          <a:p>
            <a:r>
              <a:rPr lang="en-US" sz="2000" b="1" dirty="0" smtClean="0"/>
              <a:t># </a:t>
            </a:r>
            <a:r>
              <a:rPr lang="en-US" sz="2000" b="1" dirty="0" err="1"/>
              <a:t>Bidang</a:t>
            </a:r>
            <a:r>
              <a:rPr lang="en-US" sz="2000" b="1" dirty="0"/>
              <a:t> </a:t>
            </a:r>
            <a:r>
              <a:rPr lang="en-US" sz="2000" b="1" dirty="0" err="1"/>
              <a:t>Fokus</a:t>
            </a:r>
            <a:r>
              <a:rPr lang="en-US" sz="2000" b="1" dirty="0"/>
              <a:t> </a:t>
            </a:r>
            <a:r>
              <a:rPr lang="en-US" sz="2000" b="1" dirty="0" err="1"/>
              <a:t>Riset</a:t>
            </a:r>
            <a:r>
              <a:rPr lang="en-US" sz="2000" b="1" dirty="0"/>
              <a:t> </a:t>
            </a:r>
            <a:r>
              <a:rPr lang="en-US" sz="2000" b="1" dirty="0" err="1" smtClean="0"/>
              <a:t>Terapan</a:t>
            </a:r>
            <a:r>
              <a:rPr lang="en-US" sz="2000" b="1" dirty="0" smtClean="0"/>
              <a:t>: </a:t>
            </a:r>
            <a:endParaRPr lang="en-US" sz="2000" b="1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Pangan-Pertanian</a:t>
            </a:r>
            <a:endParaRPr lang="en-US" sz="2000" b="1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Energi</a:t>
            </a:r>
            <a:r>
              <a:rPr lang="en-US" sz="2000" b="1" dirty="0"/>
              <a:t>-EBT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Kesehatan-Obat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Transportasi</a:t>
            </a:r>
            <a:r>
              <a:rPr lang="en-US" sz="2000" b="1" dirty="0"/>
              <a:t> 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Teknologi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Komunikasi</a:t>
            </a:r>
            <a:r>
              <a:rPr lang="en-US" sz="2000" b="1" dirty="0"/>
              <a:t> (TIK)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Hankam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Material </a:t>
            </a:r>
            <a:r>
              <a:rPr lang="en-US" sz="2000" b="1" dirty="0" err="1"/>
              <a:t>Maju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Kemaritiman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Kebencanaan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i="1" dirty="0"/>
              <a:t>Desk Study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Pendidikan</a:t>
            </a:r>
            <a:r>
              <a:rPr lang="en-US" sz="2000" b="1" dirty="0" smtClean="0"/>
              <a:t> </a:t>
            </a:r>
            <a:r>
              <a:rPr lang="en-US" sz="2000" b="1" i="1" dirty="0"/>
              <a:t>Desk Study</a:t>
            </a:r>
            <a:r>
              <a:rPr lang="en-US" sz="2000" b="1" dirty="0"/>
              <a:t> LN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(Kecil) = 5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</a:t>
            </a:r>
            <a:r>
              <a:rPr lang="en-US" sz="2000" b="1" dirty="0" err="1"/>
              <a:t>Menengah</a:t>
            </a:r>
            <a:r>
              <a:rPr lang="en-US" sz="2000" b="1" dirty="0"/>
              <a:t>)= </a:t>
            </a:r>
            <a:r>
              <a:rPr lang="en-US" sz="2000" b="1" dirty="0" smtClean="0"/>
              <a:t>&gt;5 - 10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DN (</a:t>
            </a:r>
            <a:r>
              <a:rPr lang="en-US" sz="2000" b="1" dirty="0" err="1"/>
              <a:t>Besar</a:t>
            </a:r>
            <a:r>
              <a:rPr lang="en-US" sz="2000" b="1" dirty="0"/>
              <a:t>) = &gt;10 </a:t>
            </a:r>
            <a:r>
              <a:rPr lang="en-US" sz="2000" b="1" dirty="0" err="1"/>
              <a:t>lokasi</a:t>
            </a:r>
            <a:r>
              <a:rPr lang="en-US" sz="2000" b="1" dirty="0"/>
              <a:t> DN</a:t>
            </a:r>
            <a:endParaRPr lang="en-US" sz="2000" dirty="0"/>
          </a:p>
          <a:p>
            <a:r>
              <a:rPr lang="en-US" sz="2000" b="1" dirty="0"/>
              <a:t>   - </a:t>
            </a:r>
            <a:r>
              <a:rPr lang="en-US" sz="2000" b="1" dirty="0" err="1"/>
              <a:t>SosHum</a:t>
            </a:r>
            <a:r>
              <a:rPr lang="en-US" sz="2000" b="1" dirty="0"/>
              <a:t>, </a:t>
            </a:r>
            <a:r>
              <a:rPr lang="en-US" sz="2000" b="1" dirty="0" err="1"/>
              <a:t>Seni</a:t>
            </a:r>
            <a:r>
              <a:rPr lang="en-US" sz="2000" b="1" dirty="0"/>
              <a:t> </a:t>
            </a:r>
            <a:r>
              <a:rPr lang="en-US" sz="2000" b="1" dirty="0" err="1"/>
              <a:t>Budaya</a:t>
            </a:r>
            <a:r>
              <a:rPr lang="en-US" sz="2000" b="1" dirty="0"/>
              <a:t>, </a:t>
            </a:r>
            <a:r>
              <a:rPr lang="en-US" sz="2000" b="1" dirty="0" err="1"/>
              <a:t>Pendidikan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Lapangan</a:t>
            </a:r>
            <a:r>
              <a:rPr lang="en-US" sz="2000" b="1" dirty="0"/>
              <a:t> LN = </a:t>
            </a:r>
            <a:r>
              <a:rPr lang="en-US" sz="2000" b="1" dirty="0" err="1"/>
              <a:t>Obyek</a:t>
            </a:r>
            <a:r>
              <a:rPr lang="en-US" sz="2000" b="1" dirty="0"/>
              <a:t> LN </a:t>
            </a:r>
            <a:endParaRPr lang="en-US" sz="2000" dirty="0"/>
          </a:p>
          <a:p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E7A-F770-46C2-A107-CA22452E5DE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2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1043</Words>
  <Application>Microsoft Office PowerPoint</Application>
  <PresentationFormat>Custom</PresentationFormat>
  <Paragraphs>183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manoe@ristek.go.id</dc:creator>
  <cp:lastModifiedBy>Admin</cp:lastModifiedBy>
  <cp:revision>139</cp:revision>
  <dcterms:created xsi:type="dcterms:W3CDTF">2016-11-17T02:56:00Z</dcterms:created>
  <dcterms:modified xsi:type="dcterms:W3CDTF">2017-05-08T04:20:37Z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