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0:04:40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1107 0 24575,'4'1'0,"0"0"0,0 1 0,0-1 0,0 1 0,0 0 0,0 0 0,-1 0 0,1 0 0,-1 1 0,1 0 0,4 4 0,13 9 0,110 77 0,-45-29 0,-8-18 0,-59-36 0,0 1 0,-1 0 0,0 1 0,-1 1 0,21 20 0,132 133 0,-44-45 0,-109-105 0,-1 0 0,0 2 0,-1 0 0,-2 1 0,17 27 0,23 32 0,-31-46 0,-2 0 0,-1 2 0,16 41 0,-16-36 0,84 194 0,-65-154 0,-24-53 0,-1 0 0,14 43 0,49 148 0,-23-72 0,72 247 0,-99-295 0,42 139 0,-57-191 0,-1-1 0,-2 1 0,4 70 0,-8-69 0,7 26 0,-7-48 0,0 0 0,0 28 0,-5 721 0,-1-734 0,-2 0 0,-15 64 0,11-65 0,1 1 0,-3 64 0,8-48 0,-2 0 0,-3-1 0,-14 59 0,13-89 0,0 0 0,-2-1 0,-1 0 0,0 0 0,-16 20 0,-19 39 0,37-67 0,-1 0 0,0 0 0,-1-1 0,-1-1 0,-23 22 0,19-20 0,0 1 0,2 0 0,-19 27 0,16-20 0,-1-1 0,-1-1 0,0 0 0,-2-1 0,-1-2 0,0 0 0,-32 19 0,-30 26 0,-197 152 0,122-116 0,33-21 0,110-69 0,0-1 0,0 0 0,-1-1 0,-18 5 0,-43 19 0,60-21 0,-1-1 0,0-2 0,0 0 0,-1 0 0,1-2 0,-34 5 0,-14 0 0,33-4 0,-59 2 0,70-7 0,0 2 0,-34 7 0,12-1 0,-52 12 0,-24 4 0,67-16 0,-92 27 0,-21 18 0,61-20 33,82-24-312,0-2-1,0-1 0,-1 0 1,-50 5-1,55-11-6546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0:04:45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24575,'4'2'0,"-1"0"0,1 0 0,-1 1 0,1-1 0,-1 1 0,0 0 0,0 0 0,0 0 0,-1 0 0,1 1 0,-1-1 0,1 1 0,2 5 0,4 6 0,37 42 0,76 73 0,-108-120-195,1-1 0,0 0 0,1-1 0,-1 0 0,2-2 0,24 8 0,-25-9-6631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0:04:5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24575,'11'2'0,"1"0"0,-1 0 0,0 1 0,0 0 0,0 1 0,0 0 0,-1 1 0,13 8 0,40 14 0,-35-18 0,-1 1 0,0 1 0,0 1 0,-1 1 0,-1 1 0,34 26 0,-26-18 0,1-2 0,0-1 0,1-2 0,1-1 0,52 14 0,70 34 0,-114-42 0,-2 2 0,0 2 0,-2 2 0,-1 1 0,69 68 0,-83-70 0,-1 1 0,-1 1 0,-1 1 0,-2 1 0,-1 0 0,-1 2 0,-2 0 0,17 53 0,8 22 0,-26-70 0,0 2 0,8 42 0,-20-66 0,0-1 0,-2 1 0,0-1 0,0 1 0,-2-1 0,0 1 0,0-1 0,-2 1 0,-5 18 0,3-16 0,-1 0 0,-1 0 0,-1-1 0,-1 0 0,0-1 0,-1 1 0,0-2 0,-23 26 0,13-21 0,-1 0 0,-1-1 0,-1-1 0,0-1 0,-27 13 0,-19 16 0,-21 11 0,31-24 0,33-18 0,0 0 0,-1-2 0,0-1 0,-37 10 0,-5-1 0,-79 36 0,-59 17 0,3-7 0,108-33 0,76-29 0,0-1 0,0 0 0,-29 0 0,33-3 0,0 1 0,0 0 0,0 1 0,0 0 0,-27 11 0,93-20 0,7-12-1365,7-3-5461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0:04:5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24575,'2'13'0,"0"0"0,1 0 0,1 0 0,0-1 0,1 1 0,0-1 0,1 0 0,8 13 0,-2-2 0,-3-11 0,0 0 0,0 0 0,1 0 0,1-1 0,0-1 0,18 14 0,3 3 0,-18-15 0,1-1 0,1 0 0,25 12 0,8 7 0,-48-30-40,0 0 0,0 1 0,0-1 0,0 1-1,0-1 1,-1 1 0,1-1 0,0 1 0,0 0 0,0-1 0,-1 1-1,1 0 1,0-1 0,-1 1 0,1 0 0,-1 0 0,1 0-1,-1 0 1,1 0 0,-1 0 0,0-1 0,1 1 0,-1 0 0,0 0-1,0 0 1,1 0 0,-1 0 0,0 0 0,0 0 0,0 0-1,0 0 1,-1 0 0,1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E1BF5-F188-407B-979F-E98DAA2F46F9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E82EF-1BC0-40DE-847A-4AE5661D42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294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E82EF-1BC0-40DE-847A-4AE5661D4256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293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2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5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0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8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6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9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1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4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5/16/2023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342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2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35">
            <a:extLst>
              <a:ext uri="{FF2B5EF4-FFF2-40B4-BE49-F238E27FC236}">
                <a16:creationId xmlns:a16="http://schemas.microsoft.com/office/drawing/2014/main" id="{234D1A15-52C4-4151-BA8D-73D049D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37">
            <a:extLst>
              <a:ext uri="{FF2B5EF4-FFF2-40B4-BE49-F238E27FC236}">
                <a16:creationId xmlns:a16="http://schemas.microsoft.com/office/drawing/2014/main" id="{0C6DFE5E-3206-4380-98DE-B761F58E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1FD282C-B8B3-CDE3-E643-EEA9AF82A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5699761" cy="2387600"/>
          </a:xfrm>
        </p:spPr>
        <p:txBody>
          <a:bodyPr>
            <a:normAutofit/>
          </a:bodyPr>
          <a:lstStyle/>
          <a:p>
            <a:pPr algn="l"/>
            <a:r>
              <a:rPr lang="tr-TR" dirty="0" err="1"/>
              <a:t>LifeCycle</a:t>
            </a:r>
            <a:r>
              <a:rPr lang="tr-TR" dirty="0"/>
              <a:t> </a:t>
            </a:r>
            <a:r>
              <a:rPr lang="tr-TR" dirty="0" err="1"/>
              <a:t>Hook</a:t>
            </a:r>
            <a:r>
              <a:rPr lang="tr-TR" dirty="0"/>
              <a:t> Nedir?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E494563-7CE1-9A24-E716-4472130E8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3602038"/>
            <a:ext cx="5699761" cy="2594576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+mj-lt"/>
              <a:buAutoNum type="alphaLcParenR"/>
            </a:pPr>
            <a:r>
              <a:rPr lang="tr-TR" b="0" i="0" dirty="0">
                <a:effectLst/>
                <a:latin typeface="source-serif-pro"/>
              </a:rPr>
              <a:t>Bir </a:t>
            </a:r>
            <a:r>
              <a:rPr lang="tr-TR" b="0" i="0" dirty="0" err="1">
                <a:effectLst/>
                <a:latin typeface="source-serif-pro"/>
              </a:rPr>
              <a:t>componentin</a:t>
            </a:r>
            <a:r>
              <a:rPr lang="tr-TR" b="0" i="0" dirty="0">
                <a:effectLst/>
                <a:latin typeface="source-serif-pro"/>
              </a:rPr>
              <a:t> kullanım ömrü boyunca meydana gelen olaylara “</a:t>
            </a:r>
            <a:r>
              <a:rPr lang="tr-TR" b="0" i="0" dirty="0" err="1">
                <a:effectLst/>
                <a:latin typeface="source-serif-pro"/>
              </a:rPr>
              <a:t>Lifecycle</a:t>
            </a:r>
            <a:r>
              <a:rPr lang="tr-TR" b="0" i="0" dirty="0">
                <a:effectLst/>
                <a:latin typeface="source-serif-pro"/>
              </a:rPr>
              <a:t>” denir.</a:t>
            </a:r>
          </a:p>
          <a:p>
            <a:pPr marL="457200" indent="-457200" algn="l">
              <a:buFont typeface="+mj-lt"/>
              <a:buAutoNum type="alphaLcParenR"/>
            </a:pPr>
            <a:r>
              <a:rPr lang="tr-TR" dirty="0" err="1"/>
              <a:t>Hook’lar</a:t>
            </a:r>
            <a:r>
              <a:rPr lang="tr-TR" dirty="0"/>
              <a:t> </a:t>
            </a:r>
            <a:r>
              <a:rPr lang="tr-TR" dirty="0" err="1"/>
              <a:t>Angular</a:t>
            </a:r>
            <a:r>
              <a:rPr lang="tr-TR" dirty="0"/>
              <a:t> uygulamalarındaki bir </a:t>
            </a:r>
            <a:r>
              <a:rPr lang="tr-TR" dirty="0" err="1"/>
              <a:t>componentin</a:t>
            </a:r>
            <a:r>
              <a:rPr lang="tr-TR" dirty="0"/>
              <a:t> ömrünün belirli bir noktasında çağırabileceği basit işlevlerdir. </a:t>
            </a:r>
          </a:p>
          <a:p>
            <a:pPr marL="457200" indent="-457200" algn="l">
              <a:buFont typeface="+mj-lt"/>
              <a:buAutoNum type="alphaLcParenR"/>
            </a:pPr>
            <a:r>
              <a:rPr lang="tr-TR" dirty="0"/>
              <a:t>Bu </a:t>
            </a:r>
            <a:r>
              <a:rPr lang="tr-TR" dirty="0" err="1"/>
              <a:t>Lifecycle</a:t>
            </a:r>
            <a:r>
              <a:rPr lang="tr-TR" dirty="0"/>
              <a:t> </a:t>
            </a:r>
            <a:r>
              <a:rPr lang="tr-TR" dirty="0" err="1"/>
              <a:t>Hooklarının</a:t>
            </a:r>
            <a:r>
              <a:rPr lang="tr-TR" dirty="0"/>
              <a:t> bir </a:t>
            </a:r>
            <a:r>
              <a:rPr lang="tr-TR" dirty="0" err="1"/>
              <a:t>componentin</a:t>
            </a:r>
            <a:r>
              <a:rPr lang="tr-TR" dirty="0"/>
              <a:t> yaşam döngüsünde bir olay meydana geldiğinde </a:t>
            </a:r>
            <a:r>
              <a:rPr lang="tr-TR" dirty="0" err="1"/>
              <a:t>Angular’ın</a:t>
            </a:r>
            <a:r>
              <a:rPr lang="tr-TR" dirty="0"/>
              <a:t> o olayın olduğu vakte ulaşmak için yarattığı yapılar da diyebiliriz. Bir </a:t>
            </a:r>
            <a:r>
              <a:rPr lang="tr-TR" dirty="0" err="1"/>
              <a:t>componentin</a:t>
            </a:r>
            <a:r>
              <a:rPr lang="tr-TR" dirty="0"/>
              <a:t> veya </a:t>
            </a:r>
            <a:r>
              <a:rPr lang="tr-TR" dirty="0" err="1"/>
              <a:t>directive’in</a:t>
            </a:r>
            <a:r>
              <a:rPr lang="tr-TR" dirty="0"/>
              <a:t> yaşam döngüsünde 8 farklı tür </a:t>
            </a:r>
            <a:r>
              <a:rPr lang="tr-TR" dirty="0" err="1"/>
              <a:t>hook</a:t>
            </a:r>
            <a:r>
              <a:rPr lang="tr-TR" dirty="0"/>
              <a:t> vardır ve çalışma sırası aşağıdaki fotoğraftaki gibidir.</a:t>
            </a:r>
            <a:endParaRPr lang="tr-TR" b="0" i="0" dirty="0">
              <a:effectLst/>
              <a:latin typeface="source-serif-pro"/>
            </a:endParaRPr>
          </a:p>
          <a:p>
            <a:pPr marL="457200" indent="-457200" algn="l">
              <a:buFont typeface="+mj-lt"/>
              <a:buAutoNum type="alphaLcParenR"/>
            </a:pPr>
            <a:endParaRPr lang="tr-TR" b="0" i="0" dirty="0">
              <a:effectLst/>
              <a:latin typeface="source-serif-pro"/>
            </a:endParaRPr>
          </a:p>
          <a:p>
            <a:pPr marL="457200" indent="-457200" algn="l">
              <a:buFont typeface="+mj-lt"/>
              <a:buAutoNum type="alphaLcParenR"/>
            </a:pPr>
            <a:endParaRPr lang="tr-TR" dirty="0"/>
          </a:p>
        </p:txBody>
      </p:sp>
      <p:grpSp>
        <p:nvGrpSpPr>
          <p:cNvPr id="73" name="decorative circles">
            <a:extLst>
              <a:ext uri="{FF2B5EF4-FFF2-40B4-BE49-F238E27FC236}">
                <a16:creationId xmlns:a16="http://schemas.microsoft.com/office/drawing/2014/main" id="{5E60D5B4-3F31-4064-A6B4-C17D8B4C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32461" y="220046"/>
            <a:ext cx="3455469" cy="4723381"/>
            <a:chOff x="8132461" y="220046"/>
            <a:chExt cx="3455469" cy="4723381"/>
          </a:xfrm>
        </p:grpSpPr>
        <p:sp>
          <p:nvSpPr>
            <p:cNvPr id="74" name="Oval 40">
              <a:extLst>
                <a:ext uri="{FF2B5EF4-FFF2-40B4-BE49-F238E27FC236}">
                  <a16:creationId xmlns:a16="http://schemas.microsoft.com/office/drawing/2014/main" id="{11216AC7-EEB1-4A88-BB0D-F55F71A33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1858" y="47166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41">
              <a:extLst>
                <a:ext uri="{FF2B5EF4-FFF2-40B4-BE49-F238E27FC236}">
                  <a16:creationId xmlns:a16="http://schemas.microsoft.com/office/drawing/2014/main" id="{36D93F05-5317-4B64-9958-4BC83FCA3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23226" y="4129921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42">
              <a:extLst>
                <a:ext uri="{FF2B5EF4-FFF2-40B4-BE49-F238E27FC236}">
                  <a16:creationId xmlns:a16="http://schemas.microsoft.com/office/drawing/2014/main" id="{43DB0B10-6E16-4223-929C-B54E76836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2461" y="4194350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43">
              <a:extLst>
                <a:ext uri="{FF2B5EF4-FFF2-40B4-BE49-F238E27FC236}">
                  <a16:creationId xmlns:a16="http://schemas.microsoft.com/office/drawing/2014/main" id="{104D9FA3-5945-4633-A1DC-8240260C1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220046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44">
              <a:extLst>
                <a:ext uri="{FF2B5EF4-FFF2-40B4-BE49-F238E27FC236}">
                  <a16:creationId xmlns:a16="http://schemas.microsoft.com/office/drawing/2014/main" id="{42B8E59F-FE2E-4D33-AD82-6496826C6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397053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8C33DBE-C9D7-4333-9D99-7E6CB4429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10873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olourful knotted rope">
            <a:extLst>
              <a:ext uri="{FF2B5EF4-FFF2-40B4-BE49-F238E27FC236}">
                <a16:creationId xmlns:a16="http://schemas.microsoft.com/office/drawing/2014/main" id="{CB8EF34F-EA80-0914-C400-2FE16BC10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28" r="18924" b="3"/>
          <a:stretch/>
        </p:blipFill>
        <p:spPr>
          <a:xfrm>
            <a:off x="7181865" y="262975"/>
            <a:ext cx="3486122" cy="3486122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2DC0F69C-B2BA-43F0-9DEB-47089F1A8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631" t="18963" r="52721" b="17441"/>
          <a:stretch/>
        </p:blipFill>
        <p:spPr>
          <a:xfrm>
            <a:off x="10854666" y="1087308"/>
            <a:ext cx="1334286" cy="2962082"/>
          </a:xfrm>
          <a:prstGeom prst="rect">
            <a:avLst/>
          </a:prstGeom>
        </p:spPr>
      </p:pic>
      <p:pic>
        <p:nvPicPr>
          <p:cNvPr id="5" name="Picture 4" descr="Colourful knotted rope">
            <a:extLst>
              <a:ext uri="{FF2B5EF4-FFF2-40B4-BE49-F238E27FC236}">
                <a16:creationId xmlns:a16="http://schemas.microsoft.com/office/drawing/2014/main" id="{1BA7D508-E452-CDCA-3340-8EED235B1D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312" r="18247" b="1"/>
          <a:stretch/>
        </p:blipFill>
        <p:spPr>
          <a:xfrm>
            <a:off x="9148852" y="3890061"/>
            <a:ext cx="3043153" cy="2967943"/>
          </a:xfrm>
          <a:custGeom>
            <a:avLst/>
            <a:gdLst/>
            <a:ahLst/>
            <a:cxnLst/>
            <a:rect l="l" t="t" r="r" b="b"/>
            <a:pathLst>
              <a:path w="3043153" h="2967943">
                <a:moveTo>
                  <a:pt x="1773859" y="0"/>
                </a:moveTo>
                <a:cubicBezTo>
                  <a:pt x="2263696" y="0"/>
                  <a:pt x="2707161" y="198546"/>
                  <a:pt x="3028166" y="519551"/>
                </a:cubicBezTo>
                <a:lnTo>
                  <a:pt x="3043153" y="536041"/>
                </a:lnTo>
                <a:lnTo>
                  <a:pt x="3043153" y="2967943"/>
                </a:lnTo>
                <a:lnTo>
                  <a:pt x="464817" y="2967943"/>
                </a:lnTo>
                <a:lnTo>
                  <a:pt x="405063" y="2902197"/>
                </a:lnTo>
                <a:cubicBezTo>
                  <a:pt x="152012" y="2595570"/>
                  <a:pt x="0" y="2202466"/>
                  <a:pt x="0" y="1773859"/>
                </a:cubicBezTo>
                <a:cubicBezTo>
                  <a:pt x="0" y="794184"/>
                  <a:pt x="794184" y="0"/>
                  <a:pt x="177385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797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F348F9EC-661C-3700-E54F-D02BB937A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88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CEBDFAC-E3E5-4883-8BE7-B43474AE3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0450" y="236341"/>
            <a:ext cx="11410891" cy="5901949"/>
            <a:chOff x="310450" y="236341"/>
            <a:chExt cx="11410891" cy="590194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5328" y="1050301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0450" y="114446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7185" y="538093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98320" y="5269378"/>
              <a:ext cx="223021" cy="223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79878" y="583251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86119" y="5492399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905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2E14A0-1D6E-7BA9-5B77-E58721AE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65125"/>
            <a:ext cx="10659110" cy="58118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1-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sohne"/>
              </a:rPr>
              <a:t>Constructor</a:t>
            </a:r>
            <a:endParaRPr lang="tr-TR" b="1" i="0" dirty="0">
              <a:solidFill>
                <a:srgbClr val="292929"/>
              </a:solidFill>
              <a:effectLst/>
              <a:latin typeface="so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4292E"/>
                </a:solidFill>
                <a:effectLst/>
                <a:latin typeface="-apple-system"/>
              </a:rPr>
              <a:t>Tüm </a:t>
            </a:r>
            <a:r>
              <a:rPr lang="tr-TR" b="0" i="0" dirty="0" err="1">
                <a:solidFill>
                  <a:srgbClr val="24292E"/>
                </a:solidFill>
                <a:effectLst/>
                <a:latin typeface="-apple-system"/>
              </a:rPr>
              <a:t>object</a:t>
            </a:r>
            <a:r>
              <a:rPr lang="tr-T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24292E"/>
                </a:solidFill>
                <a:effectLst/>
                <a:latin typeface="-apple-system"/>
              </a:rPr>
              <a:t>oriented</a:t>
            </a:r>
            <a:r>
              <a:rPr lang="tr-TR" b="0" i="0" dirty="0">
                <a:solidFill>
                  <a:srgbClr val="24292E"/>
                </a:solidFill>
                <a:effectLst/>
                <a:latin typeface="-apple-system"/>
              </a:rPr>
              <a:t> dillerde olduğu gibi, </a:t>
            </a:r>
            <a:r>
              <a:rPr lang="tr-TR" b="0" i="0" dirty="0" err="1">
                <a:solidFill>
                  <a:srgbClr val="24292E"/>
                </a:solidFill>
                <a:effectLst/>
                <a:latin typeface="-apple-system"/>
              </a:rPr>
              <a:t>class</a:t>
            </a:r>
            <a:r>
              <a:rPr lang="tr-TR" b="0" i="0" dirty="0">
                <a:solidFill>
                  <a:srgbClr val="24292E"/>
                </a:solidFill>
                <a:effectLst/>
                <a:latin typeface="-apple-system"/>
              </a:rPr>
              <a:t>’ tan yeni bir obje yaratıldığında, ilk olarak bu </a:t>
            </a:r>
            <a:r>
              <a:rPr lang="tr-TR" b="0" i="0" dirty="0" err="1">
                <a:solidFill>
                  <a:srgbClr val="24292E"/>
                </a:solidFill>
                <a:effectLst/>
                <a:latin typeface="-apple-system"/>
              </a:rPr>
              <a:t>metod</a:t>
            </a:r>
            <a:r>
              <a:rPr lang="tr-TR" b="0" i="0" dirty="0">
                <a:solidFill>
                  <a:srgbClr val="24292E"/>
                </a:solidFill>
                <a:effectLst/>
                <a:latin typeface="-apple-system"/>
              </a:rPr>
              <a:t> çalışır. Component’ </a:t>
            </a:r>
            <a:r>
              <a:rPr lang="tr-TR" b="0" i="0" dirty="0" err="1">
                <a:solidFill>
                  <a:srgbClr val="24292E"/>
                </a:solidFill>
                <a:effectLst/>
                <a:latin typeface="-apple-system"/>
              </a:rPr>
              <a:t>imizde</a:t>
            </a:r>
            <a:r>
              <a:rPr lang="tr-TR" b="0" i="0" dirty="0">
                <a:solidFill>
                  <a:srgbClr val="24292E"/>
                </a:solidFill>
                <a:effectLst/>
                <a:latin typeface="-apple-system"/>
              </a:rPr>
              <a:t> bir </a:t>
            </a:r>
            <a:r>
              <a:rPr lang="tr-TR" b="0" i="0" dirty="0" err="1">
                <a:solidFill>
                  <a:srgbClr val="24292E"/>
                </a:solidFill>
                <a:effectLst/>
                <a:latin typeface="-apple-system"/>
              </a:rPr>
              <a:t>class</a:t>
            </a:r>
            <a:r>
              <a:rPr lang="tr-TR" b="0" i="0" dirty="0">
                <a:solidFill>
                  <a:srgbClr val="24292E"/>
                </a:solidFill>
                <a:effectLst/>
                <a:latin typeface="-apple-system"/>
              </a:rPr>
              <a:t> olduğu için, bu </a:t>
            </a:r>
            <a:r>
              <a:rPr lang="tr-TR" b="0" i="0" dirty="0" err="1">
                <a:solidFill>
                  <a:srgbClr val="24292E"/>
                </a:solidFill>
                <a:effectLst/>
                <a:latin typeface="-apple-system"/>
              </a:rPr>
              <a:t>metod</a:t>
            </a:r>
            <a:r>
              <a:rPr lang="tr-TR" b="0" i="0" dirty="0">
                <a:solidFill>
                  <a:srgbClr val="24292E"/>
                </a:solidFill>
                <a:effectLst/>
                <a:latin typeface="-apple-system"/>
              </a:rPr>
              <a:t> tetikleniyor.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4292E"/>
                </a:solidFill>
                <a:effectLst/>
                <a:latin typeface="-apple-system"/>
              </a:rPr>
              <a:t>Constructor</a:t>
            </a:r>
            <a:r>
              <a:rPr lang="tr-T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24292E"/>
                </a:solidFill>
                <a:effectLst/>
                <a:latin typeface="-apple-system"/>
              </a:rPr>
              <a:t>ngOnInit</a:t>
            </a:r>
            <a:r>
              <a:rPr lang="tr-TR" dirty="0">
                <a:solidFill>
                  <a:srgbClr val="24292E"/>
                </a:solidFill>
                <a:latin typeface="-apple-system"/>
              </a:rPr>
              <a:t> den önce çağırılır.</a:t>
            </a:r>
            <a:endParaRPr lang="tr-T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tr-TR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>
              <a:buNone/>
            </a:pPr>
            <a:r>
              <a:rPr lang="tr-TR" b="1" dirty="0">
                <a:solidFill>
                  <a:srgbClr val="292929"/>
                </a:solidFill>
                <a:latin typeface="sohne"/>
              </a:rPr>
              <a:t>2</a:t>
            </a:r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-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sohne"/>
              </a:rPr>
              <a:t>NgOnInit</a:t>
            </a:r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Componentin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verilerini çekerken kullanılır.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Input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verileri set edildikten sonra çağırılır.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Default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olarak her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componentte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Angular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CLI tarafından eklenir.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Sadece bir kez çağırılır</a:t>
            </a:r>
          </a:p>
          <a:p>
            <a:pPr marL="0" indent="0" algn="l">
              <a:buNone/>
            </a:pPr>
            <a:endParaRPr lang="tr-T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r>
              <a:rPr lang="tr-TR" b="1" dirty="0">
                <a:solidFill>
                  <a:srgbClr val="292929"/>
                </a:solidFill>
                <a:latin typeface="sohne"/>
              </a:rPr>
              <a:t>3</a:t>
            </a:r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-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sohne"/>
              </a:rPr>
              <a:t>NgOnDestroy</a:t>
            </a:r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()</a:t>
            </a:r>
          </a:p>
          <a:p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Angular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componentleri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ve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direktiveleri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destroy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ettikten sonra çağırır. Tüm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observable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isteklerin ve temizleme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logicinin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kullanıldığı yerdir. Bellek sızıntısının önlediği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hook’tur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Componentler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DOM’dan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kaldırılmadan hemen önce çağırılır.</a:t>
            </a:r>
          </a:p>
          <a:p>
            <a:endParaRPr lang="tr-T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tr-TR" b="1" i="0" dirty="0">
              <a:solidFill>
                <a:srgbClr val="292929"/>
              </a:solidFill>
              <a:effectLst/>
              <a:latin typeface="so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tr-TR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>
              <a:buNone/>
            </a:pPr>
            <a:endParaRPr lang="tr-TR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 algn="l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endParaRPr lang="tr-TR" b="1" i="0" dirty="0">
              <a:solidFill>
                <a:srgbClr val="292929"/>
              </a:solidFill>
              <a:effectLst/>
              <a:latin typeface="sohne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633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66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68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4E01D6E-2911-10E6-5CFB-83530E77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tr-TR" sz="4400" dirty="0"/>
              <a:t>@Input, @Output, @ViewChild </a:t>
            </a:r>
            <a:r>
              <a:rPr lang="tr-TR" sz="4400" dirty="0" err="1"/>
              <a:t>decoratörleri</a:t>
            </a:r>
            <a:endParaRPr lang="tr-TR" sz="4400" dirty="0"/>
          </a:p>
        </p:txBody>
      </p:sp>
      <p:sp>
        <p:nvSpPr>
          <p:cNvPr id="62" name="İçerik Yer Tutucusu 2">
            <a:extLst>
              <a:ext uri="{FF2B5EF4-FFF2-40B4-BE49-F238E27FC236}">
                <a16:creationId xmlns:a16="http://schemas.microsoft.com/office/drawing/2014/main" id="{298829A0-002A-AD4C-CB0A-02E7D5B42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tr-TR" sz="1600" b="0" i="0" dirty="0">
              <a:solidFill>
                <a:srgbClr val="292929"/>
              </a:solidFill>
              <a:effectLst/>
              <a:latin typeface="source-code-pro"/>
            </a:endParaRPr>
          </a:p>
          <a:p>
            <a:pPr marL="0" indent="0">
              <a:buNone/>
            </a:pPr>
            <a:endParaRPr lang="tr-TR" sz="1600" dirty="0">
              <a:solidFill>
                <a:srgbClr val="292929"/>
              </a:solidFill>
              <a:latin typeface="source-code-pro"/>
            </a:endParaRPr>
          </a:p>
          <a:p>
            <a:pPr marL="0" indent="0">
              <a:buNone/>
            </a:pPr>
            <a:endParaRPr lang="tr-TR" sz="1600" b="0" i="0" dirty="0">
              <a:solidFill>
                <a:srgbClr val="292929"/>
              </a:solidFill>
              <a:effectLst/>
              <a:latin typeface="source-code-pro"/>
            </a:endParaRPr>
          </a:p>
          <a:p>
            <a:pPr marL="0" indent="0">
              <a:buNone/>
            </a:pPr>
            <a:r>
              <a:rPr lang="tr-TR" sz="1600" b="0" i="0" dirty="0">
                <a:solidFill>
                  <a:srgbClr val="292929"/>
                </a:solidFill>
                <a:effectLst/>
                <a:latin typeface="source-code-pro"/>
              </a:rPr>
              <a:t>&lt;</a:t>
            </a:r>
            <a:r>
              <a:rPr lang="tr-TR" sz="1600" b="0" i="0" dirty="0" err="1">
                <a:solidFill>
                  <a:srgbClr val="292929"/>
                </a:solidFill>
                <a:effectLst/>
                <a:latin typeface="source-code-pro"/>
              </a:rPr>
              <a:t>parent-component</a:t>
            </a:r>
            <a:r>
              <a:rPr lang="tr-TR" sz="1600" b="0" i="0" dirty="0">
                <a:solidFill>
                  <a:srgbClr val="292929"/>
                </a:solidFill>
                <a:effectLst/>
                <a:latin typeface="source-code-pro"/>
              </a:rPr>
              <a:t>&gt;</a:t>
            </a:r>
            <a:br>
              <a:rPr lang="tr-TR" sz="1600" dirty="0"/>
            </a:br>
            <a:r>
              <a:rPr lang="tr-TR" sz="1600" b="0" i="0" dirty="0">
                <a:solidFill>
                  <a:srgbClr val="292929"/>
                </a:solidFill>
                <a:effectLst/>
                <a:latin typeface="source-code-pro"/>
              </a:rPr>
              <a:t>&lt;</a:t>
            </a:r>
            <a:r>
              <a:rPr lang="tr-TR" sz="1600" b="0" i="0" dirty="0" err="1">
                <a:solidFill>
                  <a:srgbClr val="292929"/>
                </a:solidFill>
                <a:effectLst/>
                <a:latin typeface="source-code-pro"/>
              </a:rPr>
              <a:t>child-component</a:t>
            </a:r>
            <a:r>
              <a:rPr lang="tr-TR" sz="1600" b="0" i="0" dirty="0">
                <a:solidFill>
                  <a:srgbClr val="292929"/>
                </a:solidFill>
                <a:effectLst/>
                <a:latin typeface="source-code-pro"/>
              </a:rPr>
              <a:t>&gt;&lt;/</a:t>
            </a:r>
            <a:r>
              <a:rPr lang="tr-TR" sz="1600" b="0" i="0" dirty="0" err="1">
                <a:solidFill>
                  <a:srgbClr val="292929"/>
                </a:solidFill>
                <a:effectLst/>
                <a:latin typeface="source-code-pro"/>
              </a:rPr>
              <a:t>child-component</a:t>
            </a:r>
            <a:r>
              <a:rPr lang="tr-TR" sz="1600" b="0" i="0" dirty="0">
                <a:solidFill>
                  <a:srgbClr val="292929"/>
                </a:solidFill>
                <a:effectLst/>
                <a:latin typeface="source-code-pro"/>
              </a:rPr>
              <a:t>&gt;</a:t>
            </a:r>
            <a:br>
              <a:rPr lang="tr-TR" sz="1600" dirty="0"/>
            </a:br>
            <a:r>
              <a:rPr lang="tr-TR" sz="1600" b="0" i="0" dirty="0">
                <a:solidFill>
                  <a:srgbClr val="292929"/>
                </a:solidFill>
                <a:effectLst/>
                <a:latin typeface="source-code-pro"/>
              </a:rPr>
              <a:t>&lt;/</a:t>
            </a:r>
            <a:r>
              <a:rPr lang="tr-TR" sz="1600" b="0" i="0" dirty="0" err="1">
                <a:solidFill>
                  <a:srgbClr val="292929"/>
                </a:solidFill>
                <a:effectLst/>
                <a:latin typeface="source-code-pro"/>
              </a:rPr>
              <a:t>parent-component</a:t>
            </a:r>
            <a:r>
              <a:rPr lang="tr-TR" sz="1600" b="0" i="0" dirty="0">
                <a:solidFill>
                  <a:srgbClr val="292929"/>
                </a:solidFill>
                <a:effectLst/>
                <a:latin typeface="source-code-pro"/>
              </a:rPr>
              <a:t>&gt;</a:t>
            </a:r>
            <a:endParaRPr lang="tr-TR" sz="1800" dirty="0"/>
          </a:p>
        </p:txBody>
      </p:sp>
      <p:sp>
        <p:nvSpPr>
          <p:cNvPr id="94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5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96" name="Oval 73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74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75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76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77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İşlemci">
            <a:extLst>
              <a:ext uri="{FF2B5EF4-FFF2-40B4-BE49-F238E27FC236}">
                <a16:creationId xmlns:a16="http://schemas.microsoft.com/office/drawing/2014/main" id="{2F437510-A85E-A765-8367-79D1FC8DE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9594" y="2480831"/>
            <a:ext cx="3536756" cy="35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0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504121-BF61-952D-F1ED-DDB62259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5F5EA6-B5EE-C9A1-8CF6-8DAFD8A8D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 descr="Angular'da @Input ve @Output Değişkenler İle Componentler Arası İletişim –  Yazılım Mimarileri ve Tasarım Desenleri Üzerine">
            <a:extLst>
              <a:ext uri="{FF2B5EF4-FFF2-40B4-BE49-F238E27FC236}">
                <a16:creationId xmlns:a16="http://schemas.microsoft.com/office/drawing/2014/main" id="{879DB06A-EA65-2447-B607-56663E9E6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7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E94C2B-F802-AD4B-536F-FF1F100D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25961"/>
            <a:ext cx="10659110" cy="1325563"/>
          </a:xfrm>
        </p:spPr>
        <p:txBody>
          <a:bodyPr/>
          <a:lstStyle/>
          <a:p>
            <a:r>
              <a:rPr lang="tr-TR" dirty="0"/>
              <a:t>@Input =  </a:t>
            </a:r>
            <a:r>
              <a:rPr lang="tr-TR" dirty="0" err="1"/>
              <a:t>Parent</a:t>
            </a:r>
            <a:r>
              <a:rPr lang="tr-TR" dirty="0"/>
              <a:t> =&gt; Child</a:t>
            </a: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D1E5505F-7894-639D-7753-BA7B79F7E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7BF1405C-00C2-CF24-4159-0D22DC761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175"/>
            <a:ext cx="5464573" cy="3073823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B5B4A1BA-299A-D65E-F2F2-8F54D542A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776" y="1240175"/>
            <a:ext cx="5464574" cy="3073823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3EDF0F2B-58D6-2433-A6D2-499DC380F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776" y="3891299"/>
            <a:ext cx="5464574" cy="3073823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E802A792-3A03-9056-E363-69995CEF8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91300"/>
            <a:ext cx="5464574" cy="3073823"/>
          </a:xfrm>
          <a:prstGeom prst="rect">
            <a:avLst/>
          </a:prstGeom>
        </p:spPr>
      </p:pic>
      <p:pic>
        <p:nvPicPr>
          <p:cNvPr id="3074" name="Picture 2" descr="Yuvarlak sağ ok simgesi oklar simgesi Simgeyi yeniden yükle - şeffaf PNG  görüntüsü">
            <a:extLst>
              <a:ext uri="{FF2B5EF4-FFF2-40B4-BE49-F238E27FC236}">
                <a16:creationId xmlns:a16="http://schemas.microsoft.com/office/drawing/2014/main" id="{D1445E99-6CAA-BF4F-CF0D-79F791B43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161284" y="3051792"/>
            <a:ext cx="1113780" cy="126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39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24ED1A-8BE9-E164-F52E-3A19F9BD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111349"/>
            <a:ext cx="10659110" cy="1325563"/>
          </a:xfrm>
        </p:spPr>
        <p:txBody>
          <a:bodyPr/>
          <a:lstStyle/>
          <a:p>
            <a:r>
              <a:rPr lang="tr-TR" dirty="0"/>
              <a:t>@Output = Child =&gt; </a:t>
            </a:r>
            <a:r>
              <a:rPr lang="tr-TR" dirty="0" err="1"/>
              <a:t>Parent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8B4E32-E34C-24D9-B639-31A2B2C54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6E0189F-E25D-35E5-8E18-D429C14B8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5655"/>
            <a:ext cx="5803641" cy="326454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44FF63B-9160-4E90-466C-88F47C7B2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361" y="1172480"/>
            <a:ext cx="5803641" cy="326454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4C58BEC-CE0A-790F-0E0D-C7742A274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359" y="3593452"/>
            <a:ext cx="5803641" cy="326454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0D1C8B28-D193-8368-BB27-2AE586E7F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3593452"/>
            <a:ext cx="5803641" cy="3264548"/>
          </a:xfrm>
          <a:prstGeom prst="rect">
            <a:avLst/>
          </a:prstGeom>
        </p:spPr>
      </p:pic>
      <p:pic>
        <p:nvPicPr>
          <p:cNvPr id="14" name="Picture 2" descr="Yuvarlak sağ ok simgesi oklar simgesi Simgeyi yeniden yükle - şeffaf PNG  görüntüsü">
            <a:extLst>
              <a:ext uri="{FF2B5EF4-FFF2-40B4-BE49-F238E27FC236}">
                <a16:creationId xmlns:a16="http://schemas.microsoft.com/office/drawing/2014/main" id="{479773CA-1B4B-B88B-1333-9C70A03F4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557769" y="3042462"/>
            <a:ext cx="1113780" cy="126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52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1" name="Rectangle 30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İçerik Yer Tutucusu 4" descr="metin, ekran görüntüsü, yazı tipi, beyaz içeren bir resim&#10;&#10;Açıklama otomatik olarak oluşturuldu">
            <a:extLst>
              <a:ext uri="{FF2B5EF4-FFF2-40B4-BE49-F238E27FC236}">
                <a16:creationId xmlns:a16="http://schemas.microsoft.com/office/drawing/2014/main" id="{AD71114B-D22E-E95D-5482-D7E514B0D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FCEBDFAC-E3E5-4883-8BE7-B43474AE3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0450" y="236341"/>
            <a:ext cx="11410891" cy="5901949"/>
            <a:chOff x="310450" y="236341"/>
            <a:chExt cx="11410891" cy="590194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5328" y="1050301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0450" y="114446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7185" y="538093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98320" y="5269378"/>
              <a:ext cx="223021" cy="223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79878" y="583251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86119" y="5492399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Metin kutusu 5">
            <a:extLst>
              <a:ext uri="{FF2B5EF4-FFF2-40B4-BE49-F238E27FC236}">
                <a16:creationId xmlns:a16="http://schemas.microsoft.com/office/drawing/2014/main" id="{86A2EB04-42D0-2795-2EF5-2E34A29F479B}"/>
              </a:ext>
            </a:extLst>
          </p:cNvPr>
          <p:cNvSpPr txBox="1"/>
          <p:nvPr/>
        </p:nvSpPr>
        <p:spPr>
          <a:xfrm>
            <a:off x="9298664" y="3136473"/>
            <a:ext cx="2752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Child Component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Mürekkep 31">
                <a:extLst>
                  <a:ext uri="{FF2B5EF4-FFF2-40B4-BE49-F238E27FC236}">
                    <a16:creationId xmlns:a16="http://schemas.microsoft.com/office/drawing/2014/main" id="{6497661D-BB6C-9E93-80BC-9CF7622DCB78}"/>
                  </a:ext>
                </a:extLst>
              </p14:cNvPr>
              <p14:cNvContentPartPr/>
              <p14:nvPr/>
            </p14:nvContentPartPr>
            <p14:xfrm>
              <a:off x="8212823" y="1899640"/>
              <a:ext cx="1002600" cy="2131560"/>
            </p14:xfrm>
          </p:contentPart>
        </mc:Choice>
        <mc:Fallback xmlns="">
          <p:pic>
            <p:nvPicPr>
              <p:cNvPr id="32" name="Mürekkep 31">
                <a:extLst>
                  <a:ext uri="{FF2B5EF4-FFF2-40B4-BE49-F238E27FC236}">
                    <a16:creationId xmlns:a16="http://schemas.microsoft.com/office/drawing/2014/main" id="{6497661D-BB6C-9E93-80BC-9CF7622DCB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3823" y="1890640"/>
                <a:ext cx="1020240" cy="21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2" name="Mürekkep 41">
                <a:extLst>
                  <a:ext uri="{FF2B5EF4-FFF2-40B4-BE49-F238E27FC236}">
                    <a16:creationId xmlns:a16="http://schemas.microsoft.com/office/drawing/2014/main" id="{78C7B314-E99C-CC80-476C-E1049EAF5033}"/>
                  </a:ext>
                </a:extLst>
              </p14:cNvPr>
              <p14:cNvContentPartPr/>
              <p14:nvPr/>
            </p14:nvContentPartPr>
            <p14:xfrm>
              <a:off x="9214703" y="3337840"/>
              <a:ext cx="133920" cy="114480"/>
            </p14:xfrm>
          </p:contentPart>
        </mc:Choice>
        <mc:Fallback xmlns="">
          <p:pic>
            <p:nvPicPr>
              <p:cNvPr id="42" name="Mürekkep 41">
                <a:extLst>
                  <a:ext uri="{FF2B5EF4-FFF2-40B4-BE49-F238E27FC236}">
                    <a16:creationId xmlns:a16="http://schemas.microsoft.com/office/drawing/2014/main" id="{78C7B314-E99C-CC80-476C-E1049EAF50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05703" y="3328840"/>
                <a:ext cx="151560" cy="13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up 44">
            <a:extLst>
              <a:ext uri="{FF2B5EF4-FFF2-40B4-BE49-F238E27FC236}">
                <a16:creationId xmlns:a16="http://schemas.microsoft.com/office/drawing/2014/main" id="{01E45A57-F34D-2F15-9EFD-BC6D31049D72}"/>
              </a:ext>
            </a:extLst>
          </p:cNvPr>
          <p:cNvGrpSpPr/>
          <p:nvPr/>
        </p:nvGrpSpPr>
        <p:grpSpPr>
          <a:xfrm>
            <a:off x="7257023" y="4189960"/>
            <a:ext cx="718200" cy="780120"/>
            <a:chOff x="7257023" y="4189960"/>
            <a:chExt cx="718200" cy="78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3" name="Mürekkep 42">
                  <a:extLst>
                    <a:ext uri="{FF2B5EF4-FFF2-40B4-BE49-F238E27FC236}">
                      <a16:creationId xmlns:a16="http://schemas.microsoft.com/office/drawing/2014/main" id="{324E5DFA-4F7B-1035-DC24-5B4D64255CB3}"/>
                    </a:ext>
                  </a:extLst>
                </p14:cNvPr>
                <p14:cNvContentPartPr/>
                <p14:nvPr/>
              </p14:nvContentPartPr>
              <p14:xfrm>
                <a:off x="7257023" y="4189960"/>
                <a:ext cx="581400" cy="780120"/>
              </p14:xfrm>
            </p:contentPart>
          </mc:Choice>
          <mc:Fallback xmlns="">
            <p:pic>
              <p:nvPicPr>
                <p:cNvPr id="43" name="Mürekkep 42">
                  <a:extLst>
                    <a:ext uri="{FF2B5EF4-FFF2-40B4-BE49-F238E27FC236}">
                      <a16:creationId xmlns:a16="http://schemas.microsoft.com/office/drawing/2014/main" id="{324E5DFA-4F7B-1035-DC24-5B4D64255CB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48383" y="4180960"/>
                  <a:ext cx="59904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4" name="Mürekkep 43">
                  <a:extLst>
                    <a:ext uri="{FF2B5EF4-FFF2-40B4-BE49-F238E27FC236}">
                      <a16:creationId xmlns:a16="http://schemas.microsoft.com/office/drawing/2014/main" id="{3618ABA4-FD12-C927-19D2-51F8F3BBC866}"/>
                    </a:ext>
                  </a:extLst>
                </p14:cNvPr>
                <p14:cNvContentPartPr/>
                <p14:nvPr/>
              </p14:nvContentPartPr>
              <p14:xfrm>
                <a:off x="7856423" y="4678120"/>
                <a:ext cx="118800" cy="138960"/>
              </p14:xfrm>
            </p:contentPart>
          </mc:Choice>
          <mc:Fallback xmlns="">
            <p:pic>
              <p:nvPicPr>
                <p:cNvPr id="44" name="Mürekkep 43">
                  <a:extLst>
                    <a:ext uri="{FF2B5EF4-FFF2-40B4-BE49-F238E27FC236}">
                      <a16:creationId xmlns:a16="http://schemas.microsoft.com/office/drawing/2014/main" id="{3618ABA4-FD12-C927-19D2-51F8F3BBC8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47783" y="4669480"/>
                  <a:ext cx="136440" cy="156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5880289E-80D2-3044-5162-8409EEC1C7CC}"/>
              </a:ext>
            </a:extLst>
          </p:cNvPr>
          <p:cNvSpPr txBox="1"/>
          <p:nvPr/>
        </p:nvSpPr>
        <p:spPr>
          <a:xfrm>
            <a:off x="7919396" y="4562359"/>
            <a:ext cx="2689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Parent</a:t>
            </a:r>
            <a:r>
              <a:rPr lang="tr-TR" sz="2800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242052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AF55F8-54C4-5F5F-A251-24968F05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Routing Yapısı ve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CB7FE0-5217-5EE5-6E6C-FD1A870F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009530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218</Words>
  <Application>Microsoft Office PowerPoint</Application>
  <PresentationFormat>Geniş ekran</PresentationFormat>
  <Paragraphs>33</Paragraphs>
  <Slides>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Calibri</vt:lpstr>
      <vt:lpstr>Gill Sans Nova</vt:lpstr>
      <vt:lpstr>sohne</vt:lpstr>
      <vt:lpstr>source-code-pro</vt:lpstr>
      <vt:lpstr>source-serif-pro</vt:lpstr>
      <vt:lpstr>ConfettiVTI</vt:lpstr>
      <vt:lpstr>LifeCycle Hook Nedir? </vt:lpstr>
      <vt:lpstr>PowerPoint Sunusu</vt:lpstr>
      <vt:lpstr>PowerPoint Sunusu</vt:lpstr>
      <vt:lpstr>@Input, @Output, @ViewChild decoratörleri</vt:lpstr>
      <vt:lpstr>PowerPoint Sunusu</vt:lpstr>
      <vt:lpstr>@Input =  Parent =&gt; Child</vt:lpstr>
      <vt:lpstr>@Output = Child =&gt; Parent</vt:lpstr>
      <vt:lpstr>PowerPoint Sunusu</vt:lpstr>
      <vt:lpstr>Routing Yapısı ve Kullanımı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LifeCycle Hook Nedir? </dc:title>
  <dc:creator>muhammedaliaksit@gmail.com</dc:creator>
  <cp:lastModifiedBy>muhammedaliaksit@gmail.com</cp:lastModifiedBy>
  <cp:revision>3</cp:revision>
  <dcterms:created xsi:type="dcterms:W3CDTF">2023-05-15T07:07:27Z</dcterms:created>
  <dcterms:modified xsi:type="dcterms:W3CDTF">2023-05-16T07:11:25Z</dcterms:modified>
</cp:coreProperties>
</file>