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8:28:07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8:28:0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8:28:0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8:29:19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0 142 24575,'135'-2'0,"147"5"0,-165 14 0,-77-10 0,59 4 0,13-12 0,-68-1 0,0 3 0,1 1 0,62 11 0,-25-1 0,-1-3 0,2-4 0,122-7 0,-57-1 0,-82 3 0,23 1 0,-64-1 0,-22-1 0,-8 0 0,-30-6 0,1-2 0,-1-1 0,1-2 0,1-1 0,1-2 0,-40-23 0,-44-20 0,81 43 0,-62-19 0,155 61 0,20-1 0,-1 3 0,119 63 0,-88-47 0,-107-45 0,0 0 0,-1 0 0,1 1 0,-1-1 0,1 0 0,-1 1 0,1-1 0,-1 1 0,1-1 0,-1 1 0,1-1 0,-1 1 0,1-1 0,-1 1 0,0-1 0,1 1 0,-1-1 0,0 1 0,1 0 0,-1-1 0,0 1 0,0-1 0,0 1 0,0 0 0,0-1 0,0 1 0,0 0 0,0-1 0,0 1 0,0 0 0,0 1 0,-15 19 0,-32 12 0,33-26 0,-1 0 0,0-2 0,0 0 0,-28 6 0,24-7 0,1 1 0,-1 1 0,-17 8 0,-167 99 0,130-81-1365,54-21-5461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FF451-B70F-4C54-95E7-A1D7ADF404A8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20A8-BD3B-4906-BDFA-229448606F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11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220A8-BD3B-4906-BDFA-229448606F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74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46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6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9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14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22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113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7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53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23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4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0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5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9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0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81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10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36C7-6AAF-4C60-A287-491F30532760}" type="datetimeFigureOut">
              <a:rPr lang="tr-TR" smtClean="0"/>
              <a:t>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280F74-A81E-4F58-B6D7-D74363713E7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4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EC87AB-DAD6-ED8B-E8B3-86431A54C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tr-TR" sz="6000"/>
              <a:t>Angular Nedir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8B86F1-BAB8-2627-CB3B-87EFC838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Angular</a:t>
            </a:r>
            <a:r>
              <a:rPr lang="tr-TR" dirty="0">
                <a:solidFill>
                  <a:schemeClr val="bg1"/>
                </a:solidFill>
              </a:rPr>
              <a:t>, Google tarafından geliştirilen ve desteklenen SPA(</a:t>
            </a:r>
            <a:r>
              <a:rPr lang="tr-TR" dirty="0" err="1">
                <a:solidFill>
                  <a:schemeClr val="bg1"/>
                </a:solidFill>
              </a:rPr>
              <a:t>Single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Page</a:t>
            </a:r>
            <a:r>
              <a:rPr lang="tr-TR" dirty="0">
                <a:solidFill>
                  <a:schemeClr val="bg1"/>
                </a:solidFill>
              </a:rPr>
              <a:t> Application) uygulama yapılmasına olanak sağlayan </a:t>
            </a:r>
            <a:r>
              <a:rPr lang="tr-TR" dirty="0" err="1">
                <a:solidFill>
                  <a:schemeClr val="bg1"/>
                </a:solidFill>
              </a:rPr>
              <a:t>javascript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frameworküdür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6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CDCA8-95E9-F375-E8AE-B90C2C0D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F5BCC-8C30-4403-EF07-39004F1A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BB9BC3-524B-A733-E483-5A2BFD27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A8B9B6F-B601-04A1-2668-CB980401E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4C4B38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A77F27-63B8-0266-80C7-73437E52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" y="3889218"/>
            <a:ext cx="5478432" cy="1032094"/>
          </a:xfr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Angular Kurulum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699EB-33E6-3419-6535-058DEC07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4944531"/>
            <a:ext cx="5454227" cy="524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EFFFF"/>
                </a:solidFill>
              </a:rPr>
              <a:t>npm i @angular/cli </a:t>
            </a:r>
          </a:p>
        </p:txBody>
      </p:sp>
    </p:spTree>
    <p:extLst>
      <p:ext uri="{BB962C8B-B14F-4D97-AF65-F5344CB8AC3E}">
        <p14:creationId xmlns:p14="http://schemas.microsoft.com/office/powerpoint/2010/main" val="377611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D58125-751A-E036-BD05-F69846ADF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80B4B28-48EE-FB8A-510A-CE872510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5" y="1725122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Dosya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C316BE-3583-9450-9891-10C5AE56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073" y="2665445"/>
            <a:ext cx="89154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41CBDE"/>
              </a:buClr>
              <a:buNone/>
            </a:pPr>
            <a:r>
              <a:rPr lang="tr-TR" sz="1400" dirty="0"/>
              <a:t>Component (bileşen) yapısı ise ; </a:t>
            </a:r>
          </a:p>
          <a:p>
            <a:pPr>
              <a:lnSpc>
                <a:spcPct val="90000"/>
              </a:lnSpc>
              <a:buClr>
                <a:srgbClr val="41CBDE"/>
              </a:buClr>
            </a:pPr>
            <a:r>
              <a:rPr lang="tr-TR" sz="1400" dirty="0"/>
              <a:t>1 - Yapımızın iskeletini oluşturan .html uzantılı dosyadan yapılır. </a:t>
            </a:r>
            <a:r>
              <a:rPr lang="tr-TR" sz="1400" dirty="0" err="1"/>
              <a:t>Javascript</a:t>
            </a:r>
            <a:r>
              <a:rPr lang="tr-TR" sz="1400" dirty="0"/>
              <a:t> ile farkı yoktur. Sadece dediğim gibi yönetirken ve </a:t>
            </a:r>
            <a:r>
              <a:rPr lang="tr-TR" sz="1400" dirty="0" err="1"/>
              <a:t>syntax</a:t>
            </a:r>
            <a:r>
              <a:rPr lang="tr-TR" sz="1400" dirty="0"/>
              <a:t> farkları vardır. Yapı tamamen aynıdır. </a:t>
            </a:r>
          </a:p>
          <a:p>
            <a:pPr>
              <a:lnSpc>
                <a:spcPct val="90000"/>
              </a:lnSpc>
              <a:buClr>
                <a:srgbClr val="41CBDE"/>
              </a:buClr>
            </a:pPr>
            <a:r>
              <a:rPr lang="tr-TR" sz="1400" dirty="0"/>
              <a:t>2 - Yapının görsel olarak harika duruma gelmesi için ise .css uzantılı dosyalardan faydalanılır. </a:t>
            </a:r>
            <a:r>
              <a:rPr lang="tr-TR" sz="1400" dirty="0" err="1"/>
              <a:t>Javascripte</a:t>
            </a:r>
            <a:r>
              <a:rPr lang="tr-TR" sz="1400" dirty="0"/>
              <a:t> nasıl yapılıyorsa aynı şekilde kullanılır. </a:t>
            </a:r>
            <a:r>
              <a:rPr lang="tr-TR" sz="1400" dirty="0" err="1"/>
              <a:t>Angular</a:t>
            </a:r>
            <a:r>
              <a:rPr lang="tr-TR" sz="1400" dirty="0"/>
              <a:t> paket şeklinde bütün görselleştirme sayfalarını Css şeklinde ayarlaması için onu seçtik ve bize kolaylık sağlayarak bütün dosyaları .css dosyasına çevirir. Eğer </a:t>
            </a:r>
            <a:r>
              <a:rPr lang="tr-TR" sz="1400" dirty="0" err="1"/>
              <a:t>Scss</a:t>
            </a:r>
            <a:r>
              <a:rPr lang="tr-TR" sz="1400" dirty="0"/>
              <a:t> ve </a:t>
            </a:r>
            <a:r>
              <a:rPr lang="tr-TR" sz="1400" dirty="0" err="1"/>
              <a:t>Sass</a:t>
            </a:r>
            <a:r>
              <a:rPr lang="tr-TR" sz="1400" dirty="0"/>
              <a:t> seçersek o şekilde formatlara çevirir.</a:t>
            </a:r>
          </a:p>
          <a:p>
            <a:pPr>
              <a:lnSpc>
                <a:spcPct val="90000"/>
              </a:lnSpc>
              <a:buClr>
                <a:srgbClr val="41CBDE"/>
              </a:buClr>
            </a:pPr>
            <a:r>
              <a:rPr lang="tr-TR" sz="1400" dirty="0"/>
              <a:t> 3 - Yapının dinamik bir hal alması için .</a:t>
            </a:r>
            <a:r>
              <a:rPr lang="tr-TR" sz="1400" dirty="0" err="1"/>
              <a:t>ts</a:t>
            </a:r>
            <a:r>
              <a:rPr lang="tr-TR" sz="1400" dirty="0"/>
              <a:t> uzantılı dosyalarından yararlanırız. </a:t>
            </a:r>
            <a:r>
              <a:rPr lang="tr-TR" sz="1400" dirty="0" err="1"/>
              <a:t>Typescript</a:t>
            </a:r>
            <a:r>
              <a:rPr lang="tr-TR" sz="1400" dirty="0"/>
              <a:t> konusunu </a:t>
            </a:r>
            <a:r>
              <a:rPr lang="tr-TR" sz="1400" dirty="0" err="1"/>
              <a:t>Typescript</a:t>
            </a:r>
            <a:r>
              <a:rPr lang="tr-TR" sz="1400" dirty="0"/>
              <a:t> Nedir ? dersinde anlatıldı. - Özetlemek gerekirse </a:t>
            </a:r>
            <a:r>
              <a:rPr lang="tr-TR" sz="1400" dirty="0" err="1"/>
              <a:t>Typescript</a:t>
            </a:r>
            <a:r>
              <a:rPr lang="tr-TR" sz="1400" dirty="0"/>
              <a:t> </a:t>
            </a:r>
            <a:r>
              <a:rPr lang="tr-TR" sz="1400" dirty="0" err="1"/>
              <a:t>javascriptin</a:t>
            </a:r>
            <a:r>
              <a:rPr lang="tr-TR" sz="1400" dirty="0"/>
              <a:t> daha doğru değişkenlerin kullanıldığı </a:t>
            </a:r>
            <a:r>
              <a:rPr lang="tr-TR" sz="1400" dirty="0" err="1"/>
              <a:t>type</a:t>
            </a:r>
            <a:r>
              <a:rPr lang="tr-TR" sz="1400" dirty="0"/>
              <a:t> belirleme olarak geçen bir programlama </a:t>
            </a:r>
            <a:r>
              <a:rPr lang="tr-TR" sz="1400" dirty="0" err="1"/>
              <a:t>dilidir.Class</a:t>
            </a:r>
            <a:r>
              <a:rPr lang="tr-TR" sz="1400" dirty="0"/>
              <a:t> yapısı içinde gelen kullanışlı bir yapıya sahiptir. Başka </a:t>
            </a:r>
            <a:r>
              <a:rPr lang="tr-TR" sz="1400" dirty="0" err="1"/>
              <a:t>componentlerde</a:t>
            </a:r>
            <a:r>
              <a:rPr lang="tr-TR" sz="1400" dirty="0"/>
              <a:t> </a:t>
            </a:r>
            <a:r>
              <a:rPr lang="tr-TR" sz="1400" dirty="0" err="1"/>
              <a:t>classın</a:t>
            </a:r>
            <a:r>
              <a:rPr lang="tr-TR" sz="1400" dirty="0"/>
              <a:t> alt </a:t>
            </a:r>
            <a:r>
              <a:rPr lang="tr-TR" sz="1400" dirty="0" err="1"/>
              <a:t>metod</a:t>
            </a:r>
            <a:r>
              <a:rPr lang="tr-TR" sz="1400" dirty="0"/>
              <a:t> ve değişkenlerine ulaşma fırsatı verir. Aşağıdaki örnek de görüldüğü gibi </a:t>
            </a:r>
            <a:r>
              <a:rPr lang="tr-TR" sz="1400" dirty="0" err="1"/>
              <a:t>export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yapısı ile dosyalar arası bu veriler kullanılır</a:t>
            </a:r>
            <a:r>
              <a:rPr lang="tr-TR" sz="1400"/>
              <a:t>.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9814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C1E1E-2824-0B81-276F-8B9F7F22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Neden </a:t>
            </a:r>
            <a:r>
              <a:rPr lang="tr-TR" dirty="0" err="1"/>
              <a:t>Angular</a:t>
            </a:r>
            <a:r>
              <a:rPr lang="tr-TR" dirty="0"/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31F9E8-134E-A1B3-8EF5-BE1392ED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4557490"/>
          </a:xfrm>
        </p:spPr>
        <p:txBody>
          <a:bodyPr>
            <a:normAutofit/>
          </a:bodyPr>
          <a:lstStyle/>
          <a:p>
            <a:r>
              <a:rPr lang="tr-TR" dirty="0"/>
              <a:t>Hızlı bir biçimde SPA uygulama geliştirilebilir. Modüler bir yapıya sahiptir.</a:t>
            </a:r>
          </a:p>
          <a:p>
            <a:r>
              <a:rPr lang="tr-TR" dirty="0"/>
              <a:t>Uygulamanızı parçalara bölebilir. Tekrar kullanılabilirlik konusunda oldukça başarılıdır.</a:t>
            </a:r>
          </a:p>
          <a:p>
            <a:r>
              <a:rPr lang="tr-TR" dirty="0"/>
              <a:t>İhtiyacınız olan bütün paketler </a:t>
            </a:r>
            <a:r>
              <a:rPr lang="tr-TR" dirty="0" err="1"/>
              <a:t>Angular</a:t>
            </a:r>
            <a:r>
              <a:rPr lang="tr-TR" dirty="0"/>
              <a:t> içinde mevcut gelir. Yani bir araba yapmak istiyorsanız </a:t>
            </a:r>
            <a:r>
              <a:rPr lang="tr-TR" dirty="0" err="1"/>
              <a:t>Angular</a:t>
            </a:r>
            <a:r>
              <a:rPr lang="tr-TR" dirty="0"/>
              <a:t> size arabanın kalıbını motorunu verir. </a:t>
            </a:r>
          </a:p>
          <a:p>
            <a:r>
              <a:rPr lang="tr-TR" dirty="0"/>
              <a:t>Size sadece bunları birleştirmek kalır. Bu özellik </a:t>
            </a:r>
            <a:r>
              <a:rPr lang="tr-TR" dirty="0" err="1"/>
              <a:t>Angular</a:t>
            </a:r>
            <a:r>
              <a:rPr lang="tr-TR" dirty="0"/>
              <a:t>’ ı diğer SPA uygulamalardan ayıran en önemli özelliktir. </a:t>
            </a:r>
          </a:p>
          <a:p>
            <a:r>
              <a:rPr lang="tr-TR" dirty="0"/>
              <a:t>Directive adı verilen yapı sayesinde </a:t>
            </a:r>
            <a:r>
              <a:rPr lang="tr-TR" dirty="0" err="1"/>
              <a:t>HTML’e</a:t>
            </a:r>
            <a:r>
              <a:rPr lang="tr-TR" dirty="0"/>
              <a:t> yeni etiketler veya </a:t>
            </a:r>
            <a:r>
              <a:rPr lang="tr-TR" dirty="0" err="1"/>
              <a:t>attribute’lar</a:t>
            </a:r>
            <a:r>
              <a:rPr lang="tr-TR" dirty="0"/>
              <a:t> eklemek mümkündür.</a:t>
            </a:r>
          </a:p>
          <a:p>
            <a:r>
              <a:rPr lang="tr-TR" dirty="0"/>
              <a:t> Aynı değişken üzerindeki herhangi bir değişiklik two-</a:t>
            </a:r>
            <a:r>
              <a:rPr lang="tr-TR" dirty="0" err="1"/>
              <a:t>way</a:t>
            </a:r>
            <a:r>
              <a:rPr lang="tr-TR" dirty="0"/>
              <a:t> data </a:t>
            </a:r>
            <a:r>
              <a:rPr lang="tr-TR" dirty="0" err="1"/>
              <a:t>binding</a:t>
            </a:r>
            <a:r>
              <a:rPr lang="tr-TR" dirty="0"/>
              <a:t> sayesinde bütün sayfa üzerindeki ilgili alanların değişmesini tetikler. </a:t>
            </a:r>
          </a:p>
          <a:p>
            <a:r>
              <a:rPr lang="tr-TR" dirty="0"/>
              <a:t>Test </a:t>
            </a:r>
            <a:r>
              <a:rPr lang="tr-TR" dirty="0" err="1"/>
              <a:t>Driven</a:t>
            </a:r>
            <a:r>
              <a:rPr lang="tr-TR" dirty="0"/>
              <a:t> Development kavramına uygundur. </a:t>
            </a:r>
            <a:r>
              <a:rPr lang="tr-TR" dirty="0" err="1"/>
              <a:t>Unit</a:t>
            </a:r>
            <a:r>
              <a:rPr lang="tr-TR" dirty="0"/>
              <a:t> test yazmaya olanak sağlar</a:t>
            </a:r>
          </a:p>
        </p:txBody>
      </p:sp>
    </p:spTree>
    <p:extLst>
      <p:ext uri="{BB962C8B-B14F-4D97-AF65-F5344CB8AC3E}">
        <p14:creationId xmlns:p14="http://schemas.microsoft.com/office/powerpoint/2010/main" val="28463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F4532D-EFBD-773C-D7CB-EF30B75B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Angular</a:t>
            </a:r>
            <a:r>
              <a:rPr lang="tr-TR" dirty="0"/>
              <a:t> Tarihçesi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FED34-03DE-C16A-33FB-E592EFF4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2009 — </a:t>
            </a:r>
            <a:r>
              <a:rPr lang="tr-TR" dirty="0" err="1"/>
              <a:t>Angular</a:t>
            </a:r>
            <a:r>
              <a:rPr lang="tr-TR" dirty="0"/>
              <a:t>’ </a:t>
            </a:r>
            <a:r>
              <a:rPr lang="tr-TR" dirty="0" err="1"/>
              <a:t>ın</a:t>
            </a:r>
            <a:r>
              <a:rPr lang="tr-TR" dirty="0"/>
              <a:t> tarihçesine bakacak olursak Google çalışanı olan </a:t>
            </a:r>
            <a:r>
              <a:rPr lang="tr-TR" dirty="0" err="1"/>
              <a:t>Misko</a:t>
            </a:r>
            <a:r>
              <a:rPr lang="tr-TR" dirty="0"/>
              <a:t> </a:t>
            </a:r>
            <a:r>
              <a:rPr lang="tr-TR" dirty="0" err="1"/>
              <a:t>Hevery</a:t>
            </a:r>
            <a:r>
              <a:rPr lang="tr-TR" dirty="0"/>
              <a:t> tarafından kişisel geliştirdiği bir kütüphane olarak başlar. </a:t>
            </a:r>
          </a:p>
          <a:p>
            <a:r>
              <a:rPr lang="tr-TR" dirty="0"/>
              <a:t>2010 — </a:t>
            </a:r>
            <a:r>
              <a:rPr lang="tr-TR" dirty="0" err="1"/>
              <a:t>Angular</a:t>
            </a:r>
            <a:r>
              <a:rPr lang="tr-TR" dirty="0"/>
              <a:t> ilk kez </a:t>
            </a:r>
            <a:r>
              <a:rPr lang="tr-TR" dirty="0" err="1"/>
              <a:t>AngularJS</a:t>
            </a:r>
            <a:r>
              <a:rPr lang="tr-TR" dirty="0"/>
              <a:t> isminde https://angularjs.org internet adresinde yayınlanır. </a:t>
            </a:r>
          </a:p>
          <a:p>
            <a:r>
              <a:rPr lang="tr-TR" dirty="0"/>
              <a:t>2016 — Yazılımcılar tarafından oldukça sevilen </a:t>
            </a:r>
            <a:r>
              <a:rPr lang="tr-TR" dirty="0" err="1"/>
              <a:t>Angular</a:t>
            </a:r>
            <a:r>
              <a:rPr lang="tr-TR" dirty="0"/>
              <a:t> 2016 yılında köklü bir değişiklikle gelir ve geliştirme dili </a:t>
            </a:r>
            <a:r>
              <a:rPr lang="tr-TR" dirty="0" err="1"/>
              <a:t>Javascript</a:t>
            </a:r>
            <a:r>
              <a:rPr lang="tr-TR" dirty="0"/>
              <a:t>’ ten </a:t>
            </a:r>
            <a:r>
              <a:rPr lang="tr-TR" dirty="0" err="1"/>
              <a:t>TypeScript</a:t>
            </a:r>
            <a:r>
              <a:rPr lang="tr-TR" dirty="0"/>
              <a:t>’ e </a:t>
            </a:r>
            <a:r>
              <a:rPr lang="tr-TR" dirty="0" err="1"/>
              <a:t>geçier</a:t>
            </a:r>
            <a:r>
              <a:rPr lang="tr-TR" dirty="0"/>
              <a:t> ve eski sürüm olan </a:t>
            </a:r>
            <a:r>
              <a:rPr lang="tr-TR" dirty="0" err="1"/>
              <a:t>AngularJS’e</a:t>
            </a:r>
            <a:r>
              <a:rPr lang="tr-TR" dirty="0"/>
              <a:t> destek ve geliştirme durdurulur. Hatta bu köklü değişiklikten sonra https://angularjs.org olan internet sitesi https://angular.io/ ile değiştirilir. </a:t>
            </a:r>
            <a:r>
              <a:rPr lang="tr-TR" dirty="0" err="1"/>
              <a:t>Angular</a:t>
            </a:r>
            <a:r>
              <a:rPr lang="tr-TR" dirty="0"/>
              <a:t> artık popüler internet tarayıcılarında ve </a:t>
            </a:r>
            <a:r>
              <a:rPr lang="tr-TR" dirty="0" err="1"/>
              <a:t>cross</a:t>
            </a:r>
            <a:r>
              <a:rPr lang="tr-TR" dirty="0"/>
              <a:t>-platformlar üzerinde çalışabilir hale getirilir.</a:t>
            </a:r>
          </a:p>
        </p:txBody>
      </p:sp>
    </p:spTree>
    <p:extLst>
      <p:ext uri="{BB962C8B-B14F-4D97-AF65-F5344CB8AC3E}">
        <p14:creationId xmlns:p14="http://schemas.microsoft.com/office/powerpoint/2010/main" val="29964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C390F-5491-A848-999E-BC47C925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SPA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43F8B3-B42B-4898-BC28-8AA1DFA8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SPA(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Application)</a:t>
            </a:r>
            <a:r>
              <a:rPr lang="tr-TR" dirty="0" err="1"/>
              <a:t>larda</a:t>
            </a:r>
            <a:r>
              <a:rPr lang="tr-TR" dirty="0"/>
              <a:t> yönlendirme işlemi </a:t>
            </a:r>
            <a:r>
              <a:rPr lang="tr-TR" dirty="0" err="1"/>
              <a:t>Backend</a:t>
            </a:r>
            <a:r>
              <a:rPr lang="tr-TR" dirty="0"/>
              <a:t>(Web yazılımının ya da yazılım programının kullanıcının görmediği arkada çalışan sunuculardır) tarafından değil Client (Bir yazılımda </a:t>
            </a:r>
            <a:r>
              <a:rPr lang="tr-TR" dirty="0" err="1"/>
              <a:t>backende</a:t>
            </a:r>
            <a:r>
              <a:rPr lang="tr-TR" dirty="0"/>
              <a:t> istek atan istemcidir) tarafında yapılır. </a:t>
            </a:r>
          </a:p>
          <a:p>
            <a:r>
              <a:rPr lang="tr-TR" dirty="0"/>
              <a:t>Bir tane </a:t>
            </a:r>
            <a:r>
              <a:rPr lang="tr-TR" dirty="0" err="1"/>
              <a:t>index</a:t>
            </a:r>
            <a:r>
              <a:rPr lang="tr-TR" dirty="0"/>
              <a:t> sayfamız olur ve </a:t>
            </a:r>
            <a:r>
              <a:rPr lang="tr-TR" dirty="0" err="1"/>
              <a:t>client</a:t>
            </a:r>
            <a:r>
              <a:rPr lang="tr-TR" dirty="0"/>
              <a:t> tarafında sayfalar yönlendirme ile değiştirilir ve </a:t>
            </a:r>
            <a:r>
              <a:rPr lang="tr-TR" dirty="0" err="1"/>
              <a:t>render</a:t>
            </a:r>
            <a:r>
              <a:rPr lang="tr-TR" dirty="0"/>
              <a:t> edilir. Bu sayede yeni bir sayfaya geçiş etkisi vermiş olur.</a:t>
            </a:r>
          </a:p>
        </p:txBody>
      </p:sp>
    </p:spTree>
    <p:extLst>
      <p:ext uri="{BB962C8B-B14F-4D97-AF65-F5344CB8AC3E}">
        <p14:creationId xmlns:p14="http://schemas.microsoft.com/office/powerpoint/2010/main" val="246499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1CE8B-EF30-8C55-8A99-C95803F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Arayüz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F486C9-EA9B-2973-C2CC-B0201E2F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Index dosyası üzerine yazılmış modüller yapısıyla farklı bileşenleri bir araya getirerek oluşturulmuştur. Ana bileşen </a:t>
            </a:r>
            <a:r>
              <a:rPr lang="tr-TR" dirty="0" err="1"/>
              <a:t>app.componenttir</a:t>
            </a:r>
            <a:r>
              <a:rPr lang="tr-TR" dirty="0"/>
              <a:t>. Proje ilk çalıştığında </a:t>
            </a:r>
            <a:r>
              <a:rPr lang="tr-TR" dirty="0" err="1"/>
              <a:t>app.component</a:t>
            </a:r>
            <a:r>
              <a:rPr lang="tr-TR" dirty="0"/>
              <a:t> çalışır ve birbirine modüller olarak bağlıdır.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Application denmesinin sebebi tek bir sayfa ve birbirine bağlı modüller olarak nitelendirebilir. Aşağıda proje başlangıç kodları ve arayüzü gösterilmiştir.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79B7A1C-A66C-4E91-2974-8FDF176E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Mürekkep 30">
                <a:extLst>
                  <a:ext uri="{FF2B5EF4-FFF2-40B4-BE49-F238E27FC236}">
                    <a16:creationId xmlns:a16="http://schemas.microsoft.com/office/drawing/2014/main" id="{838F1061-BE4E-CFBD-001E-3781CF2C2E66}"/>
                  </a:ext>
                </a:extLst>
              </p14:cNvPr>
              <p14:cNvContentPartPr/>
              <p14:nvPr/>
            </p14:nvContentPartPr>
            <p14:xfrm>
              <a:off x="3885940" y="-203640"/>
              <a:ext cx="2520" cy="360"/>
            </p14:xfrm>
          </p:contentPart>
        </mc:Choice>
        <mc:Fallback xmlns="">
          <p:pic>
            <p:nvPicPr>
              <p:cNvPr id="31" name="Mürekkep 30">
                <a:extLst>
                  <a:ext uri="{FF2B5EF4-FFF2-40B4-BE49-F238E27FC236}">
                    <a16:creationId xmlns:a16="http://schemas.microsoft.com/office/drawing/2014/main" id="{838F1061-BE4E-CFBD-001E-3781CF2C2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6940" y="-212280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801CA92B-6B25-51B8-E347-023918223832}"/>
                  </a:ext>
                </a:extLst>
              </p14:cNvPr>
              <p14:cNvContentPartPr/>
              <p14:nvPr/>
            </p14:nvContentPartPr>
            <p14:xfrm>
              <a:off x="9207460" y="482160"/>
              <a:ext cx="360" cy="360"/>
            </p14:xfrm>
          </p:contentPart>
        </mc:Choice>
        <mc:Fallback xmlns=""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801CA92B-6B25-51B8-E347-0239182238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98460" y="473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7A530562-B079-5D26-692E-3464C15E9B33}"/>
                  </a:ext>
                </a:extLst>
              </p14:cNvPr>
              <p14:cNvContentPartPr/>
              <p14:nvPr/>
            </p14:nvContentPartPr>
            <p14:xfrm>
              <a:off x="8369020" y="1295400"/>
              <a:ext cx="360" cy="360"/>
            </p14:xfrm>
          </p:contentPart>
        </mc:Choice>
        <mc:Fallback xmlns=""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7A530562-B079-5D26-692E-3464C15E9B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0380" y="12864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Metin kutusu 33">
            <a:extLst>
              <a:ext uri="{FF2B5EF4-FFF2-40B4-BE49-F238E27FC236}">
                <a16:creationId xmlns:a16="http://schemas.microsoft.com/office/drawing/2014/main" id="{E7FB7323-253C-B8F0-F387-0B71AB47ECAB}"/>
              </a:ext>
            </a:extLst>
          </p:cNvPr>
          <p:cNvSpPr txBox="1"/>
          <p:nvPr/>
        </p:nvSpPr>
        <p:spPr>
          <a:xfrm>
            <a:off x="1809458" y="2946400"/>
            <a:ext cx="360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İndex.html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C129F5FD-44C6-466E-BD03-DA7ED0BC3A18}"/>
                  </a:ext>
                </a:extLst>
              </p14:cNvPr>
              <p14:cNvContentPartPr/>
              <p14:nvPr/>
            </p14:nvContentPartPr>
            <p14:xfrm>
              <a:off x="1231660" y="3098280"/>
              <a:ext cx="650880" cy="184320"/>
            </p14:xfrm>
          </p:contentPart>
        </mc:Choice>
        <mc:Fallback xmlns=""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C129F5FD-44C6-466E-BD03-DA7ED0BC3A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2660" y="3089280"/>
                <a:ext cx="66852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2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92115-B38F-B452-4456-93534B2B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Angualar</a:t>
            </a:r>
            <a:r>
              <a:rPr lang="tr-TR" dirty="0"/>
              <a:t> için Gerekli Kurumlumlar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9F1062-A85D-AD72-F98D-95ADE820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Node.js</a:t>
            </a:r>
          </a:p>
          <a:p>
            <a:r>
              <a:rPr lang="tr-TR" dirty="0" err="1"/>
              <a:t>Typescript</a:t>
            </a:r>
            <a:r>
              <a:rPr lang="tr-TR" dirty="0"/>
              <a:t> </a:t>
            </a:r>
          </a:p>
          <a:p>
            <a:r>
              <a:rPr lang="tr-TR" dirty="0" err="1"/>
              <a:t>Visiual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(</a:t>
            </a:r>
            <a:r>
              <a:rPr lang="tr-TR" dirty="0" err="1"/>
              <a:t>angular</a:t>
            </a:r>
            <a:r>
              <a:rPr lang="tr-TR" dirty="0"/>
              <a:t> destekleyen başka IDE </a:t>
            </a:r>
            <a:r>
              <a:rPr lang="tr-TR" dirty="0" err="1"/>
              <a:t>lerde</a:t>
            </a:r>
            <a:r>
              <a:rPr lang="tr-TR" dirty="0"/>
              <a:t> kullanılabilir) </a:t>
            </a:r>
          </a:p>
        </p:txBody>
      </p:sp>
    </p:spTree>
    <p:extLst>
      <p:ext uri="{BB962C8B-B14F-4D97-AF65-F5344CB8AC3E}">
        <p14:creationId xmlns:p14="http://schemas.microsoft.com/office/powerpoint/2010/main" val="1493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8907FD-8EAD-E2E5-1286-8111EB9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Node.Js</a:t>
            </a:r>
            <a:r>
              <a:rPr lang="tr-TR" dirty="0"/>
              <a:t> 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3742D0-29DB-07A3-CF38-5BBA4EB9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 kaynaklı, genellikle sunucu tarafında çalışan ve ağ bağlantılı uygulamalar için geliştirilmiş bir çalışma ortamıdır.</a:t>
            </a:r>
          </a:p>
          <a:p>
            <a:r>
              <a:rPr lang="tr-TR" dirty="0" err="1"/>
              <a:t>Npm</a:t>
            </a:r>
            <a:r>
              <a:rPr lang="tr-TR" dirty="0"/>
              <a:t> paketi yönetimi sağlar. Geliştirmelerimizde kullanabileceğimiz paketler sağlar.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js</a:t>
            </a:r>
            <a:r>
              <a:rPr lang="tr-TR" dirty="0"/>
              <a:t> için ilk başta aşağıdaki linke tıklanacaktır. Sonra bu linkte kullanıcıların en fazla tercih ettiği LTS yazan versiyonu indirilir ve bilgisayarınıza kurulur.</a:t>
            </a:r>
          </a:p>
          <a:p>
            <a:r>
              <a:rPr lang="tr-TR" dirty="0"/>
              <a:t>https://nodejs.org/en</a:t>
            </a:r>
          </a:p>
        </p:txBody>
      </p:sp>
    </p:spTree>
    <p:extLst>
      <p:ext uri="{BB962C8B-B14F-4D97-AF65-F5344CB8AC3E}">
        <p14:creationId xmlns:p14="http://schemas.microsoft.com/office/powerpoint/2010/main" val="245252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EC8DFC-F257-C7C3-EBA5-398CF843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Typescript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711A0-F92C-CADB-DCEC-0547E209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Typescript</a:t>
            </a:r>
            <a:r>
              <a:rPr lang="tr-TR" dirty="0"/>
              <a:t>, JavaScript ile daha hızlı ve anlaşılır kod geliştirilmesini sağlayan bir nesne yönelimli bir programlama dilidir. Herhangi bir tarayıcıda, herhangi bir JavaScript motorunda çalışan temiz, basit </a:t>
            </a:r>
            <a:r>
              <a:rPr lang="tr-TR" dirty="0" err="1"/>
              <a:t>Javascript</a:t>
            </a:r>
            <a:r>
              <a:rPr lang="tr-TR" dirty="0"/>
              <a:t> kodudur. Bütün web uygulamaları derlerken </a:t>
            </a:r>
            <a:r>
              <a:rPr lang="tr-TR" dirty="0" err="1"/>
              <a:t>javascript</a:t>
            </a:r>
            <a:r>
              <a:rPr lang="tr-TR" dirty="0"/>
              <a:t> dosyası olarak derlenir. </a:t>
            </a:r>
            <a:r>
              <a:rPr lang="tr-TR" dirty="0" err="1"/>
              <a:t>Typescript</a:t>
            </a:r>
            <a:r>
              <a:rPr lang="tr-TR" dirty="0"/>
              <a:t> ise kodu daha doğru ve hatalardan ayıklanmış bir şekilde </a:t>
            </a:r>
            <a:r>
              <a:rPr lang="tr-TR" dirty="0" err="1"/>
              <a:t>javascript</a:t>
            </a:r>
            <a:r>
              <a:rPr lang="tr-TR" dirty="0"/>
              <a:t> koduna çevirir.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EFABDD2-8BEA-E3B4-556B-ED62662B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4022411"/>
            <a:ext cx="62683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9CEF9-789F-F480-A3F6-751B5AB9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81210"/>
            <a:ext cx="8911687" cy="899890"/>
          </a:xfrm>
        </p:spPr>
        <p:txBody>
          <a:bodyPr/>
          <a:lstStyle/>
          <a:p>
            <a:pPr algn="ctr"/>
            <a:r>
              <a:rPr lang="tr-TR" dirty="0" err="1"/>
              <a:t>Typescript</a:t>
            </a:r>
            <a:r>
              <a:rPr lang="tr-TR" dirty="0"/>
              <a:t> Kurulumu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277951-74D1-5DE1-B260-C191E9B4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092200"/>
            <a:ext cx="8915400" cy="548459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Nodejs</a:t>
            </a:r>
            <a:r>
              <a:rPr lang="tr-TR" dirty="0"/>
              <a:t> yükledikten sonra 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editörünü </a:t>
            </a:r>
            <a:r>
              <a:rPr lang="tr-TR" dirty="0" err="1"/>
              <a:t>açırız</a:t>
            </a:r>
            <a:r>
              <a:rPr lang="tr-TR" dirty="0"/>
              <a:t> ve terminalimiz yardımıyla </a:t>
            </a:r>
            <a:r>
              <a:rPr lang="tr-TR" dirty="0" err="1"/>
              <a:t>npm</a:t>
            </a:r>
            <a:r>
              <a:rPr lang="tr-TR" dirty="0"/>
              <a:t> paketlerini projemize entegre edebiliriz. İncelemek isterseniz sitesi paylaşıldı. https://www.npmjs.com/ </a:t>
            </a:r>
          </a:p>
          <a:p>
            <a:r>
              <a:rPr lang="tr-TR" dirty="0"/>
              <a:t>Terminal 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editörümüzün üstte bulunun </a:t>
            </a:r>
            <a:r>
              <a:rPr lang="tr-TR" dirty="0" err="1"/>
              <a:t>view</a:t>
            </a:r>
            <a:r>
              <a:rPr lang="tr-TR" dirty="0"/>
              <a:t> sekmesinden açılır. </a:t>
            </a:r>
          </a:p>
          <a:p>
            <a:r>
              <a:rPr lang="tr-TR" dirty="0" err="1"/>
              <a:t>Typescript</a:t>
            </a:r>
            <a:r>
              <a:rPr lang="tr-TR" dirty="0"/>
              <a:t> için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tsc</a:t>
            </a:r>
            <a:r>
              <a:rPr lang="tr-TR" dirty="0"/>
              <a:t> paketini yüklememiz gerekir. </a:t>
            </a:r>
          </a:p>
          <a:p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tsc</a:t>
            </a:r>
            <a:r>
              <a:rPr lang="tr-TR" dirty="0"/>
              <a:t> </a:t>
            </a:r>
          </a:p>
          <a:p>
            <a:r>
              <a:rPr lang="tr-TR" dirty="0" err="1"/>
              <a:t>Typescript</a:t>
            </a:r>
            <a:r>
              <a:rPr lang="tr-TR" dirty="0"/>
              <a:t> çalıştırmak için </a:t>
            </a:r>
            <a:r>
              <a:rPr lang="tr-TR" dirty="0" err="1"/>
              <a:t>tsconfig</a:t>
            </a:r>
            <a:r>
              <a:rPr lang="tr-TR" dirty="0"/>
              <a:t> dosyasını yüklemek gerekir.</a:t>
            </a:r>
          </a:p>
          <a:p>
            <a:r>
              <a:rPr lang="tr-TR" dirty="0"/>
              <a:t>Bunun için terminalde </a:t>
            </a:r>
            <a:r>
              <a:rPr lang="tr-TR" dirty="0" err="1"/>
              <a:t>tsc</a:t>
            </a:r>
            <a:r>
              <a:rPr lang="tr-TR" dirty="0"/>
              <a:t> --</a:t>
            </a:r>
            <a:r>
              <a:rPr lang="tr-TR" dirty="0" err="1"/>
              <a:t>init</a:t>
            </a:r>
            <a:r>
              <a:rPr lang="tr-TR" dirty="0"/>
              <a:t> komutunu çalıştırmak gerekir. </a:t>
            </a:r>
          </a:p>
          <a:p>
            <a:r>
              <a:rPr lang="tr-TR" dirty="0" err="1"/>
              <a:t>tsc</a:t>
            </a:r>
            <a:r>
              <a:rPr lang="tr-TR" dirty="0"/>
              <a:t> --</a:t>
            </a:r>
            <a:r>
              <a:rPr lang="tr-TR" dirty="0" err="1"/>
              <a:t>init</a:t>
            </a:r>
            <a:r>
              <a:rPr lang="tr-TR" dirty="0"/>
              <a:t> </a:t>
            </a:r>
          </a:p>
          <a:p>
            <a:r>
              <a:rPr lang="tr-TR" dirty="0"/>
              <a:t>Bütün projelerde gözükmesi için </a:t>
            </a:r>
            <a:r>
              <a:rPr lang="tr-TR" dirty="0" err="1"/>
              <a:t>Typescript</a:t>
            </a:r>
            <a:r>
              <a:rPr lang="tr-TR" dirty="0"/>
              <a:t> 'i node.js in </a:t>
            </a:r>
            <a:r>
              <a:rPr lang="tr-TR" dirty="0" err="1"/>
              <a:t>npm</a:t>
            </a:r>
            <a:r>
              <a:rPr lang="tr-TR" dirty="0"/>
              <a:t> paketi yardımıyla global olarak yüklenir. </a:t>
            </a:r>
          </a:p>
          <a:p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-g </a:t>
            </a:r>
            <a:r>
              <a:rPr lang="tr-TR" dirty="0" err="1"/>
              <a:t>typescript</a:t>
            </a:r>
            <a:r>
              <a:rPr lang="tr-TR" dirty="0"/>
              <a:t> </a:t>
            </a:r>
            <a:r>
              <a:rPr lang="tr-TR" dirty="0" err="1"/>
              <a:t>Typescript</a:t>
            </a:r>
            <a:r>
              <a:rPr lang="tr-TR" dirty="0"/>
              <a:t> dosyamızın adı Türkçe karakter içermeyecek ve sonu her zaman .</a:t>
            </a:r>
            <a:r>
              <a:rPr lang="tr-TR" dirty="0" err="1"/>
              <a:t>ts</a:t>
            </a:r>
            <a:r>
              <a:rPr lang="tr-TR" dirty="0"/>
              <a:t> uzantılı olur. </a:t>
            </a:r>
          </a:p>
          <a:p>
            <a:r>
              <a:rPr lang="tr-TR" dirty="0" err="1"/>
              <a:t>tsc</a:t>
            </a:r>
            <a:r>
              <a:rPr lang="tr-TR" dirty="0"/>
              <a:t> komutu </a:t>
            </a:r>
            <a:r>
              <a:rPr lang="tr-TR" dirty="0" err="1"/>
              <a:t>typescript</a:t>
            </a:r>
            <a:r>
              <a:rPr lang="tr-TR" dirty="0"/>
              <a:t> </a:t>
            </a:r>
            <a:r>
              <a:rPr lang="tr-TR" dirty="0" err="1"/>
              <a:t>compiler</a:t>
            </a:r>
            <a:r>
              <a:rPr lang="tr-TR" dirty="0"/>
              <a:t> dan gelir. Yani </a:t>
            </a:r>
            <a:r>
              <a:rPr lang="tr-TR" dirty="0" err="1"/>
              <a:t>js</a:t>
            </a:r>
            <a:r>
              <a:rPr lang="tr-TR" dirty="0"/>
              <a:t> dosyasına dönüştürür. Browserlar </a:t>
            </a:r>
            <a:r>
              <a:rPr lang="tr-TR" dirty="0" err="1"/>
              <a:t>js</a:t>
            </a:r>
            <a:r>
              <a:rPr lang="tr-TR" dirty="0"/>
              <a:t> dosyası okunur. </a:t>
            </a:r>
          </a:p>
          <a:p>
            <a:r>
              <a:rPr lang="tr-TR" dirty="0" err="1"/>
              <a:t>tsc</a:t>
            </a:r>
            <a:r>
              <a:rPr lang="tr-TR" dirty="0"/>
              <a:t> </a:t>
            </a:r>
            <a:r>
              <a:rPr lang="tr-TR" dirty="0" err="1"/>
              <a:t>dosyaadi.ts</a:t>
            </a:r>
            <a:r>
              <a:rPr lang="tr-TR" dirty="0"/>
              <a:t> </a:t>
            </a:r>
          </a:p>
          <a:p>
            <a:r>
              <a:rPr lang="tr-TR" dirty="0" err="1"/>
              <a:t>Typescript</a:t>
            </a:r>
            <a:r>
              <a:rPr lang="tr-TR" dirty="0"/>
              <a:t>’ i derledikten sonra </a:t>
            </a:r>
            <a:r>
              <a:rPr lang="tr-TR" dirty="0" err="1"/>
              <a:t>js</a:t>
            </a:r>
            <a:r>
              <a:rPr lang="tr-TR" dirty="0"/>
              <a:t> dosyasını çıktılarına bakmak istersek de </a:t>
            </a:r>
            <a:r>
              <a:rPr lang="tr-TR" dirty="0" err="1"/>
              <a:t>node</a:t>
            </a:r>
            <a:r>
              <a:rPr lang="tr-TR" dirty="0"/>
              <a:t> komutunu kullanılır.</a:t>
            </a:r>
          </a:p>
          <a:p>
            <a:r>
              <a:rPr lang="tr-TR" dirty="0" err="1"/>
              <a:t>node</a:t>
            </a:r>
            <a:r>
              <a:rPr lang="tr-TR" dirty="0"/>
              <a:t> dosyaadi.js </a:t>
            </a:r>
          </a:p>
          <a:p>
            <a:r>
              <a:rPr lang="tr-TR" dirty="0" err="1"/>
              <a:t>Angular</a:t>
            </a:r>
            <a:r>
              <a:rPr lang="tr-TR" dirty="0"/>
              <a:t> için sadece </a:t>
            </a:r>
            <a:r>
              <a:rPr lang="tr-TR" dirty="0" err="1"/>
              <a:t>typescript'i</a:t>
            </a:r>
            <a:r>
              <a:rPr lang="tr-TR" dirty="0"/>
              <a:t>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-g </a:t>
            </a:r>
            <a:r>
              <a:rPr lang="tr-TR" dirty="0" err="1"/>
              <a:t>typescript</a:t>
            </a:r>
            <a:r>
              <a:rPr lang="tr-TR" dirty="0"/>
              <a:t> komut ile kursa olabilir. Belki HTML ve CSS ile yapacağınız projelerde </a:t>
            </a:r>
            <a:r>
              <a:rPr lang="tr-TR" dirty="0" err="1"/>
              <a:t>Javascript</a:t>
            </a:r>
            <a:r>
              <a:rPr lang="tr-TR" dirty="0"/>
              <a:t> istemezseniz </a:t>
            </a:r>
            <a:r>
              <a:rPr lang="tr-TR" dirty="0" err="1"/>
              <a:t>typescript</a:t>
            </a:r>
            <a:r>
              <a:rPr lang="tr-TR" dirty="0"/>
              <a:t> kullanmak isterseniz diye bu bilgileri verildi. </a:t>
            </a:r>
            <a:r>
              <a:rPr lang="tr-TR" dirty="0" err="1"/>
              <a:t>Typescript</a:t>
            </a:r>
            <a:r>
              <a:rPr lang="tr-TR" dirty="0"/>
              <a:t> açık kaynaklı bir programlama dili olduğu için her yerde bilgileri bulunabilir.</a:t>
            </a:r>
          </a:p>
        </p:txBody>
      </p:sp>
    </p:spTree>
    <p:extLst>
      <p:ext uri="{BB962C8B-B14F-4D97-AF65-F5344CB8AC3E}">
        <p14:creationId xmlns:p14="http://schemas.microsoft.com/office/powerpoint/2010/main" val="241821012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880</Words>
  <Application>Microsoft Office PowerPoint</Application>
  <PresentationFormat>Geniş ekran</PresentationFormat>
  <Paragraphs>54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Duman</vt:lpstr>
      <vt:lpstr>Angular Nedir ?</vt:lpstr>
      <vt:lpstr>Neden Angular ?</vt:lpstr>
      <vt:lpstr>Angular Tarihçesi </vt:lpstr>
      <vt:lpstr>SPA Nedir?</vt:lpstr>
      <vt:lpstr>Web Arayüz </vt:lpstr>
      <vt:lpstr>Angualar için Gerekli Kurumlumlar</vt:lpstr>
      <vt:lpstr>Node.Js  Nedir?</vt:lpstr>
      <vt:lpstr>Typescript Nedir?</vt:lpstr>
      <vt:lpstr>Typescript Kurulumu </vt:lpstr>
      <vt:lpstr>PowerPoint Sunusu</vt:lpstr>
      <vt:lpstr>Angular Kurulum ?</vt:lpstr>
      <vt:lpstr>Dosya Yapısı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Nedir ?</dc:title>
  <dc:creator>muhammedaliaksit@gmail.com</dc:creator>
  <cp:lastModifiedBy>muhammedaliaksit@gmail.com</cp:lastModifiedBy>
  <cp:revision>2</cp:revision>
  <dcterms:created xsi:type="dcterms:W3CDTF">2023-05-03T18:07:27Z</dcterms:created>
  <dcterms:modified xsi:type="dcterms:W3CDTF">2023-05-03T19:22:52Z</dcterms:modified>
</cp:coreProperties>
</file>