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7"/>
  </p:notesMasterIdLst>
  <p:sldIdLst>
    <p:sldId id="257" r:id="rId5"/>
    <p:sldId id="258" r:id="rId6"/>
    <p:sldId id="261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84" r:id="rId18"/>
    <p:sldId id="278" r:id="rId19"/>
    <p:sldId id="279" r:id="rId20"/>
    <p:sldId id="280" r:id="rId21"/>
    <p:sldId id="281" r:id="rId22"/>
    <p:sldId id="282" r:id="rId23"/>
    <p:sldId id="283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66" r:id="rId35"/>
    <p:sldId id="26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8DAE8-303F-40C1-B3E1-35C4622A2B26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593D9-84D2-48F7-8DE9-FE8477874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0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cbe05d837d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cbe05d837d_0_5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g2cbe05d837d_0_5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3883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cbe05d837d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cbe05d837d_0_5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g2cbe05d837d_0_5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5140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cbe05d837d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cbe05d837d_0_5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g2cbe05d837d_0_5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892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cbe05d837d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cbe05d837d_0_5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g2cbe05d837d_0_5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0037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cbe05d837d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cbe05d837d_0_5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g2cbe05d837d_0_5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8278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cbe05d837d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cbe05d837d_0_5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g2cbe05d837d_0_5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0743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cbe05d837d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cbe05d837d_0_5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g2cbe05d837d_0_5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7427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cbe05d837d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cbe05d837d_0_5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g2cbe05d837d_0_5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2727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cbe05d837d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cbe05d837d_0_5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g2cbe05d837d_0_5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6425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cbe05d837d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cbe05d837d_0_5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g2cbe05d837d_0_5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1208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cbe05d837d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cbe05d837d_0_5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g2cbe05d837d_0_5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0918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cbe05d837d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cbe05d837d_0_5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g2cbe05d837d_0_5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0751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cbe05d837d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cbe05d837d_0_5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g2cbe05d837d_0_5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51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cbe05d837d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cbe05d837d_0_5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g2cbe05d837d_0_5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9372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cbe05d837d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cbe05d837d_0_5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g2cbe05d837d_0_5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2154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cbe05d837d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cbe05d837d_0_5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g2cbe05d837d_0_5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014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cbe05d837d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cbe05d837d_0_5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g2cbe05d837d_0_5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8384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cbe05d837d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cbe05d837d_0_5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g2cbe05d837d_0_5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375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320F9A-DFA0-4189-B502-951ABE0D96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B26E85-A47D-4EB8-AACC-5D71388BF9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E96502-5A71-49D7-91EF-E9D795A0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02CB4-0340-43A8-A558-65E5F6C99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4AB7B-7005-4435-A7A3-37533F45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B22E-81C8-4907-AC31-739C80031C35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BD404EBF-6236-4A3D-BEB9-F17357463B06}"/>
              </a:ext>
            </a:extLst>
          </p:cNvPr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E7D51-1B41-4AAB-838C-EF900F85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E9A13-D855-42EA-8471-DDA8E13B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239D-ED0B-4D17-9871-1854C47A4CD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E0C4BE-FE7F-4C02-9A3E-71BC3A48C6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941E624B-7F5E-40F2-B278-E5C3891312B1}"/>
              </a:ext>
            </a:extLst>
          </p:cNvPr>
          <p:cNvSpPr/>
          <p:nvPr/>
        </p:nvSpPr>
        <p:spPr>
          <a:xfrm>
            <a:off x="10897986" y="6344015"/>
            <a:ext cx="466090" cy="837085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</p:spTree>
    <p:extLst>
      <p:ext uri="{BB962C8B-B14F-4D97-AF65-F5344CB8AC3E}">
        <p14:creationId xmlns:p14="http://schemas.microsoft.com/office/powerpoint/2010/main" val="63286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7062-6971-4C1F-A975-AC85DCD0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55ECB-B9CD-4FA5-AACA-CDD01AACF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F606B-F0E0-4BB1-94D6-738E49DF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B22E-81C8-4907-AC31-739C80031C35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65738-7A1D-4D54-ADFC-91C34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7C986-B0A0-4B82-9134-1B7676F5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239D-ED0B-4D17-9871-1854C47A4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0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5B8BC-3AC4-4059-BB3C-B12B6148A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C1D0E-02A9-4DFB-8CA3-A94A10E72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3F7A1-D368-4F71-BA41-54CA742F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B22E-81C8-4907-AC31-739C80031C35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D9678-2347-4C47-858A-5508F838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10E8F-0367-4945-87E5-F2D254AD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239D-ED0B-4D17-9871-1854C47A4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7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0B6D-1D51-4444-8393-E35BA63F1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61446-D5C8-48D6-8362-2691AC20F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4AA4-5DCE-4AE8-9BC9-F29480FF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B22E-81C8-4907-AC31-739C80031C35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07058-AB46-40A5-B5AE-E9862D3C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426E-5AEB-4C83-A17B-24163816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239D-ED0B-4D17-9871-1854C47A4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BE44-49C7-449D-9550-1E7B6597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AA4F7-FE01-4FEF-BC23-4EBFFF370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387F4-F1D2-4A96-86BB-A4831077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B22E-81C8-4907-AC31-739C80031C35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9BA3-57A0-4B4B-A089-2C5CE870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875E0-82FC-419D-AE72-A4FC2238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22239D-ED0B-4D17-9871-1854C47A4CD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2FDF6D-CD2D-433E-84D7-E83F8FCE52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2BDD0D-C88D-431E-BC92-4367CEB006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2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25BB-1073-4118-9189-772DE573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BC724-756A-4777-8D83-3CD9AFD19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FC4DE-2AB7-4E43-BFBA-6FF436D9B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BCCFF-F409-4BF2-9883-91BA170B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B22E-81C8-4907-AC31-739C80031C35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82A71-7516-408D-862B-A5F34041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613D0-7994-4BCE-AE17-12E991FE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239D-ED0B-4D17-9871-1854C47A4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8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CC53-ADBE-4538-BDCF-8A6C0C07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37BC3-80C1-40A0-B8BD-B9E9F564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B7EDB-C158-4B0F-AC48-1D7DE7DC8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E96D1-3002-4810-98AF-A275B6334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DBB9A-2C9B-4E96-9E5C-6C3BE644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99CCF-14FE-46E4-AEF3-3520D661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B22E-81C8-4907-AC31-739C80031C35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493FD-6F8C-4BED-896C-CBA26D0E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F6D6A-EFFC-4E81-9BDD-C595B6C9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239D-ED0B-4D17-9871-1854C47A4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7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6566-0B23-4F08-ACF0-2DDFF54A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96B25-2A2B-41A7-AF6D-57D5055F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B22E-81C8-4907-AC31-739C80031C35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5C9F0-C082-4566-AEB4-F08316DE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F48D6-A9E0-485D-BA28-15D5DACA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239D-ED0B-4D17-9871-1854C47A4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7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92526D-307A-4059-80C4-1413758A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B22E-81C8-4907-AC31-739C80031C35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1822F-3DE8-45A0-9F67-6061DB1F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1B196-D439-43FF-B35C-F9A301B0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239D-ED0B-4D17-9871-1854C47A4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350E-3F73-4F95-89B8-BF9D660E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E4F2-B1FE-4665-B99F-04C8EBAA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1F0C4-D797-433C-B73A-9C3B4D1BA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3DABF-2DE9-4FD5-B4A8-5E200B98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B22E-81C8-4907-AC31-739C80031C35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32E28-C4D1-4761-BD12-20FBE946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CF5A0-DC82-4F6C-8E49-2C9987C4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239D-ED0B-4D17-9871-1854C47A4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0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410-9CC3-4CD7-A18A-2A1FBD8F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17FFE-99AB-4F61-A4A2-7D7A5832C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EFC75-BA25-436F-A339-F8970D50B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AE525-9C27-44A4-ADC4-FEBFF450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B22E-81C8-4907-AC31-739C80031C35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2E2F3-7DBB-4D25-9537-D2D24B0D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7A639-0697-4DE3-8BE3-94C24D6F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239D-ED0B-4D17-9871-1854C47A4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2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F972D6-1319-4F4E-A35B-D719D3F5F86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85C812-25A0-4E40-A6AB-B4A290A6315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</p:spPr>
      </p:pic>
      <p:sp>
        <p:nvSpPr>
          <p:cNvPr id="9" name="Freeform 6">
            <a:extLst>
              <a:ext uri="{FF2B5EF4-FFF2-40B4-BE49-F238E27FC236}">
                <a16:creationId xmlns:a16="http://schemas.microsoft.com/office/drawing/2014/main" id="{B25836A6-A2F7-4171-AA21-6CC267FCC70F}"/>
              </a:ext>
            </a:extLst>
          </p:cNvPr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91E89A-F8E2-4201-95AC-F9DBA9C318F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BE728FAA-6989-49E4-827F-768285FCB943}"/>
              </a:ext>
            </a:extLst>
          </p:cNvPr>
          <p:cNvSpPr/>
          <p:nvPr/>
        </p:nvSpPr>
        <p:spPr>
          <a:xfrm>
            <a:off x="10897986" y="6344015"/>
            <a:ext cx="466090" cy="837085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BAA08C-8FDB-46C4-8ADC-9425CB5F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C7012-56A5-4A5F-AE60-B293BCF52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9DDF-39F3-4F98-9232-F9B55E8C4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BB22E-81C8-4907-AC31-739C80031C35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82B0E-0FEF-49F7-B246-1C5E6D54C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E8069-45EF-4F1D-8025-75594D26D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2239D-ED0B-4D17-9871-1854C47A4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6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727" y="914540"/>
            <a:ext cx="10946117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Superstore Sales Project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6B490A-811B-0737-2057-AE9062C35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155" y="3671455"/>
            <a:ext cx="6423378" cy="206418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Data Analysis BEH1_DAT1_Me1	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Group No.3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DEPI Graduation Project	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Under Supervision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Eng. Yehia Adam &amp; Eng. </a:t>
            </a:r>
            <a:r>
              <a:rPr lang="en-US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Moanned</a:t>
            </a:r>
            <a:r>
              <a:rPr lang="en-US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Elassal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	       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C9813-DB43-4B96-9DA8-E674D9AE3899}"/>
              </a:ext>
            </a:extLst>
          </p:cNvPr>
          <p:cNvSpPr txBox="1"/>
          <p:nvPr/>
        </p:nvSpPr>
        <p:spPr>
          <a:xfrm>
            <a:off x="7857065" y="3297378"/>
            <a:ext cx="3781779" cy="22775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Team members</a:t>
            </a:r>
          </a:p>
          <a:p>
            <a:r>
              <a:rPr lang="en-US" sz="2400" dirty="0"/>
              <a:t>Eng. Hesham El-</a:t>
            </a:r>
            <a:r>
              <a:rPr lang="en-US" sz="2400" dirty="0" err="1"/>
              <a:t>Khawalka</a:t>
            </a:r>
            <a:endParaRPr lang="en-US" sz="2400" dirty="0"/>
          </a:p>
          <a:p>
            <a:r>
              <a:rPr lang="en-US" sz="2400" dirty="0"/>
              <a:t>Eng. Amr Muhammed</a:t>
            </a:r>
          </a:p>
          <a:p>
            <a:r>
              <a:rPr lang="en-US" sz="2400" dirty="0"/>
              <a:t>Eng. Mahmoud Abdelghani</a:t>
            </a:r>
          </a:p>
          <a:p>
            <a:r>
              <a:rPr lang="en-US" sz="2400" dirty="0"/>
              <a:t>Eng. Muhammed Ali Farouq</a:t>
            </a:r>
          </a:p>
          <a:p>
            <a:endParaRPr lang="ar-E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A04AA-C6E5-464F-AB34-C48E08C2EDD8}"/>
              </a:ext>
            </a:extLst>
          </p:cNvPr>
          <p:cNvSpPr txBox="1"/>
          <p:nvPr/>
        </p:nvSpPr>
        <p:spPr>
          <a:xfrm flipH="1">
            <a:off x="3845214" y="362368"/>
            <a:ext cx="4501572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EG" sz="4400" b="1" dirty="0"/>
              <a:t>بسم الله الرحمن الرحيم</a:t>
            </a:r>
          </a:p>
        </p:txBody>
      </p:sp>
    </p:spTree>
    <p:extLst>
      <p:ext uri="{BB962C8B-B14F-4D97-AF65-F5344CB8AC3E}">
        <p14:creationId xmlns:p14="http://schemas.microsoft.com/office/powerpoint/2010/main" val="201478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cbe05d837d_0_5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-299082" y="516444"/>
            <a:ext cx="12192000" cy="404043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432" algn="ctr" rtl="0" eaLnBrk="1" latinLnBrk="0" hangingPunct="1">
              <a:spcBef>
                <a:spcPts val="127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Data Modeling &amp; Dat</a:t>
            </a:r>
            <a:r>
              <a:rPr lang="en-US" sz="2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 Visualization Using PY</a:t>
            </a:r>
            <a:endParaRPr lang="ar-EG" sz="16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FC2F8-CB4D-4D64-AACB-F24F6B4BB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59" y="1417733"/>
            <a:ext cx="5053759" cy="4441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21F5A6-9F5D-4C21-9891-3724A77BF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504" y="1414582"/>
            <a:ext cx="5053760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50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cbe05d837d_0_5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-135794" y="516444"/>
            <a:ext cx="12192000" cy="404043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432" algn="ctr" rtl="0" eaLnBrk="1" latinLnBrk="0" hangingPunct="1">
              <a:spcBef>
                <a:spcPts val="127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Data Modeling &amp; Data Visualization Using PY</a:t>
            </a:r>
            <a:endParaRPr lang="ar-EG" sz="16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F739A-4746-4747-9593-DC6BEA8CE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9" y="1324530"/>
            <a:ext cx="4914285" cy="4451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15CDDD-E23B-4B59-A5E6-1633FAC792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988" y="1340859"/>
            <a:ext cx="4933335" cy="445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31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cbe05d837d_0_5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-135792" y="516444"/>
            <a:ext cx="12192000" cy="404043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432" algn="ctr" rtl="0" eaLnBrk="1" latinLnBrk="0" hangingPunct="1">
              <a:spcBef>
                <a:spcPts val="127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Data Modeling &amp; Data Visualization Using PY</a:t>
            </a:r>
            <a:endParaRPr lang="ar-EG" sz="160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82D4C-3137-4002-B684-314515F84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73" y="1193038"/>
            <a:ext cx="4806042" cy="4890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45AD4D-2D8B-4FA3-9C8C-746DF3F98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587" y="1193038"/>
            <a:ext cx="5061920" cy="489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12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cbe05d837d_0_5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-70480" y="516444"/>
            <a:ext cx="12192000" cy="404043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432" algn="ctr" rtl="0" eaLnBrk="1" latinLnBrk="0" hangingPunct="1">
              <a:spcBef>
                <a:spcPts val="127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Data Modeling &amp; Data Visualization Using PY</a:t>
            </a:r>
            <a:endParaRPr lang="ar-EG" sz="14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5ACED-B838-4FA8-9D22-88F1ADCA7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1" y="1355272"/>
            <a:ext cx="4947557" cy="4653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527D09-9BCE-47D5-8B25-DBDC02075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587" y="1355273"/>
            <a:ext cx="4887400" cy="465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25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cbe05d837d_0_5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C57BDFD-4A6F-08C0-477F-718FF75F8CB4}"/>
              </a:ext>
            </a:extLst>
          </p:cNvPr>
          <p:cNvSpPr txBox="1">
            <a:spLocks/>
          </p:cNvSpPr>
          <p:nvPr/>
        </p:nvSpPr>
        <p:spPr>
          <a:xfrm>
            <a:off x="-70478" y="516444"/>
            <a:ext cx="12192000" cy="404043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432" algn="ctr" rtl="0" eaLnBrk="1" latinLnBrk="0" hangingPunct="1">
              <a:spcBef>
                <a:spcPts val="127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Data Modeling &amp; Data Visualization Using PY</a:t>
            </a:r>
            <a:endParaRPr lang="ar-EG" sz="140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E673B-2B17-4584-B30B-F415A8E9B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1114928"/>
            <a:ext cx="5388429" cy="2738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2978D8-5BAC-40A7-A7FC-A5E913EFE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3886248"/>
            <a:ext cx="5388429" cy="24553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76BD41-65D5-4E35-B6C0-64A14D1E31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714" y="1289957"/>
            <a:ext cx="5041569" cy="506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45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cbe05d837d_0_5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C57BDFD-4A6F-08C0-477F-718FF75F8CB4}"/>
              </a:ext>
            </a:extLst>
          </p:cNvPr>
          <p:cNvSpPr txBox="1">
            <a:spLocks/>
          </p:cNvSpPr>
          <p:nvPr/>
        </p:nvSpPr>
        <p:spPr>
          <a:xfrm>
            <a:off x="-152121" y="516444"/>
            <a:ext cx="12192000" cy="404043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432" algn="ctr" rtl="0" eaLnBrk="1" latinLnBrk="0" hangingPunct="1">
              <a:spcBef>
                <a:spcPts val="127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Data Modeling &amp; Data Visualization Using PY</a:t>
            </a:r>
            <a:endParaRPr lang="ar-EG" sz="140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5E314-D9C0-4C8E-8B30-561F37030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9" y="1115654"/>
            <a:ext cx="5568042" cy="5045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E5BC9A-96EC-4987-965C-14B937752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115654"/>
            <a:ext cx="5034641" cy="504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39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cbe05d837d_0_5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C57BDFD-4A6F-08C0-477F-718FF75F8CB4}"/>
              </a:ext>
            </a:extLst>
          </p:cNvPr>
          <p:cNvSpPr txBox="1">
            <a:spLocks/>
          </p:cNvSpPr>
          <p:nvPr/>
        </p:nvSpPr>
        <p:spPr>
          <a:xfrm>
            <a:off x="-103137" y="516444"/>
            <a:ext cx="12192000" cy="404043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432" algn="ctr" rtl="0" eaLnBrk="1" latinLnBrk="0" hangingPunct="1">
              <a:spcBef>
                <a:spcPts val="127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Data Modeling &amp; Data Visualization Using PY</a:t>
            </a:r>
            <a:endParaRPr lang="ar-EG" sz="1400" dirty="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0BE5E7-0F10-4C8F-B127-CCBA9C78A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18" y="1236622"/>
            <a:ext cx="5334745" cy="2567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92AFC9-FE51-4189-AA02-4D7730B1E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15" y="3804557"/>
            <a:ext cx="5051248" cy="2351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1DA8FA-B34B-4A5C-98E3-9071F814C1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027" y="1236623"/>
            <a:ext cx="5334745" cy="49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43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cbe05d837d_0_5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C57BDFD-4A6F-08C0-477F-718FF75F8CB4}"/>
              </a:ext>
            </a:extLst>
          </p:cNvPr>
          <p:cNvSpPr txBox="1">
            <a:spLocks/>
          </p:cNvSpPr>
          <p:nvPr/>
        </p:nvSpPr>
        <p:spPr>
          <a:xfrm>
            <a:off x="-135792" y="483786"/>
            <a:ext cx="12192000" cy="404043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432" algn="ctr" rtl="0" eaLnBrk="1" latinLnBrk="0" hangingPunct="1">
              <a:spcBef>
                <a:spcPts val="127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Data Modeling &amp; Data Visualization Using PY</a:t>
            </a:r>
            <a:endParaRPr lang="ar-EG" sz="1400" dirty="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574112-7881-4CE2-92A1-C0CEF97F8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4" y="1065425"/>
            <a:ext cx="5497286" cy="5080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D94CF3-8320-4BE8-A548-510AC8E39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751" y="1098083"/>
            <a:ext cx="5508171" cy="508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89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cbe05d837d_0_5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C57BDFD-4A6F-08C0-477F-718FF75F8CB4}"/>
              </a:ext>
            </a:extLst>
          </p:cNvPr>
          <p:cNvSpPr txBox="1">
            <a:spLocks/>
          </p:cNvSpPr>
          <p:nvPr/>
        </p:nvSpPr>
        <p:spPr>
          <a:xfrm>
            <a:off x="-299082" y="571844"/>
            <a:ext cx="12192000" cy="348643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432" algn="ctr" rtl="0" eaLnBrk="1" latinLnBrk="0" hangingPunct="1">
              <a:spcBef>
                <a:spcPts val="127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Data Modeling &amp; Data Visualization Using PY</a:t>
            </a:r>
            <a:endParaRPr lang="ar-EG" sz="1200" dirty="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F2C9CF-E87B-4B11-8C9E-B30C2A4AB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6671"/>
            <a:ext cx="4893129" cy="4996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D11ED2-CDAA-4591-8206-27DAF9E4CE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443" y="990121"/>
            <a:ext cx="5671457" cy="513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76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cbe05d837d_0_5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C57BDFD-4A6F-08C0-477F-718FF75F8CB4}"/>
              </a:ext>
            </a:extLst>
          </p:cNvPr>
          <p:cNvSpPr txBox="1">
            <a:spLocks/>
          </p:cNvSpPr>
          <p:nvPr/>
        </p:nvSpPr>
        <p:spPr>
          <a:xfrm>
            <a:off x="-299082" y="571844"/>
            <a:ext cx="12192000" cy="348643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432" algn="ctr" rtl="0" eaLnBrk="1" latinLnBrk="0" hangingPunct="1">
              <a:spcBef>
                <a:spcPts val="127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Data Modeling &amp; Data Visualization Using PY</a:t>
            </a:r>
            <a:endParaRPr lang="ar-EG" sz="1200" dirty="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5BB6D3-4E34-4F10-A2C1-8B0AAE435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1077876"/>
            <a:ext cx="5470070" cy="51210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7C760-9C0F-4F6D-9D24-ABDBCCC07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77876"/>
            <a:ext cx="5802087" cy="512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9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612" y="1548713"/>
            <a:ext cx="9792220" cy="4149721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</a:rPr>
              <a:t>Recap.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</a:rPr>
              <a:t>Data Ingestion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Using Python.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“EDA” Exploratory Data Analysis Using Python.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Data Cleaning ( Preprocessing) Using Python.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Feature Engineering.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Data Modeling &amp; simple Chart Using Python.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Data Visualization Using Tableau.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03805" y="584886"/>
            <a:ext cx="2388974" cy="6590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203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cbe05d837d_0_5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C57BDFD-4A6F-08C0-477F-718FF75F8CB4}"/>
              </a:ext>
            </a:extLst>
          </p:cNvPr>
          <p:cNvSpPr txBox="1">
            <a:spLocks/>
          </p:cNvSpPr>
          <p:nvPr/>
        </p:nvSpPr>
        <p:spPr>
          <a:xfrm>
            <a:off x="-299082" y="571844"/>
            <a:ext cx="12192000" cy="348643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432" algn="ctr" rtl="0" eaLnBrk="1" latinLnBrk="0" hangingPunct="1">
              <a:spcBef>
                <a:spcPts val="127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Data Modeling &amp; Data Visualization Using PY</a:t>
            </a:r>
            <a:endParaRPr lang="ar-EG" sz="1200" dirty="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BA9386-EBDD-4E4A-ACFB-00E8C117B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87" y="1355272"/>
            <a:ext cx="5600700" cy="4784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B55272-BCFF-4C25-8F26-6A684E805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730" y="1338943"/>
            <a:ext cx="5094514" cy="478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66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2E80-5C1C-488A-8384-DE38D2A89EB3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5EF36803-FA3A-4997-AA02-41547CDFABF4}"/>
              </a:ext>
            </a:extLst>
          </p:cNvPr>
          <p:cNvSpPr txBox="1">
            <a:spLocks/>
          </p:cNvSpPr>
          <p:nvPr/>
        </p:nvSpPr>
        <p:spPr>
          <a:xfrm>
            <a:off x="-299082" y="588173"/>
            <a:ext cx="12192000" cy="348643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432" algn="ctr" rtl="0" eaLnBrk="1" latinLnBrk="0" hangingPunct="1">
              <a:spcBef>
                <a:spcPts val="127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Data Modeling &amp; Data Visualization Using PY</a:t>
            </a:r>
            <a:endParaRPr lang="ar-EG" sz="1200" dirty="0"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81C750-9AF8-44D3-97C7-A858CF108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73" y="1203436"/>
            <a:ext cx="5645070" cy="5082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D86C1F-9677-4D2B-B310-F8E1D8D40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518" y="1203436"/>
            <a:ext cx="5105400" cy="515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5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2E80-5C1C-488A-8384-DE38D2A89EB3}" type="slidenum">
              <a:rPr lang="en-US" smtClean="0">
                <a:solidFill>
                  <a:schemeClr val="bg1"/>
                </a:solidFill>
              </a:rPr>
              <a:t>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1FB68C6F-FDAD-4EB2-87C8-A27FDCCA5392}"/>
              </a:ext>
            </a:extLst>
          </p:cNvPr>
          <p:cNvSpPr txBox="1">
            <a:spLocks/>
          </p:cNvSpPr>
          <p:nvPr/>
        </p:nvSpPr>
        <p:spPr>
          <a:xfrm>
            <a:off x="-299082" y="571844"/>
            <a:ext cx="12192000" cy="348643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432" algn="ctr" rtl="0" eaLnBrk="1" latinLnBrk="0" hangingPunct="1">
              <a:spcBef>
                <a:spcPts val="127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Data Modeling &amp; Data Visualization Using PY</a:t>
            </a:r>
            <a:endParaRPr lang="ar-EG" sz="1200" dirty="0"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962980-B6F5-488C-8B5E-524E4C870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69" y="1254447"/>
            <a:ext cx="5304732" cy="47679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6EB5EE-4AA0-4E8E-91D9-A7BBFE3A8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04" y="1254446"/>
            <a:ext cx="5513614" cy="476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2E80-5C1C-488A-8384-DE38D2A89EB3}" type="slidenum">
              <a:rPr lang="en-US" smtClean="0">
                <a:solidFill>
                  <a:schemeClr val="bg1"/>
                </a:solidFill>
              </a:rPr>
              <a:t>23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0F437FAF-A09E-407E-9CB1-D677EB658DBE}"/>
              </a:ext>
            </a:extLst>
          </p:cNvPr>
          <p:cNvSpPr txBox="1">
            <a:spLocks/>
          </p:cNvSpPr>
          <p:nvPr/>
        </p:nvSpPr>
        <p:spPr>
          <a:xfrm>
            <a:off x="-299082" y="571844"/>
            <a:ext cx="12192000" cy="348643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432" algn="ctr" rtl="0" eaLnBrk="1" latinLnBrk="0" hangingPunct="1">
              <a:spcBef>
                <a:spcPts val="127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Data Modeling &amp; Data Visualization Using PY</a:t>
            </a:r>
            <a:endParaRPr lang="ar-EG" sz="12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BE032-DE9B-4EFF-9BEB-56F10CDF9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" y="1257490"/>
            <a:ext cx="5415643" cy="47618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3B43C2-8B22-494E-8841-F5E7402FB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575" y="1257490"/>
            <a:ext cx="5617029" cy="476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7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AF7C15D-9492-4944-B6C2-B4E4908C5635}"/>
              </a:ext>
            </a:extLst>
          </p:cNvPr>
          <p:cNvSpPr txBox="1">
            <a:spLocks/>
          </p:cNvSpPr>
          <p:nvPr/>
        </p:nvSpPr>
        <p:spPr>
          <a:xfrm>
            <a:off x="-299082" y="604502"/>
            <a:ext cx="12192000" cy="348643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432" algn="ctr" rtl="0" eaLnBrk="1" latinLnBrk="0" hangingPunct="1">
              <a:spcBef>
                <a:spcPts val="127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Data Modeling &amp; Data Visualization Using PY</a:t>
            </a:r>
            <a:endParaRPr lang="ar-EG" sz="120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EDA473-E1A3-413D-A663-D33461A7C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43" y="1322614"/>
            <a:ext cx="4914900" cy="45556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C87CD2-8473-43F1-B14A-858CB526B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348" y="1486648"/>
            <a:ext cx="6011570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77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B5E1B5A-2BEF-4CA9-8D7D-7C8D45E166D9}"/>
              </a:ext>
            </a:extLst>
          </p:cNvPr>
          <p:cNvSpPr txBox="1">
            <a:spLocks/>
          </p:cNvSpPr>
          <p:nvPr/>
        </p:nvSpPr>
        <p:spPr>
          <a:xfrm>
            <a:off x="-299082" y="571844"/>
            <a:ext cx="12192000" cy="348643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432" algn="ctr" rtl="0" eaLnBrk="1" latinLnBrk="0" hangingPunct="1">
              <a:spcBef>
                <a:spcPts val="127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Data Modeling &amp; Data Visualization Using PY</a:t>
            </a:r>
            <a:endParaRPr lang="ar-EG" sz="120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2EEB1-C373-42ED-A52A-E3704500C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5" y="1051017"/>
            <a:ext cx="5768734" cy="50885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AC2F01-AECB-4107-8239-C2927095A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862" y="1051017"/>
            <a:ext cx="5526524" cy="508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85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A108AB69-0B6E-44A3-99C4-CD3D484E90A8}"/>
              </a:ext>
            </a:extLst>
          </p:cNvPr>
          <p:cNvSpPr txBox="1">
            <a:spLocks/>
          </p:cNvSpPr>
          <p:nvPr/>
        </p:nvSpPr>
        <p:spPr>
          <a:xfrm>
            <a:off x="-299082" y="571844"/>
            <a:ext cx="12192000" cy="348643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432" algn="ctr" rtl="0" eaLnBrk="1" latinLnBrk="0" hangingPunct="1">
              <a:spcBef>
                <a:spcPts val="127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Data Modeling &amp; Data Visualization Using PY</a:t>
            </a:r>
            <a:endParaRPr lang="ar-EG" sz="120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6D42E-C5B1-4570-B617-EDA52A097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6" y="1133808"/>
            <a:ext cx="5545281" cy="4982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CA5845-BB09-4BC0-AC28-BB424F36F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918" y="1133808"/>
            <a:ext cx="6181036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55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94E3401-023F-4BB2-9009-A93B87A12858}"/>
              </a:ext>
            </a:extLst>
          </p:cNvPr>
          <p:cNvSpPr txBox="1">
            <a:spLocks/>
          </p:cNvSpPr>
          <p:nvPr/>
        </p:nvSpPr>
        <p:spPr>
          <a:xfrm>
            <a:off x="-299082" y="571844"/>
            <a:ext cx="12192000" cy="348643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432" algn="ctr" rtl="0" eaLnBrk="1" latinLnBrk="0" hangingPunct="1">
              <a:spcBef>
                <a:spcPts val="127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Data Modeling &amp; Data Visualization Using PY</a:t>
            </a:r>
            <a:endParaRPr lang="ar-EG" sz="120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39B64-6E84-473F-B9E8-12C3AD2E6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85" y="1133697"/>
            <a:ext cx="5666015" cy="5022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692C5C-45D6-4F6A-A8FB-B78875DAE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461" y="1075518"/>
            <a:ext cx="4753639" cy="508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82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6694F88-9068-4D71-A87B-857683057B97}"/>
              </a:ext>
            </a:extLst>
          </p:cNvPr>
          <p:cNvSpPr txBox="1">
            <a:spLocks/>
          </p:cNvSpPr>
          <p:nvPr/>
        </p:nvSpPr>
        <p:spPr>
          <a:xfrm>
            <a:off x="-299082" y="588173"/>
            <a:ext cx="12192000" cy="348643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432" algn="ctr" rtl="0" eaLnBrk="1" latinLnBrk="0" hangingPunct="1">
              <a:spcBef>
                <a:spcPts val="127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Data Visualization Using Tableau</a:t>
            </a:r>
            <a:endParaRPr lang="ar-EG" sz="120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F07451-4560-4810-9784-6037E7940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270" y="1045029"/>
            <a:ext cx="10423347" cy="507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66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A06BFB4B-09C6-49F3-8250-DCC30434F8F4}"/>
              </a:ext>
            </a:extLst>
          </p:cNvPr>
          <p:cNvSpPr txBox="1">
            <a:spLocks/>
          </p:cNvSpPr>
          <p:nvPr/>
        </p:nvSpPr>
        <p:spPr>
          <a:xfrm>
            <a:off x="-299082" y="571844"/>
            <a:ext cx="12192000" cy="348643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432" algn="ctr" rtl="0" eaLnBrk="1" latinLnBrk="0" hangingPunct="1">
              <a:spcBef>
                <a:spcPts val="127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Data Visualization Using Tableau</a:t>
            </a:r>
            <a:endParaRPr lang="ar-EG" sz="120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345683-067B-48B6-B214-13F535AB8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71" y="1077686"/>
            <a:ext cx="10591799" cy="520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4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cbe05d837d_0_5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-299082" y="473356"/>
            <a:ext cx="12192000" cy="447131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093" algn="ctr">
              <a:lnSpc>
                <a:spcPct val="100000"/>
              </a:lnSpc>
              <a:spcBef>
                <a:spcPts val="127"/>
              </a:spcBef>
            </a:pP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Recap</a:t>
            </a:r>
            <a:endParaRPr lang="en-US" sz="2800" b="1" spc="-13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D6B8B-79B6-4CEE-9BBE-41FC9FAB7EA9}"/>
              </a:ext>
            </a:extLst>
          </p:cNvPr>
          <p:cNvSpPr txBox="1"/>
          <p:nvPr/>
        </p:nvSpPr>
        <p:spPr>
          <a:xfrm>
            <a:off x="471055" y="1524001"/>
            <a:ext cx="11222182" cy="48320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Data Ingestion ( Data Loading ) : Load Data ( Superstore Sales) into python for analysis.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Data Exploration ( Exploratory Data Analysis -  EDA ) : Gain an understanding of the dataset, identify patterns, and detect anomies.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Data Cleaning (Preprocessing) : Clean the data to remove errors, handle missing value &amp; outliers, and format the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Feature Engineering : Create new feature or modify existing ones to improve analysis and insights.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Data Modeling (Grouping and Aggregating Data ) &amp; simple Charts using Python : Use grouping , pivot tables, and statistical models to analyze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Data Visualization  : Visualize data trends and insights Using Tableau</a:t>
            </a:r>
            <a:endParaRPr lang="ar-EG" sz="2800" dirty="0"/>
          </a:p>
        </p:txBody>
      </p:sp>
    </p:spTree>
    <p:extLst>
      <p:ext uri="{BB962C8B-B14F-4D97-AF65-F5344CB8AC3E}">
        <p14:creationId xmlns:p14="http://schemas.microsoft.com/office/powerpoint/2010/main" val="4188535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89FBA7E-5C91-4141-A3DD-28E66DF2AC16}"/>
              </a:ext>
            </a:extLst>
          </p:cNvPr>
          <p:cNvSpPr txBox="1">
            <a:spLocks/>
          </p:cNvSpPr>
          <p:nvPr/>
        </p:nvSpPr>
        <p:spPr>
          <a:xfrm>
            <a:off x="-299082" y="571844"/>
            <a:ext cx="12192000" cy="348643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432" algn="ctr" rtl="0" eaLnBrk="1" latinLnBrk="0" hangingPunct="1">
              <a:spcBef>
                <a:spcPts val="127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Data Visualization Using Tableau</a:t>
            </a:r>
            <a:endParaRPr lang="ar-EG" sz="120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CCA3D9-ED40-4DD0-BD7B-2B7819D6A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034788"/>
            <a:ext cx="9525000" cy="510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32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2907957"/>
            <a:ext cx="9144000" cy="10544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500" dirty="0">
                <a:latin typeface="Verdana" panose="020B0604030504040204" pitchFamily="34" charset="0"/>
                <a:ea typeface="Verdana" panose="020B0604030504040204" pitchFamily="34" charset="0"/>
              </a:rPr>
              <a:t>Any Questions ?</a:t>
            </a:r>
            <a:endParaRPr lang="en-US" sz="55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ED45-0BB7-4D8C-A1C4-21ED59340986}" type="slidenum">
              <a:rPr lang="en-US" smtClean="0"/>
              <a:t>31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553" y="1122394"/>
            <a:ext cx="18573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9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2907957"/>
            <a:ext cx="9144000" cy="10544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500" dirty="0">
                <a:latin typeface="Verdana" panose="020B0604030504040204" pitchFamily="34" charset="0"/>
                <a:ea typeface="Verdana" panose="020B0604030504040204" pitchFamily="34" charset="0"/>
              </a:rPr>
              <a:t>Thank You </a:t>
            </a:r>
            <a:r>
              <a:rPr lang="en-US" sz="55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♥♥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ED45-0BB7-4D8C-A1C4-21ED5934098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4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cbe05d837d_0_5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-299082" y="571844"/>
            <a:ext cx="12192000" cy="348643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i="0" dirty="0">
                <a:solidFill>
                  <a:srgbClr val="05192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Data Ingestion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1E0BD-46DF-46F3-9715-22C2D00FF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07" y="1357324"/>
            <a:ext cx="7554897" cy="456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7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cbe05d837d_0_5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-299082" y="473356"/>
            <a:ext cx="12192000" cy="447131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093" algn="ctr">
              <a:lnSpc>
                <a:spcPct val="100000"/>
              </a:lnSpc>
              <a:spcBef>
                <a:spcPts val="127"/>
              </a:spcBef>
            </a:pP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Data Exploration Or EDA</a:t>
            </a:r>
            <a:endParaRPr lang="en-US" sz="2800" b="1" spc="-13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4230E-CDCA-482E-B9C4-07CE33EBF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2614"/>
            <a:ext cx="5465720" cy="3984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658EA5-8010-4FC5-BBC1-95F14B064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22614"/>
            <a:ext cx="5718832" cy="398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cbe05d837d_0_5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-299082" y="473356"/>
            <a:ext cx="12192000" cy="447131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093" algn="ctr">
              <a:lnSpc>
                <a:spcPct val="100000"/>
              </a:lnSpc>
              <a:spcBef>
                <a:spcPts val="127"/>
              </a:spcBef>
            </a:pP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Data Exploration Or EDA</a:t>
            </a:r>
            <a:endParaRPr lang="en-US" sz="2800" b="1" spc="-13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8339D7-EF63-49B7-A5CE-A76DE591E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8" y="1280367"/>
            <a:ext cx="5486400" cy="4879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D0CC0F-889A-4A05-A0B4-19E6D354C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517" y="1280367"/>
            <a:ext cx="5486401" cy="48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cbe05d837d_0_5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-299082" y="516444"/>
            <a:ext cx="12192000" cy="404043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432" algn="ctr" rtl="0" eaLnBrk="1" latinLnBrk="0" hangingPunct="1">
              <a:spcBef>
                <a:spcPts val="127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Data Cleaning &amp; Feature Engineering</a:t>
            </a:r>
            <a:endParaRPr lang="ar-EG" sz="160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F1793-2E12-43DB-8AD7-7289675A3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7" y="1153820"/>
            <a:ext cx="5943600" cy="50018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3E03A6-19DD-4AF8-AD10-CCEF99BD3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830" y="1137491"/>
            <a:ext cx="5727770" cy="520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3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cbe05d837d_0_5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-299082" y="516444"/>
            <a:ext cx="12192000" cy="404043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432" algn="ctr" rtl="0" eaLnBrk="1" latinLnBrk="0" hangingPunct="1">
              <a:spcBef>
                <a:spcPts val="127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Data Cleaning &amp; Feature Engineering</a:t>
            </a:r>
            <a:endParaRPr lang="ar-EG" sz="160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1C592-D454-4662-BBBD-5724157B7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41" y="1123816"/>
            <a:ext cx="5259677" cy="502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71F14F-80F5-46EB-8A4F-CEEC4E702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254" y="1123817"/>
            <a:ext cx="5065505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0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cbe05d837d_0_5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-152123" y="516444"/>
            <a:ext cx="12192000" cy="404043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432" algn="ctr" rtl="0" eaLnBrk="1" latinLnBrk="0" hangingPunct="1">
              <a:spcBef>
                <a:spcPts val="127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Data Modeling &amp; Dat</a:t>
            </a:r>
            <a:r>
              <a:rPr lang="en-US" sz="2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 Visualization Using PY</a:t>
            </a:r>
            <a:endParaRPr lang="ar-EG" sz="160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E5F420-D043-44CC-ADE2-2EB780642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21" y="1200149"/>
            <a:ext cx="4926536" cy="45964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D07C30-AD6A-48A3-BE72-1B421FB377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572" y="1200150"/>
            <a:ext cx="5606207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00558"/>
      </p:ext>
    </p:extLst>
  </p:cSld>
  <p:clrMapOvr>
    <a:masterClrMapping/>
  </p:clrMapOvr>
</p:sld>
</file>

<file path=ppt/theme/theme1.xml><?xml version="1.0" encoding="utf-8"?>
<a:theme xmlns:a="http://schemas.openxmlformats.org/drawingml/2006/main" name="DEP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I" id="{04E1D4CA-1CF4-4DB2-B117-EB5B96AEBC01}" vid="{790F2D8B-F6F1-4CAF-987C-1883AC28FB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FB9CC8974AF2439B3393C337710AC9" ma:contentTypeVersion="8" ma:contentTypeDescription="Create a new document." ma:contentTypeScope="" ma:versionID="9433b570a0678664343eb9782fc3a496">
  <xsd:schema xmlns:xsd="http://www.w3.org/2001/XMLSchema" xmlns:xs="http://www.w3.org/2001/XMLSchema" xmlns:p="http://schemas.microsoft.com/office/2006/metadata/properties" xmlns:ns2="feda5b12-6c9f-4f33-9b79-a407ebaa7e49" targetNamespace="http://schemas.microsoft.com/office/2006/metadata/properties" ma:root="true" ma:fieldsID="c92eb6c1ebf55b2dbea67de16216c0d8" ns2:_="">
    <xsd:import namespace="feda5b12-6c9f-4f33-9b79-a407ebaa7e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da5b12-6c9f-4f33-9b79-a407ebaa7e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3CFA6C-669B-4016-9044-2D42C9D983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B45A67-E6C8-455A-8AB8-3F1F3F75D3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da5b12-6c9f-4f33-9b79-a407ebaa7e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BA4D92-C9BD-4B35-9120-C2CB546A4F8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DEPI</Template>
  <TotalTime>311</TotalTime>
  <Words>431</Words>
  <Application>Microsoft Office PowerPoint</Application>
  <PresentationFormat>Widescreen</PresentationFormat>
  <Paragraphs>95</Paragraphs>
  <Slides>32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Verdana</vt:lpstr>
      <vt:lpstr>DEPI</vt:lpstr>
      <vt:lpstr>Superstore Sales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Data And Data Analytics</dc:title>
  <dc:creator>Yehya Adam</dc:creator>
  <cp:lastModifiedBy>Mohamed Ali Farouq</cp:lastModifiedBy>
  <cp:revision>36</cp:revision>
  <dcterms:created xsi:type="dcterms:W3CDTF">2024-06-13T11:10:01Z</dcterms:created>
  <dcterms:modified xsi:type="dcterms:W3CDTF">2024-10-19T07:57:38Z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0x0101005EFB9CC8974AF2439B3393C337710AC9</vt:lpwstr>
  </property>
</Properties>
</file>