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C537E-0B09-4CA9-832C-D302411BEB85}" v="299" dt="2022-12-15T15:58:56.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5595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3907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0322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5830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95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0323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9703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4052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810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35402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12/15/2022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7690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12/15/2022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15833351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blogs.lse.ac.uk/impactofsocialsciences/2015/09/09/replication-crisis-imagine-a-world-in-which-everything-was-published/"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0" name="Group 19">
            <a:extLst>
              <a:ext uri="{FF2B5EF4-FFF2-40B4-BE49-F238E27FC236}">
                <a16:creationId xmlns:a16="http://schemas.microsoft.com/office/drawing/2014/main" id="{BEB65ABD-9F5B-401C-A4FA-CD6189F619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3875603" cy="6861532"/>
            <a:chOff x="7739089" y="-3532"/>
            <a:chExt cx="3875603" cy="6861532"/>
          </a:xfrm>
        </p:grpSpPr>
        <p:sp>
          <p:nvSpPr>
            <p:cNvPr id="21" name="Oval 20">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Freeform: Shape 21">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3"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24"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26"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200" y="676656"/>
            <a:ext cx="6816280" cy="3063240"/>
          </a:xfrm>
        </p:spPr>
        <p:txBody>
          <a:bodyPr>
            <a:normAutofit/>
          </a:bodyPr>
          <a:lstStyle/>
          <a:p>
            <a:r>
              <a:rPr lang="en-US" sz="4200" dirty="0" err="1">
                <a:solidFill>
                  <a:schemeClr val="bg1"/>
                </a:solidFill>
                <a:ea typeface="+mj-lt"/>
                <a:cs typeface="+mj-lt"/>
              </a:rPr>
              <a:t>Görüntü</a:t>
            </a:r>
            <a:r>
              <a:rPr lang="en-US" sz="4200" dirty="0">
                <a:solidFill>
                  <a:schemeClr val="bg1"/>
                </a:solidFill>
                <a:ea typeface="+mj-lt"/>
                <a:cs typeface="+mj-lt"/>
              </a:rPr>
              <a:t> </a:t>
            </a:r>
            <a:r>
              <a:rPr lang="en-US" sz="4200" dirty="0" err="1">
                <a:solidFill>
                  <a:schemeClr val="bg1"/>
                </a:solidFill>
                <a:ea typeface="+mj-lt"/>
                <a:cs typeface="+mj-lt"/>
              </a:rPr>
              <a:t>işleme</a:t>
            </a:r>
            <a:r>
              <a:rPr lang="en-US" sz="4200" dirty="0">
                <a:solidFill>
                  <a:schemeClr val="bg1"/>
                </a:solidFill>
                <a:ea typeface="+mj-lt"/>
                <a:cs typeface="+mj-lt"/>
              </a:rPr>
              <a:t> </a:t>
            </a:r>
            <a:r>
              <a:rPr lang="en-US" sz="4200" dirty="0" err="1">
                <a:solidFill>
                  <a:schemeClr val="bg1"/>
                </a:solidFill>
                <a:ea typeface="+mj-lt"/>
                <a:cs typeface="+mj-lt"/>
              </a:rPr>
              <a:t>teknikleri</a:t>
            </a:r>
            <a:r>
              <a:rPr lang="en-US" sz="4200" dirty="0">
                <a:solidFill>
                  <a:schemeClr val="bg1"/>
                </a:solidFill>
                <a:ea typeface="+mj-lt"/>
                <a:cs typeface="+mj-lt"/>
              </a:rPr>
              <a:t> </a:t>
            </a:r>
            <a:r>
              <a:rPr lang="en-US" sz="4200" dirty="0" err="1">
                <a:solidFill>
                  <a:schemeClr val="bg1"/>
                </a:solidFill>
                <a:ea typeface="+mj-lt"/>
                <a:cs typeface="+mj-lt"/>
              </a:rPr>
              <a:t>ve</a:t>
            </a:r>
            <a:r>
              <a:rPr lang="en-US" sz="4200" dirty="0">
                <a:solidFill>
                  <a:schemeClr val="bg1"/>
                </a:solidFill>
                <a:ea typeface="+mj-lt"/>
                <a:cs typeface="+mj-lt"/>
              </a:rPr>
              <a:t> </a:t>
            </a:r>
            <a:r>
              <a:rPr lang="en-US" sz="4200" dirty="0" err="1">
                <a:solidFill>
                  <a:schemeClr val="bg1"/>
                </a:solidFill>
                <a:ea typeface="+mj-lt"/>
                <a:cs typeface="+mj-lt"/>
              </a:rPr>
              <a:t>kümeleme</a:t>
            </a:r>
            <a:r>
              <a:rPr lang="en-US" sz="4200" dirty="0">
                <a:solidFill>
                  <a:schemeClr val="bg1"/>
                </a:solidFill>
                <a:ea typeface="+mj-lt"/>
                <a:cs typeface="+mj-lt"/>
              </a:rPr>
              <a:t> </a:t>
            </a:r>
            <a:r>
              <a:rPr lang="en-US" sz="4200" dirty="0" err="1">
                <a:solidFill>
                  <a:schemeClr val="bg1"/>
                </a:solidFill>
                <a:ea typeface="+mj-lt"/>
                <a:cs typeface="+mj-lt"/>
              </a:rPr>
              <a:t>yöntemleri</a:t>
            </a:r>
            <a:r>
              <a:rPr lang="en-US" sz="4200" dirty="0">
                <a:solidFill>
                  <a:schemeClr val="bg1"/>
                </a:solidFill>
                <a:ea typeface="+mj-lt"/>
                <a:cs typeface="+mj-lt"/>
              </a:rPr>
              <a:t> </a:t>
            </a:r>
            <a:r>
              <a:rPr lang="en-US" sz="4200" dirty="0" err="1">
                <a:solidFill>
                  <a:schemeClr val="bg1"/>
                </a:solidFill>
                <a:ea typeface="+mj-lt"/>
                <a:cs typeface="+mj-lt"/>
              </a:rPr>
              <a:t>kullanılarak</a:t>
            </a:r>
            <a:r>
              <a:rPr lang="en-US" sz="4200" dirty="0">
                <a:solidFill>
                  <a:schemeClr val="bg1"/>
                </a:solidFill>
                <a:ea typeface="+mj-lt"/>
                <a:cs typeface="+mj-lt"/>
              </a:rPr>
              <a:t> </a:t>
            </a:r>
            <a:r>
              <a:rPr lang="en-US" sz="4200" dirty="0" err="1">
                <a:solidFill>
                  <a:schemeClr val="bg1"/>
                </a:solidFill>
                <a:ea typeface="+mj-lt"/>
                <a:cs typeface="+mj-lt"/>
              </a:rPr>
              <a:t>fındık</a:t>
            </a:r>
            <a:r>
              <a:rPr lang="en-US" sz="4200" dirty="0">
                <a:solidFill>
                  <a:schemeClr val="bg1"/>
                </a:solidFill>
                <a:ea typeface="+mj-lt"/>
                <a:cs typeface="+mj-lt"/>
              </a:rPr>
              <a:t> </a:t>
            </a:r>
            <a:r>
              <a:rPr lang="en-US" sz="4200" dirty="0" err="1">
                <a:solidFill>
                  <a:schemeClr val="bg1"/>
                </a:solidFill>
                <a:ea typeface="+mj-lt"/>
                <a:cs typeface="+mj-lt"/>
              </a:rPr>
              <a:t>meyvesinin</a:t>
            </a:r>
            <a:r>
              <a:rPr lang="en-US" sz="4200" dirty="0">
                <a:solidFill>
                  <a:schemeClr val="bg1"/>
                </a:solidFill>
                <a:ea typeface="+mj-lt"/>
                <a:cs typeface="+mj-lt"/>
              </a:rPr>
              <a:t> </a:t>
            </a:r>
            <a:r>
              <a:rPr lang="en-US" sz="4200" dirty="0" err="1">
                <a:solidFill>
                  <a:schemeClr val="bg1"/>
                </a:solidFill>
                <a:ea typeface="+mj-lt"/>
                <a:cs typeface="+mj-lt"/>
              </a:rPr>
              <a:t>tespit</a:t>
            </a:r>
            <a:r>
              <a:rPr lang="en-US" sz="4200" dirty="0">
                <a:solidFill>
                  <a:schemeClr val="bg1"/>
                </a:solidFill>
                <a:ea typeface="+mj-lt"/>
                <a:cs typeface="+mj-lt"/>
              </a:rPr>
              <a:t> </a:t>
            </a:r>
            <a:r>
              <a:rPr lang="en-US" sz="4200" dirty="0" err="1">
                <a:solidFill>
                  <a:schemeClr val="bg1"/>
                </a:solidFill>
                <a:ea typeface="+mj-lt"/>
                <a:cs typeface="+mj-lt"/>
              </a:rPr>
              <a:t>ve</a:t>
            </a:r>
            <a:r>
              <a:rPr lang="en-US" sz="4200" dirty="0">
                <a:solidFill>
                  <a:schemeClr val="bg1"/>
                </a:solidFill>
                <a:ea typeface="+mj-lt"/>
                <a:cs typeface="+mj-lt"/>
              </a:rPr>
              <a:t> </a:t>
            </a:r>
            <a:r>
              <a:rPr lang="en-US" sz="4200" dirty="0" err="1">
                <a:solidFill>
                  <a:schemeClr val="bg1"/>
                </a:solidFill>
                <a:ea typeface="+mj-lt"/>
                <a:cs typeface="+mj-lt"/>
              </a:rPr>
              <a:t>sınıflandırılması</a:t>
            </a:r>
            <a:endParaRPr lang="en-US" sz="4200" dirty="0" err="1">
              <a:solidFill>
                <a:schemeClr val="bg1"/>
              </a:solidFill>
            </a:endParaRPr>
          </a:p>
        </p:txBody>
      </p:sp>
      <p:pic>
        <p:nvPicPr>
          <p:cNvPr id="5" name="Picture 5" descr="Nuts Free Stock Photo - Public Domain Pictures">
            <a:extLst>
              <a:ext uri="{FF2B5EF4-FFF2-40B4-BE49-F238E27FC236}">
                <a16:creationId xmlns:a16="http://schemas.microsoft.com/office/drawing/2014/main" id="{2F299BC2-37BD-0C20-1B85-C81D474870E1}"/>
              </a:ext>
            </a:extLst>
          </p:cNvPr>
          <p:cNvPicPr>
            <a:picLocks noChangeAspect="1"/>
          </p:cNvPicPr>
          <p:nvPr/>
        </p:nvPicPr>
        <p:blipFill rotWithShape="1">
          <a:blip r:embed="rId3"/>
          <a:srcRect l="26036" r="7213" b="-2"/>
          <a:stretch/>
        </p:blipFill>
        <p:spPr>
          <a:xfrm>
            <a:off x="7890250" y="127841"/>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sp>
        <p:nvSpPr>
          <p:cNvPr id="6" name="TextBox 5">
            <a:extLst>
              <a:ext uri="{FF2B5EF4-FFF2-40B4-BE49-F238E27FC236}">
                <a16:creationId xmlns:a16="http://schemas.microsoft.com/office/drawing/2014/main" id="{1C638820-5657-46D6-75E4-FABEFA1CB80E}"/>
              </a:ext>
            </a:extLst>
          </p:cNvPr>
          <p:cNvSpPr txBox="1"/>
          <p:nvPr/>
        </p:nvSpPr>
        <p:spPr>
          <a:xfrm>
            <a:off x="678288" y="4853189"/>
            <a:ext cx="2743200"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solidFill>
                  <a:schemeClr val="bg1"/>
                </a:solidFill>
                <a:latin typeface="Proxima Nova"/>
              </a:rPr>
              <a:t>MUHAMMED ENES SARICA </a:t>
            </a:r>
          </a:p>
          <a:p>
            <a:r>
              <a:rPr lang="en-US" sz="1500" b="1" dirty="0">
                <a:solidFill>
                  <a:schemeClr val="bg1"/>
                </a:solidFill>
                <a:latin typeface="Proxima Nova"/>
              </a:rPr>
              <a:t>02200201050</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2EE8994-E8AE-9CB1-52D0-B0B00B92E0B1}"/>
              </a:ext>
            </a:extLst>
          </p:cNvPr>
          <p:cNvSpPr>
            <a:spLocks noGrp="1"/>
          </p:cNvSpPr>
          <p:nvPr>
            <p:ph idx="1"/>
          </p:nvPr>
        </p:nvSpPr>
        <p:spPr>
          <a:xfrm>
            <a:off x="296214" y="1556197"/>
            <a:ext cx="4640729" cy="3887585"/>
          </a:xfrm>
        </p:spPr>
        <p:txBody>
          <a:bodyPr vert="horz" lIns="91440" tIns="45720" rIns="91440" bIns="45720" rtlCol="0" anchor="t">
            <a:normAutofit/>
          </a:bodyPr>
          <a:lstStyle/>
          <a:p>
            <a:r>
              <a:rPr lang="en-US" sz="2400" dirty="0">
                <a:solidFill>
                  <a:schemeClr val="bg1"/>
                </a:solidFill>
                <a:ea typeface="+mn-lt"/>
                <a:cs typeface="+mn-lt"/>
              </a:rPr>
              <a:t>Örnek </a:t>
            </a:r>
            <a:r>
              <a:rPr lang="en-US" sz="2400" dirty="0" err="1">
                <a:solidFill>
                  <a:schemeClr val="bg1"/>
                </a:solidFill>
                <a:ea typeface="+mn-lt"/>
                <a:cs typeface="+mn-lt"/>
              </a:rPr>
              <a:t>çalışmada</a:t>
            </a:r>
            <a:r>
              <a:rPr lang="en-US" sz="2400" dirty="0">
                <a:solidFill>
                  <a:schemeClr val="bg1"/>
                </a:solidFill>
                <a:ea typeface="+mn-lt"/>
                <a:cs typeface="+mn-lt"/>
              </a:rPr>
              <a:t> </a:t>
            </a:r>
            <a:r>
              <a:rPr lang="en-US" sz="2400" dirty="0" err="1">
                <a:solidFill>
                  <a:schemeClr val="bg1"/>
                </a:solidFill>
                <a:ea typeface="+mn-lt"/>
                <a:cs typeface="+mn-lt"/>
              </a:rPr>
              <a:t>ortamda</a:t>
            </a:r>
            <a:r>
              <a:rPr lang="en-US" sz="2400" dirty="0">
                <a:solidFill>
                  <a:schemeClr val="bg1"/>
                </a:solidFill>
                <a:ea typeface="+mn-lt"/>
                <a:cs typeface="+mn-lt"/>
              </a:rPr>
              <a:t> </a:t>
            </a:r>
            <a:r>
              <a:rPr lang="en-US" sz="2400" dirty="0" err="1">
                <a:solidFill>
                  <a:schemeClr val="bg1"/>
                </a:solidFill>
                <a:ea typeface="+mn-lt"/>
                <a:cs typeface="+mn-lt"/>
              </a:rPr>
              <a:t>bulunan</a:t>
            </a:r>
            <a:r>
              <a:rPr lang="en-US" sz="2400" dirty="0">
                <a:solidFill>
                  <a:schemeClr val="bg1"/>
                </a:solidFill>
                <a:ea typeface="+mn-lt"/>
                <a:cs typeface="+mn-lt"/>
              </a:rPr>
              <a:t> 25 </a:t>
            </a:r>
            <a:r>
              <a:rPr lang="en-US" sz="2400" dirty="0" err="1">
                <a:solidFill>
                  <a:schemeClr val="bg1"/>
                </a:solidFill>
                <a:ea typeface="+mn-lt"/>
                <a:cs typeface="+mn-lt"/>
              </a:rPr>
              <a:t>adet</a:t>
            </a:r>
            <a:r>
              <a:rPr lang="en-US" sz="2400" dirty="0">
                <a:solidFill>
                  <a:schemeClr val="bg1"/>
                </a:solidFill>
                <a:ea typeface="+mn-lt"/>
                <a:cs typeface="+mn-lt"/>
              </a:rPr>
              <a:t> </a:t>
            </a:r>
            <a:r>
              <a:rPr lang="en-US" sz="2400" dirty="0" err="1">
                <a:solidFill>
                  <a:schemeClr val="bg1"/>
                </a:solidFill>
                <a:ea typeface="+mn-lt"/>
                <a:cs typeface="+mn-lt"/>
              </a:rPr>
              <a:t>fındık</a:t>
            </a:r>
            <a:r>
              <a:rPr lang="en-US" sz="2400" dirty="0">
                <a:solidFill>
                  <a:schemeClr val="bg1"/>
                </a:solidFill>
                <a:ea typeface="+mn-lt"/>
                <a:cs typeface="+mn-lt"/>
              </a:rPr>
              <a:t> </a:t>
            </a:r>
            <a:r>
              <a:rPr lang="en-US" sz="2400" dirty="0" err="1">
                <a:solidFill>
                  <a:schemeClr val="bg1"/>
                </a:solidFill>
                <a:ea typeface="+mn-lt"/>
                <a:cs typeface="+mn-lt"/>
              </a:rPr>
              <a:t>önerilen</a:t>
            </a:r>
            <a:r>
              <a:rPr lang="en-US" sz="2400" dirty="0">
                <a:solidFill>
                  <a:schemeClr val="bg1"/>
                </a:solidFill>
                <a:ea typeface="+mn-lt"/>
                <a:cs typeface="+mn-lt"/>
              </a:rPr>
              <a:t> </a:t>
            </a:r>
            <a:r>
              <a:rPr lang="en-US" sz="2400" dirty="0" err="1">
                <a:solidFill>
                  <a:schemeClr val="bg1"/>
                </a:solidFill>
                <a:ea typeface="+mn-lt"/>
                <a:cs typeface="+mn-lt"/>
              </a:rPr>
              <a:t>yöntem</a:t>
            </a:r>
            <a:r>
              <a:rPr lang="en-US" sz="2400" dirty="0">
                <a:solidFill>
                  <a:schemeClr val="bg1"/>
                </a:solidFill>
                <a:ea typeface="+mn-lt"/>
                <a:cs typeface="+mn-lt"/>
              </a:rPr>
              <a:t> </a:t>
            </a:r>
            <a:r>
              <a:rPr lang="en-US" sz="2400" dirty="0" err="1">
                <a:solidFill>
                  <a:schemeClr val="bg1"/>
                </a:solidFill>
                <a:ea typeface="+mn-lt"/>
                <a:cs typeface="+mn-lt"/>
              </a:rPr>
              <a:t>kullanılarak</a:t>
            </a:r>
            <a:r>
              <a:rPr lang="en-US" sz="2400" dirty="0">
                <a:solidFill>
                  <a:schemeClr val="bg1"/>
                </a:solidFill>
                <a:ea typeface="+mn-lt"/>
                <a:cs typeface="+mn-lt"/>
              </a:rPr>
              <a:t> %100 </a:t>
            </a:r>
            <a:r>
              <a:rPr lang="en-US" sz="2400" dirty="0" err="1">
                <a:solidFill>
                  <a:schemeClr val="bg1"/>
                </a:solidFill>
                <a:ea typeface="+mn-lt"/>
                <a:cs typeface="+mn-lt"/>
              </a:rPr>
              <a:t>başarım</a:t>
            </a:r>
            <a:r>
              <a:rPr lang="en-US" sz="2400" dirty="0">
                <a:solidFill>
                  <a:schemeClr val="bg1"/>
                </a:solidFill>
                <a:ea typeface="+mn-lt"/>
                <a:cs typeface="+mn-lt"/>
              </a:rPr>
              <a:t> </a:t>
            </a:r>
            <a:r>
              <a:rPr lang="en-US" sz="2400" dirty="0" err="1">
                <a:solidFill>
                  <a:schemeClr val="bg1"/>
                </a:solidFill>
                <a:ea typeface="+mn-lt"/>
                <a:cs typeface="+mn-lt"/>
              </a:rPr>
              <a:t>oranı</a:t>
            </a:r>
            <a:r>
              <a:rPr lang="en-US" sz="2400" dirty="0">
                <a:solidFill>
                  <a:schemeClr val="bg1"/>
                </a:solidFill>
                <a:ea typeface="+mn-lt"/>
                <a:cs typeface="+mn-lt"/>
              </a:rPr>
              <a:t> </a:t>
            </a:r>
            <a:r>
              <a:rPr lang="en-US" sz="2400" dirty="0" err="1">
                <a:solidFill>
                  <a:schemeClr val="bg1"/>
                </a:solidFill>
                <a:ea typeface="+mn-lt"/>
                <a:cs typeface="+mn-lt"/>
              </a:rPr>
              <a:t>ile</a:t>
            </a:r>
            <a:r>
              <a:rPr lang="en-US" sz="2400" dirty="0">
                <a:solidFill>
                  <a:schemeClr val="bg1"/>
                </a:solidFill>
                <a:ea typeface="+mn-lt"/>
                <a:cs typeface="+mn-lt"/>
              </a:rPr>
              <a:t> </a:t>
            </a:r>
            <a:r>
              <a:rPr lang="en-US" sz="2400" dirty="0" err="1">
                <a:solidFill>
                  <a:schemeClr val="bg1"/>
                </a:solidFill>
                <a:ea typeface="+mn-lt"/>
                <a:cs typeface="+mn-lt"/>
              </a:rPr>
              <a:t>tespit</a:t>
            </a:r>
            <a:r>
              <a:rPr lang="en-US" sz="2400" dirty="0">
                <a:solidFill>
                  <a:schemeClr val="bg1"/>
                </a:solidFill>
                <a:ea typeface="+mn-lt"/>
                <a:cs typeface="+mn-lt"/>
              </a:rPr>
              <a:t> </a:t>
            </a:r>
            <a:r>
              <a:rPr lang="en-US" sz="2400" dirty="0" err="1">
                <a:solidFill>
                  <a:schemeClr val="bg1"/>
                </a:solidFill>
                <a:ea typeface="+mn-lt"/>
                <a:cs typeface="+mn-lt"/>
              </a:rPr>
              <a:t>edilmektedir</a:t>
            </a:r>
            <a:r>
              <a:rPr lang="en-US" sz="2400" dirty="0">
                <a:solidFill>
                  <a:schemeClr val="bg1"/>
                </a:solidFill>
                <a:ea typeface="+mn-lt"/>
                <a:cs typeface="+mn-lt"/>
              </a:rPr>
              <a:t>. </a:t>
            </a:r>
            <a:r>
              <a:rPr lang="en-US" sz="2400" dirty="0" err="1">
                <a:solidFill>
                  <a:schemeClr val="bg1"/>
                </a:solidFill>
                <a:ea typeface="+mn-lt"/>
                <a:cs typeface="+mn-lt"/>
              </a:rPr>
              <a:t>Ayrıca</a:t>
            </a:r>
            <a:r>
              <a:rPr lang="en-US" sz="2400" dirty="0">
                <a:solidFill>
                  <a:schemeClr val="bg1"/>
                </a:solidFill>
                <a:ea typeface="+mn-lt"/>
                <a:cs typeface="+mn-lt"/>
              </a:rPr>
              <a:t>, </a:t>
            </a:r>
            <a:r>
              <a:rPr lang="en-US" sz="2400" dirty="0" err="1">
                <a:solidFill>
                  <a:schemeClr val="bg1"/>
                </a:solidFill>
                <a:ea typeface="+mn-lt"/>
                <a:cs typeface="+mn-lt"/>
              </a:rPr>
              <a:t>çalışmanın</a:t>
            </a:r>
            <a:r>
              <a:rPr lang="en-US" sz="2400" dirty="0">
                <a:solidFill>
                  <a:schemeClr val="bg1"/>
                </a:solidFill>
                <a:ea typeface="+mn-lt"/>
                <a:cs typeface="+mn-lt"/>
              </a:rPr>
              <a:t> </a:t>
            </a:r>
            <a:r>
              <a:rPr lang="en-US" sz="2400" dirty="0" err="1">
                <a:solidFill>
                  <a:schemeClr val="bg1"/>
                </a:solidFill>
                <a:ea typeface="+mn-lt"/>
                <a:cs typeface="+mn-lt"/>
              </a:rPr>
              <a:t>yöntem</a:t>
            </a:r>
            <a:r>
              <a:rPr lang="en-US" sz="2400" dirty="0">
                <a:solidFill>
                  <a:schemeClr val="bg1"/>
                </a:solidFill>
                <a:ea typeface="+mn-lt"/>
                <a:cs typeface="+mn-lt"/>
              </a:rPr>
              <a:t> </a:t>
            </a:r>
            <a:r>
              <a:rPr lang="en-US" sz="2400" dirty="0" err="1">
                <a:solidFill>
                  <a:schemeClr val="bg1"/>
                </a:solidFill>
                <a:ea typeface="+mn-lt"/>
                <a:cs typeface="+mn-lt"/>
              </a:rPr>
              <a:t>kısmında</a:t>
            </a:r>
            <a:r>
              <a:rPr lang="en-US" sz="2400" dirty="0">
                <a:solidFill>
                  <a:schemeClr val="bg1"/>
                </a:solidFill>
                <a:ea typeface="+mn-lt"/>
                <a:cs typeface="+mn-lt"/>
              </a:rPr>
              <a:t> </a:t>
            </a:r>
            <a:r>
              <a:rPr lang="en-US" sz="2400" dirty="0" err="1">
                <a:solidFill>
                  <a:schemeClr val="bg1"/>
                </a:solidFill>
                <a:ea typeface="+mn-lt"/>
                <a:cs typeface="+mn-lt"/>
              </a:rPr>
              <a:t>sunulan</a:t>
            </a:r>
            <a:r>
              <a:rPr lang="en-US" sz="2400" dirty="0">
                <a:solidFill>
                  <a:schemeClr val="bg1"/>
                </a:solidFill>
                <a:ea typeface="+mn-lt"/>
                <a:cs typeface="+mn-lt"/>
              </a:rPr>
              <a:t> </a:t>
            </a:r>
            <a:r>
              <a:rPr lang="en-US" sz="2400" dirty="0" err="1">
                <a:solidFill>
                  <a:schemeClr val="bg1"/>
                </a:solidFill>
                <a:ea typeface="+mn-lt"/>
                <a:cs typeface="+mn-lt"/>
              </a:rPr>
              <a:t>kümeleme</a:t>
            </a:r>
            <a:r>
              <a:rPr lang="en-US" sz="2400" dirty="0">
                <a:solidFill>
                  <a:schemeClr val="bg1"/>
                </a:solidFill>
                <a:ea typeface="+mn-lt"/>
                <a:cs typeface="+mn-lt"/>
              </a:rPr>
              <a:t> </a:t>
            </a:r>
            <a:r>
              <a:rPr lang="en-US" sz="2400" dirty="0" err="1">
                <a:solidFill>
                  <a:schemeClr val="bg1"/>
                </a:solidFill>
                <a:ea typeface="+mn-lt"/>
                <a:cs typeface="+mn-lt"/>
              </a:rPr>
              <a:t>metotlarına</a:t>
            </a:r>
            <a:r>
              <a:rPr lang="en-US" sz="2400" dirty="0">
                <a:solidFill>
                  <a:schemeClr val="bg1"/>
                </a:solidFill>
                <a:ea typeface="+mn-lt"/>
                <a:cs typeface="+mn-lt"/>
              </a:rPr>
              <a:t> </a:t>
            </a:r>
            <a:r>
              <a:rPr lang="en-US" sz="2400" dirty="0" err="1">
                <a:solidFill>
                  <a:schemeClr val="bg1"/>
                </a:solidFill>
                <a:ea typeface="+mn-lt"/>
                <a:cs typeface="+mn-lt"/>
              </a:rPr>
              <a:t>göre</a:t>
            </a:r>
            <a:r>
              <a:rPr lang="en-US" sz="2400" dirty="0">
                <a:solidFill>
                  <a:schemeClr val="bg1"/>
                </a:solidFill>
                <a:ea typeface="+mn-lt"/>
                <a:cs typeface="+mn-lt"/>
              </a:rPr>
              <a:t> </a:t>
            </a:r>
            <a:r>
              <a:rPr lang="en-US" sz="2400" dirty="0" err="1">
                <a:solidFill>
                  <a:schemeClr val="bg1"/>
                </a:solidFill>
                <a:ea typeface="+mn-lt"/>
                <a:cs typeface="+mn-lt"/>
              </a:rPr>
              <a:t>fındıklar</a:t>
            </a:r>
            <a:r>
              <a:rPr lang="en-US" sz="2400" dirty="0">
                <a:solidFill>
                  <a:schemeClr val="bg1"/>
                </a:solidFill>
                <a:ea typeface="+mn-lt"/>
                <a:cs typeface="+mn-lt"/>
              </a:rPr>
              <a:t> </a:t>
            </a:r>
            <a:r>
              <a:rPr lang="en-US" sz="2400" dirty="0" err="1">
                <a:solidFill>
                  <a:schemeClr val="bg1"/>
                </a:solidFill>
                <a:ea typeface="+mn-lt"/>
                <a:cs typeface="+mn-lt"/>
              </a:rPr>
              <a:t>ayrıştırılmaktadır</a:t>
            </a:r>
            <a:r>
              <a:rPr lang="en-US" sz="2400" dirty="0">
                <a:solidFill>
                  <a:schemeClr val="bg1"/>
                </a:solidFill>
                <a:ea typeface="+mn-lt"/>
                <a:cs typeface="+mn-lt"/>
              </a:rPr>
              <a:t>.</a:t>
            </a:r>
          </a:p>
          <a:p>
            <a:endParaRPr lang="en-US" sz="2400" dirty="0">
              <a:solidFill>
                <a:schemeClr val="bg1"/>
              </a:solidFill>
            </a:endParaRPr>
          </a:p>
        </p:txBody>
      </p:sp>
      <p:pic>
        <p:nvPicPr>
          <p:cNvPr id="4" name="Picture 4" descr="A picture containing text, building&#10;&#10;Description automatically generated">
            <a:extLst>
              <a:ext uri="{FF2B5EF4-FFF2-40B4-BE49-F238E27FC236}">
                <a16:creationId xmlns:a16="http://schemas.microsoft.com/office/drawing/2014/main" id="{E59C9D3B-9911-3AE1-2D00-233949D2049B}"/>
              </a:ext>
            </a:extLst>
          </p:cNvPr>
          <p:cNvPicPr>
            <a:picLocks noChangeAspect="1"/>
          </p:cNvPicPr>
          <p:nvPr/>
        </p:nvPicPr>
        <p:blipFill>
          <a:blip r:embed="rId3"/>
          <a:stretch>
            <a:fillRect/>
          </a:stretch>
        </p:blipFill>
        <p:spPr>
          <a:xfrm>
            <a:off x="7296174" y="1197430"/>
            <a:ext cx="3135248" cy="4593771"/>
          </a:xfrm>
          <a:prstGeom prst="rect">
            <a:avLst/>
          </a:prstGeom>
        </p:spPr>
      </p:pic>
    </p:spTree>
    <p:extLst>
      <p:ext uri="{BB962C8B-B14F-4D97-AF65-F5344CB8AC3E}">
        <p14:creationId xmlns:p14="http://schemas.microsoft.com/office/powerpoint/2010/main" val="363122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Belgedeki grafik ve bir kalem">
            <a:extLst>
              <a:ext uri="{FF2B5EF4-FFF2-40B4-BE49-F238E27FC236}">
                <a16:creationId xmlns:a16="http://schemas.microsoft.com/office/drawing/2014/main" id="{E9DAD504-DE33-E6E1-F3D6-13D4EF1D64DE}"/>
              </a:ext>
            </a:extLst>
          </p:cNvPr>
          <p:cNvPicPr>
            <a:picLocks noChangeAspect="1"/>
          </p:cNvPicPr>
          <p:nvPr/>
        </p:nvPicPr>
        <p:blipFill rotWithShape="1">
          <a:blip r:embed="rId2">
            <a:alphaModFix amt="60000"/>
          </a:blip>
          <a:srcRect t="973" r="6" b="14616"/>
          <a:stretch/>
        </p:blipFill>
        <p:spPr>
          <a:xfrm>
            <a:off x="20" y="8571"/>
            <a:ext cx="12188932" cy="6858000"/>
          </a:xfrm>
          <a:prstGeom prst="rect">
            <a:avLst/>
          </a:prstGeom>
        </p:spPr>
      </p:pic>
      <p:sp>
        <p:nvSpPr>
          <p:cNvPr id="2" name="Title 1">
            <a:extLst>
              <a:ext uri="{FF2B5EF4-FFF2-40B4-BE49-F238E27FC236}">
                <a16:creationId xmlns:a16="http://schemas.microsoft.com/office/drawing/2014/main" id="{8671F42E-14D2-D1ED-80F0-20C88CDF7FE6}"/>
              </a:ext>
            </a:extLst>
          </p:cNvPr>
          <p:cNvSpPr>
            <a:spLocks noGrp="1"/>
          </p:cNvSpPr>
          <p:nvPr>
            <p:ph type="title"/>
          </p:nvPr>
        </p:nvSpPr>
        <p:spPr>
          <a:xfrm>
            <a:off x="457200" y="668049"/>
            <a:ext cx="7685037" cy="1325563"/>
          </a:xfrm>
        </p:spPr>
        <p:txBody>
          <a:bodyPr>
            <a:normAutofit/>
          </a:bodyPr>
          <a:lstStyle/>
          <a:p>
            <a:r>
              <a:rPr lang="en-US">
                <a:solidFill>
                  <a:srgbClr val="FFFFFF"/>
                </a:solidFill>
              </a:rPr>
              <a:t>SONUÇLAR</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8642B3BD-1B13-6CF7-5151-E5D660FF6822}"/>
              </a:ext>
            </a:extLst>
          </p:cNvPr>
          <p:cNvSpPr>
            <a:spLocks noGrp="1"/>
          </p:cNvSpPr>
          <p:nvPr>
            <p:ph idx="1"/>
          </p:nvPr>
        </p:nvSpPr>
        <p:spPr>
          <a:xfrm>
            <a:off x="457200" y="1710347"/>
            <a:ext cx="7685037" cy="4080250"/>
          </a:xfrm>
        </p:spPr>
        <p:txBody>
          <a:bodyPr vert="horz" lIns="91440" tIns="45720" rIns="91440" bIns="45720" rtlCol="0" anchor="t">
            <a:noAutofit/>
          </a:bodyPr>
          <a:lstStyle/>
          <a:p>
            <a:r>
              <a:rPr lang="en-US" sz="1800" b="1" err="1">
                <a:solidFill>
                  <a:schemeClr val="bg1"/>
                </a:solidFill>
                <a:ea typeface="+mn-lt"/>
                <a:cs typeface="+mn-lt"/>
              </a:rPr>
              <a:t>Makalede</a:t>
            </a:r>
            <a:r>
              <a:rPr lang="en-US" sz="1800" b="1" dirty="0">
                <a:solidFill>
                  <a:schemeClr val="bg1"/>
                </a:solidFill>
                <a:ea typeface="+mn-lt"/>
                <a:cs typeface="+mn-lt"/>
              </a:rPr>
              <a:t>, </a:t>
            </a:r>
            <a:r>
              <a:rPr lang="en-US" sz="1800" b="1" err="1">
                <a:solidFill>
                  <a:schemeClr val="bg1"/>
                </a:solidFill>
                <a:ea typeface="+mn-lt"/>
                <a:cs typeface="+mn-lt"/>
              </a:rPr>
              <a:t>görüntü</a:t>
            </a:r>
            <a:r>
              <a:rPr lang="en-US" sz="1800" b="1" dirty="0">
                <a:solidFill>
                  <a:schemeClr val="bg1"/>
                </a:solidFill>
                <a:ea typeface="+mn-lt"/>
                <a:cs typeface="+mn-lt"/>
              </a:rPr>
              <a:t> </a:t>
            </a:r>
            <a:r>
              <a:rPr lang="en-US" sz="1800" b="1" err="1">
                <a:solidFill>
                  <a:schemeClr val="bg1"/>
                </a:solidFill>
                <a:ea typeface="+mn-lt"/>
                <a:cs typeface="+mn-lt"/>
              </a:rPr>
              <a:t>işleme</a:t>
            </a:r>
            <a:r>
              <a:rPr lang="en-US" sz="1800" b="1" dirty="0">
                <a:solidFill>
                  <a:schemeClr val="bg1"/>
                </a:solidFill>
                <a:ea typeface="+mn-lt"/>
                <a:cs typeface="+mn-lt"/>
              </a:rPr>
              <a:t> </a:t>
            </a:r>
            <a:r>
              <a:rPr lang="en-US" sz="1800" b="1" err="1">
                <a:solidFill>
                  <a:schemeClr val="bg1"/>
                </a:solidFill>
                <a:ea typeface="+mn-lt"/>
                <a:cs typeface="+mn-lt"/>
              </a:rPr>
              <a:t>teknikleri</a:t>
            </a:r>
            <a:r>
              <a:rPr lang="en-US" sz="1800" b="1" dirty="0">
                <a:solidFill>
                  <a:schemeClr val="bg1"/>
                </a:solidFill>
                <a:ea typeface="+mn-lt"/>
                <a:cs typeface="+mn-lt"/>
              </a:rPr>
              <a:t> </a:t>
            </a:r>
            <a:r>
              <a:rPr lang="en-US" sz="1800" b="1" err="1">
                <a:solidFill>
                  <a:schemeClr val="bg1"/>
                </a:solidFill>
                <a:ea typeface="+mn-lt"/>
                <a:cs typeface="+mn-lt"/>
              </a:rPr>
              <a:t>kullanılarak</a:t>
            </a:r>
            <a:r>
              <a:rPr lang="en-US" sz="1800" b="1" dirty="0">
                <a:solidFill>
                  <a:schemeClr val="bg1"/>
                </a:solidFill>
                <a:ea typeface="+mn-lt"/>
                <a:cs typeface="+mn-lt"/>
              </a:rPr>
              <a:t> </a:t>
            </a:r>
            <a:r>
              <a:rPr lang="en-US" sz="1800" b="1" err="1">
                <a:solidFill>
                  <a:schemeClr val="bg1"/>
                </a:solidFill>
                <a:ea typeface="+mn-lt"/>
                <a:cs typeface="+mn-lt"/>
              </a:rPr>
              <a:t>ortamda</a:t>
            </a:r>
            <a:r>
              <a:rPr lang="en-US" sz="1800" b="1" dirty="0">
                <a:solidFill>
                  <a:schemeClr val="bg1"/>
                </a:solidFill>
                <a:ea typeface="+mn-lt"/>
                <a:cs typeface="+mn-lt"/>
              </a:rPr>
              <a:t> </a:t>
            </a:r>
            <a:r>
              <a:rPr lang="en-US" sz="1800" b="1" err="1">
                <a:solidFill>
                  <a:schemeClr val="bg1"/>
                </a:solidFill>
                <a:ea typeface="+mn-lt"/>
                <a:cs typeface="+mn-lt"/>
              </a:rPr>
              <a:t>bulunan</a:t>
            </a:r>
            <a:r>
              <a:rPr lang="en-US" sz="1800" b="1" dirty="0">
                <a:solidFill>
                  <a:schemeClr val="bg1"/>
                </a:solidFill>
                <a:ea typeface="+mn-lt"/>
                <a:cs typeface="+mn-lt"/>
              </a:rPr>
              <a:t> </a:t>
            </a:r>
            <a:r>
              <a:rPr lang="en-US" sz="1800" b="1" err="1">
                <a:solidFill>
                  <a:schemeClr val="bg1"/>
                </a:solidFill>
                <a:ea typeface="+mn-lt"/>
                <a:cs typeface="+mn-lt"/>
              </a:rPr>
              <a:t>nesnelerin</a:t>
            </a:r>
            <a:r>
              <a:rPr lang="en-US" sz="1800" b="1" dirty="0">
                <a:solidFill>
                  <a:schemeClr val="bg1"/>
                </a:solidFill>
                <a:ea typeface="+mn-lt"/>
                <a:cs typeface="+mn-lt"/>
              </a:rPr>
              <a:t> </a:t>
            </a:r>
            <a:r>
              <a:rPr lang="en-US" sz="1800" b="1" err="1">
                <a:solidFill>
                  <a:schemeClr val="bg1"/>
                </a:solidFill>
                <a:ea typeface="+mn-lt"/>
                <a:cs typeface="+mn-lt"/>
              </a:rPr>
              <a:t>tespit</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sınıflandırılmasına</a:t>
            </a:r>
            <a:r>
              <a:rPr lang="en-US" sz="1800" b="1" dirty="0">
                <a:solidFill>
                  <a:schemeClr val="bg1"/>
                </a:solidFill>
                <a:ea typeface="+mn-lt"/>
                <a:cs typeface="+mn-lt"/>
              </a:rPr>
              <a:t> </a:t>
            </a:r>
            <a:r>
              <a:rPr lang="en-US" sz="1800" b="1" err="1">
                <a:solidFill>
                  <a:schemeClr val="bg1"/>
                </a:solidFill>
                <a:ea typeface="+mn-lt"/>
                <a:cs typeface="+mn-lt"/>
              </a:rPr>
              <a:t>yönelik</a:t>
            </a:r>
            <a:r>
              <a:rPr lang="en-US" sz="1800" b="1" dirty="0">
                <a:solidFill>
                  <a:schemeClr val="bg1"/>
                </a:solidFill>
                <a:ea typeface="+mn-lt"/>
                <a:cs typeface="+mn-lt"/>
              </a:rPr>
              <a:t> </a:t>
            </a:r>
            <a:r>
              <a:rPr lang="en-US" sz="1800" b="1" err="1">
                <a:solidFill>
                  <a:schemeClr val="bg1"/>
                </a:solidFill>
                <a:ea typeface="+mn-lt"/>
                <a:cs typeface="+mn-lt"/>
              </a:rPr>
              <a:t>çalışma</a:t>
            </a:r>
            <a:r>
              <a:rPr lang="en-US" sz="1800" b="1" dirty="0">
                <a:solidFill>
                  <a:schemeClr val="bg1"/>
                </a:solidFill>
                <a:ea typeface="+mn-lt"/>
                <a:cs typeface="+mn-lt"/>
              </a:rPr>
              <a:t> </a:t>
            </a:r>
            <a:r>
              <a:rPr lang="en-US" sz="1800" b="1" err="1">
                <a:solidFill>
                  <a:schemeClr val="bg1"/>
                </a:solidFill>
                <a:ea typeface="+mn-lt"/>
                <a:cs typeface="+mn-lt"/>
              </a:rPr>
              <a:t>sunulmaktadır</a:t>
            </a:r>
            <a:r>
              <a:rPr lang="en-US" sz="1800" b="1" dirty="0">
                <a:solidFill>
                  <a:schemeClr val="bg1"/>
                </a:solidFill>
                <a:ea typeface="+mn-lt"/>
                <a:cs typeface="+mn-lt"/>
              </a:rPr>
              <a:t>. </a:t>
            </a:r>
            <a:r>
              <a:rPr lang="en-US" sz="1800" b="1" err="1">
                <a:solidFill>
                  <a:schemeClr val="bg1"/>
                </a:solidFill>
                <a:ea typeface="+mn-lt"/>
                <a:cs typeface="+mn-lt"/>
              </a:rPr>
              <a:t>Çalışma</a:t>
            </a:r>
            <a:r>
              <a:rPr lang="en-US" sz="1800" b="1" dirty="0">
                <a:solidFill>
                  <a:schemeClr val="bg1"/>
                </a:solidFill>
                <a:ea typeface="+mn-lt"/>
                <a:cs typeface="+mn-lt"/>
              </a:rPr>
              <a:t> </a:t>
            </a:r>
            <a:r>
              <a:rPr lang="en-US" sz="1800" b="1" err="1">
                <a:solidFill>
                  <a:schemeClr val="bg1"/>
                </a:solidFill>
                <a:ea typeface="+mn-lt"/>
                <a:cs typeface="+mn-lt"/>
              </a:rPr>
              <a:t>ortamında</a:t>
            </a:r>
            <a:r>
              <a:rPr lang="en-US" sz="1800" b="1" dirty="0">
                <a:solidFill>
                  <a:schemeClr val="bg1"/>
                </a:solidFill>
                <a:ea typeface="+mn-lt"/>
                <a:cs typeface="+mn-lt"/>
              </a:rPr>
              <a:t> </a:t>
            </a:r>
            <a:r>
              <a:rPr lang="en-US" sz="1800" b="1" err="1">
                <a:solidFill>
                  <a:schemeClr val="bg1"/>
                </a:solidFill>
                <a:ea typeface="+mn-lt"/>
                <a:cs typeface="+mn-lt"/>
              </a:rPr>
              <a:t>bulunan</a:t>
            </a:r>
            <a:r>
              <a:rPr lang="en-US" sz="1800" b="1" dirty="0">
                <a:solidFill>
                  <a:schemeClr val="bg1"/>
                </a:solidFill>
                <a:ea typeface="+mn-lt"/>
                <a:cs typeface="+mn-lt"/>
              </a:rPr>
              <a:t> </a:t>
            </a:r>
            <a:r>
              <a:rPr lang="en-US" sz="1800" b="1" err="1">
                <a:solidFill>
                  <a:schemeClr val="bg1"/>
                </a:solidFill>
                <a:ea typeface="+mn-lt"/>
                <a:cs typeface="+mn-lt"/>
              </a:rPr>
              <a:t>nesnelerin</a:t>
            </a:r>
            <a:r>
              <a:rPr lang="en-US" sz="1800" b="1" dirty="0">
                <a:solidFill>
                  <a:schemeClr val="bg1"/>
                </a:solidFill>
                <a:ea typeface="+mn-lt"/>
                <a:cs typeface="+mn-lt"/>
              </a:rPr>
              <a:t> </a:t>
            </a:r>
            <a:r>
              <a:rPr lang="en-US" sz="1800" b="1" err="1">
                <a:solidFill>
                  <a:schemeClr val="bg1"/>
                </a:solidFill>
                <a:ea typeface="+mn-lt"/>
                <a:cs typeface="+mn-lt"/>
              </a:rPr>
              <a:t>tespit</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sınıflandırılması</a:t>
            </a:r>
            <a:r>
              <a:rPr lang="en-US" sz="1800" b="1" dirty="0">
                <a:solidFill>
                  <a:schemeClr val="bg1"/>
                </a:solidFill>
                <a:ea typeface="+mn-lt"/>
                <a:cs typeface="+mn-lt"/>
              </a:rPr>
              <a:t> </a:t>
            </a:r>
            <a:r>
              <a:rPr lang="en-US" sz="1800" b="1" err="1">
                <a:solidFill>
                  <a:schemeClr val="bg1"/>
                </a:solidFill>
                <a:ea typeface="+mn-lt"/>
                <a:cs typeface="+mn-lt"/>
              </a:rPr>
              <a:t>amacıyla</a:t>
            </a:r>
            <a:r>
              <a:rPr lang="en-US" sz="1800" b="1" dirty="0">
                <a:solidFill>
                  <a:schemeClr val="bg1"/>
                </a:solidFill>
                <a:ea typeface="+mn-lt"/>
                <a:cs typeface="+mn-lt"/>
              </a:rPr>
              <a:t> </a:t>
            </a:r>
            <a:r>
              <a:rPr lang="en-US" sz="1800" b="1" err="1">
                <a:solidFill>
                  <a:schemeClr val="bg1"/>
                </a:solidFill>
                <a:ea typeface="+mn-lt"/>
                <a:cs typeface="+mn-lt"/>
              </a:rPr>
              <a:t>üç</a:t>
            </a:r>
            <a:r>
              <a:rPr lang="en-US" sz="1800" b="1" dirty="0">
                <a:solidFill>
                  <a:schemeClr val="bg1"/>
                </a:solidFill>
                <a:ea typeface="+mn-lt"/>
                <a:cs typeface="+mn-lt"/>
              </a:rPr>
              <a:t> </a:t>
            </a:r>
            <a:r>
              <a:rPr lang="en-US" sz="1800" b="1" err="1">
                <a:solidFill>
                  <a:schemeClr val="bg1"/>
                </a:solidFill>
                <a:ea typeface="+mn-lt"/>
                <a:cs typeface="+mn-lt"/>
              </a:rPr>
              <a:t>aşamalı</a:t>
            </a:r>
            <a:r>
              <a:rPr lang="en-US" sz="1800" b="1" dirty="0">
                <a:solidFill>
                  <a:schemeClr val="bg1"/>
                </a:solidFill>
                <a:ea typeface="+mn-lt"/>
                <a:cs typeface="+mn-lt"/>
              </a:rPr>
              <a:t> </a:t>
            </a:r>
            <a:r>
              <a:rPr lang="en-US" sz="1800" b="1" err="1">
                <a:solidFill>
                  <a:schemeClr val="bg1"/>
                </a:solidFill>
                <a:ea typeface="+mn-lt"/>
                <a:cs typeface="+mn-lt"/>
              </a:rPr>
              <a:t>bir</a:t>
            </a:r>
            <a:r>
              <a:rPr lang="en-US" sz="1800" b="1" dirty="0">
                <a:solidFill>
                  <a:schemeClr val="bg1"/>
                </a:solidFill>
                <a:ea typeface="+mn-lt"/>
                <a:cs typeface="+mn-lt"/>
              </a:rPr>
              <a:t> </a:t>
            </a:r>
            <a:r>
              <a:rPr lang="en-US" sz="1800" b="1" err="1">
                <a:solidFill>
                  <a:schemeClr val="bg1"/>
                </a:solidFill>
                <a:ea typeface="+mn-lt"/>
                <a:cs typeface="+mn-lt"/>
              </a:rPr>
              <a:t>yöntem</a:t>
            </a:r>
            <a:r>
              <a:rPr lang="en-US" sz="1800" b="1" dirty="0">
                <a:solidFill>
                  <a:schemeClr val="bg1"/>
                </a:solidFill>
                <a:ea typeface="+mn-lt"/>
                <a:cs typeface="+mn-lt"/>
              </a:rPr>
              <a:t> </a:t>
            </a:r>
            <a:r>
              <a:rPr lang="en-US" sz="1800" b="1" err="1">
                <a:solidFill>
                  <a:schemeClr val="bg1"/>
                </a:solidFill>
                <a:ea typeface="+mn-lt"/>
                <a:cs typeface="+mn-lt"/>
              </a:rPr>
              <a:t>önerilmektedir</a:t>
            </a:r>
            <a:r>
              <a:rPr lang="en-US" sz="1800" b="1" dirty="0">
                <a:solidFill>
                  <a:schemeClr val="bg1"/>
                </a:solidFill>
                <a:ea typeface="+mn-lt"/>
                <a:cs typeface="+mn-lt"/>
              </a:rPr>
              <a:t>. </a:t>
            </a:r>
            <a:r>
              <a:rPr lang="en-US" sz="1800" b="1" err="1">
                <a:solidFill>
                  <a:schemeClr val="bg1"/>
                </a:solidFill>
                <a:ea typeface="+mn-lt"/>
                <a:cs typeface="+mn-lt"/>
              </a:rPr>
              <a:t>Önerilen</a:t>
            </a:r>
            <a:r>
              <a:rPr lang="en-US" sz="1800" b="1" dirty="0">
                <a:solidFill>
                  <a:schemeClr val="bg1"/>
                </a:solidFill>
                <a:ea typeface="+mn-lt"/>
                <a:cs typeface="+mn-lt"/>
              </a:rPr>
              <a:t> </a:t>
            </a:r>
            <a:r>
              <a:rPr lang="en-US" sz="1800" b="1" err="1">
                <a:solidFill>
                  <a:schemeClr val="bg1"/>
                </a:solidFill>
                <a:ea typeface="+mn-lt"/>
                <a:cs typeface="+mn-lt"/>
              </a:rPr>
              <a:t>yöntemin</a:t>
            </a:r>
            <a:r>
              <a:rPr lang="en-US" sz="1800" b="1" dirty="0">
                <a:solidFill>
                  <a:schemeClr val="bg1"/>
                </a:solidFill>
                <a:ea typeface="+mn-lt"/>
                <a:cs typeface="+mn-lt"/>
              </a:rPr>
              <a:t> ilk </a:t>
            </a:r>
            <a:r>
              <a:rPr lang="en-US" sz="1800" b="1" err="1">
                <a:solidFill>
                  <a:schemeClr val="bg1"/>
                </a:solidFill>
                <a:ea typeface="+mn-lt"/>
                <a:cs typeface="+mn-lt"/>
              </a:rPr>
              <a:t>aşaması</a:t>
            </a:r>
            <a:r>
              <a:rPr lang="en-US" sz="1800" b="1" dirty="0">
                <a:solidFill>
                  <a:schemeClr val="bg1"/>
                </a:solidFill>
                <a:ea typeface="+mn-lt"/>
                <a:cs typeface="+mn-lt"/>
              </a:rPr>
              <a:t> </a:t>
            </a:r>
            <a:r>
              <a:rPr lang="en-US" sz="1800" b="1" err="1">
                <a:solidFill>
                  <a:schemeClr val="bg1"/>
                </a:solidFill>
                <a:ea typeface="+mn-lt"/>
                <a:cs typeface="+mn-lt"/>
              </a:rPr>
              <a:t>olan</a:t>
            </a:r>
            <a:r>
              <a:rPr lang="en-US" sz="1800" b="1" dirty="0">
                <a:solidFill>
                  <a:schemeClr val="bg1"/>
                </a:solidFill>
                <a:ea typeface="+mn-lt"/>
                <a:cs typeface="+mn-lt"/>
              </a:rPr>
              <a:t> </a:t>
            </a:r>
            <a:r>
              <a:rPr lang="en-US" sz="1800" b="1" err="1">
                <a:solidFill>
                  <a:schemeClr val="bg1"/>
                </a:solidFill>
                <a:ea typeface="+mn-lt"/>
                <a:cs typeface="+mn-lt"/>
              </a:rPr>
              <a:t>görüntü</a:t>
            </a:r>
            <a:r>
              <a:rPr lang="en-US" sz="1800" b="1" dirty="0">
                <a:solidFill>
                  <a:schemeClr val="bg1"/>
                </a:solidFill>
                <a:ea typeface="+mn-lt"/>
                <a:cs typeface="+mn-lt"/>
              </a:rPr>
              <a:t> </a:t>
            </a:r>
            <a:r>
              <a:rPr lang="en-US" sz="1800" b="1" err="1">
                <a:solidFill>
                  <a:schemeClr val="bg1"/>
                </a:solidFill>
                <a:ea typeface="+mn-lt"/>
                <a:cs typeface="+mn-lt"/>
              </a:rPr>
              <a:t>ön</a:t>
            </a:r>
            <a:r>
              <a:rPr lang="en-US" sz="1800" b="1" dirty="0">
                <a:solidFill>
                  <a:schemeClr val="bg1"/>
                </a:solidFill>
                <a:ea typeface="+mn-lt"/>
                <a:cs typeface="+mn-lt"/>
              </a:rPr>
              <a:t> </a:t>
            </a:r>
            <a:r>
              <a:rPr lang="en-US" sz="1800" b="1" err="1">
                <a:solidFill>
                  <a:schemeClr val="bg1"/>
                </a:solidFill>
                <a:ea typeface="+mn-lt"/>
                <a:cs typeface="+mn-lt"/>
              </a:rPr>
              <a:t>işleme</a:t>
            </a:r>
            <a:r>
              <a:rPr lang="en-US" sz="1800" b="1" dirty="0">
                <a:solidFill>
                  <a:schemeClr val="bg1"/>
                </a:solidFill>
                <a:ea typeface="+mn-lt"/>
                <a:cs typeface="+mn-lt"/>
              </a:rPr>
              <a:t> </a:t>
            </a:r>
            <a:r>
              <a:rPr lang="en-US" sz="1800" b="1" err="1">
                <a:solidFill>
                  <a:schemeClr val="bg1"/>
                </a:solidFill>
                <a:ea typeface="+mn-lt"/>
                <a:cs typeface="+mn-lt"/>
              </a:rPr>
              <a:t>bölümünde</a:t>
            </a:r>
            <a:r>
              <a:rPr lang="en-US" sz="1800" b="1" dirty="0">
                <a:solidFill>
                  <a:schemeClr val="bg1"/>
                </a:solidFill>
                <a:ea typeface="+mn-lt"/>
                <a:cs typeface="+mn-lt"/>
              </a:rPr>
              <a:t> </a:t>
            </a:r>
            <a:r>
              <a:rPr lang="en-US" sz="1800" b="1" err="1">
                <a:solidFill>
                  <a:schemeClr val="bg1"/>
                </a:solidFill>
                <a:ea typeface="+mn-lt"/>
                <a:cs typeface="+mn-lt"/>
              </a:rPr>
              <a:t>kameradan</a:t>
            </a:r>
            <a:r>
              <a:rPr lang="en-US" sz="1800" b="1" dirty="0">
                <a:solidFill>
                  <a:schemeClr val="bg1"/>
                </a:solidFill>
                <a:ea typeface="+mn-lt"/>
                <a:cs typeface="+mn-lt"/>
              </a:rPr>
              <a:t> </a:t>
            </a:r>
            <a:r>
              <a:rPr lang="en-US" sz="1800" b="1" err="1">
                <a:solidFill>
                  <a:schemeClr val="bg1"/>
                </a:solidFill>
                <a:ea typeface="+mn-lt"/>
                <a:cs typeface="+mn-lt"/>
              </a:rPr>
              <a:t>alınan</a:t>
            </a:r>
            <a:r>
              <a:rPr lang="en-US" sz="1800" b="1" dirty="0">
                <a:solidFill>
                  <a:schemeClr val="bg1"/>
                </a:solidFill>
                <a:ea typeface="+mn-lt"/>
                <a:cs typeface="+mn-lt"/>
              </a:rPr>
              <a:t> </a:t>
            </a:r>
            <a:r>
              <a:rPr lang="en-US" sz="1800" b="1" err="1">
                <a:solidFill>
                  <a:schemeClr val="bg1"/>
                </a:solidFill>
                <a:ea typeface="+mn-lt"/>
                <a:cs typeface="+mn-lt"/>
              </a:rPr>
              <a:t>görüntü</a:t>
            </a:r>
            <a:r>
              <a:rPr lang="en-US" sz="1800" b="1" dirty="0">
                <a:solidFill>
                  <a:schemeClr val="bg1"/>
                </a:solidFill>
                <a:ea typeface="+mn-lt"/>
                <a:cs typeface="+mn-lt"/>
              </a:rPr>
              <a:t> </a:t>
            </a:r>
            <a:r>
              <a:rPr lang="en-US" sz="1800" b="1" err="1">
                <a:solidFill>
                  <a:schemeClr val="bg1"/>
                </a:solidFill>
                <a:ea typeface="+mn-lt"/>
                <a:cs typeface="+mn-lt"/>
              </a:rPr>
              <a:t>üzerinde</a:t>
            </a:r>
            <a:r>
              <a:rPr lang="en-US" sz="1800" b="1" dirty="0">
                <a:solidFill>
                  <a:schemeClr val="bg1"/>
                </a:solidFill>
                <a:ea typeface="+mn-lt"/>
                <a:cs typeface="+mn-lt"/>
              </a:rPr>
              <a:t> </a:t>
            </a:r>
            <a:r>
              <a:rPr lang="en-US" sz="1800" b="1" err="1">
                <a:solidFill>
                  <a:schemeClr val="bg1"/>
                </a:solidFill>
                <a:ea typeface="+mn-lt"/>
                <a:cs typeface="+mn-lt"/>
              </a:rPr>
              <a:t>filtreleme</a:t>
            </a:r>
            <a:r>
              <a:rPr lang="en-US" sz="1800" b="1" dirty="0">
                <a:solidFill>
                  <a:schemeClr val="bg1"/>
                </a:solidFill>
                <a:ea typeface="+mn-lt"/>
                <a:cs typeface="+mn-lt"/>
              </a:rPr>
              <a:t>, </a:t>
            </a:r>
            <a:r>
              <a:rPr lang="en-US" sz="1800" b="1" err="1">
                <a:solidFill>
                  <a:schemeClr val="bg1"/>
                </a:solidFill>
                <a:ea typeface="+mn-lt"/>
                <a:cs typeface="+mn-lt"/>
              </a:rPr>
              <a:t>grileştirme</a:t>
            </a:r>
            <a:r>
              <a:rPr lang="en-US" sz="1800" b="1" dirty="0">
                <a:solidFill>
                  <a:schemeClr val="bg1"/>
                </a:solidFill>
                <a:ea typeface="+mn-lt"/>
                <a:cs typeface="+mn-lt"/>
              </a:rPr>
              <a:t>, </a:t>
            </a:r>
            <a:r>
              <a:rPr lang="en-US" sz="1800" b="1" err="1">
                <a:solidFill>
                  <a:schemeClr val="bg1"/>
                </a:solidFill>
                <a:ea typeface="+mn-lt"/>
                <a:cs typeface="+mn-lt"/>
              </a:rPr>
              <a:t>ikili</a:t>
            </a:r>
            <a:r>
              <a:rPr lang="en-US" sz="1800" b="1" dirty="0">
                <a:solidFill>
                  <a:schemeClr val="bg1"/>
                </a:solidFill>
                <a:ea typeface="+mn-lt"/>
                <a:cs typeface="+mn-lt"/>
              </a:rPr>
              <a:t> </a:t>
            </a:r>
            <a:r>
              <a:rPr lang="en-US" sz="1800" b="1" err="1">
                <a:solidFill>
                  <a:schemeClr val="bg1"/>
                </a:solidFill>
                <a:ea typeface="+mn-lt"/>
                <a:cs typeface="+mn-lt"/>
              </a:rPr>
              <a:t>resme</a:t>
            </a:r>
            <a:r>
              <a:rPr lang="en-US" sz="1800" b="1" dirty="0">
                <a:solidFill>
                  <a:schemeClr val="bg1"/>
                </a:solidFill>
                <a:ea typeface="+mn-lt"/>
                <a:cs typeface="+mn-lt"/>
              </a:rPr>
              <a:t> </a:t>
            </a:r>
            <a:r>
              <a:rPr lang="en-US" sz="1800" b="1" err="1">
                <a:solidFill>
                  <a:schemeClr val="bg1"/>
                </a:solidFill>
                <a:ea typeface="+mn-lt"/>
                <a:cs typeface="+mn-lt"/>
              </a:rPr>
              <a:t>çevirme</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morfolojik</a:t>
            </a:r>
            <a:r>
              <a:rPr lang="en-US" sz="1800" b="1" dirty="0">
                <a:solidFill>
                  <a:schemeClr val="bg1"/>
                </a:solidFill>
                <a:ea typeface="+mn-lt"/>
                <a:cs typeface="+mn-lt"/>
              </a:rPr>
              <a:t> </a:t>
            </a:r>
            <a:r>
              <a:rPr lang="en-US" sz="1800" b="1" err="1">
                <a:solidFill>
                  <a:schemeClr val="bg1"/>
                </a:solidFill>
                <a:ea typeface="+mn-lt"/>
                <a:cs typeface="+mn-lt"/>
              </a:rPr>
              <a:t>işlemler</a:t>
            </a:r>
            <a:r>
              <a:rPr lang="en-US" sz="1800" b="1" dirty="0">
                <a:solidFill>
                  <a:schemeClr val="bg1"/>
                </a:solidFill>
                <a:ea typeface="+mn-lt"/>
                <a:cs typeface="+mn-lt"/>
              </a:rPr>
              <a:t> </a:t>
            </a:r>
            <a:r>
              <a:rPr lang="en-US" sz="1800" b="1" err="1">
                <a:solidFill>
                  <a:schemeClr val="bg1"/>
                </a:solidFill>
                <a:ea typeface="+mn-lt"/>
                <a:cs typeface="+mn-lt"/>
              </a:rPr>
              <a:t>uygulanmaktadır</a:t>
            </a:r>
            <a:r>
              <a:rPr lang="en-US" sz="1800" b="1" dirty="0">
                <a:solidFill>
                  <a:schemeClr val="bg1"/>
                </a:solidFill>
                <a:ea typeface="+mn-lt"/>
                <a:cs typeface="+mn-lt"/>
              </a:rPr>
              <a:t>. </a:t>
            </a:r>
            <a:r>
              <a:rPr lang="en-US" sz="1800" b="1" err="1">
                <a:solidFill>
                  <a:schemeClr val="bg1"/>
                </a:solidFill>
                <a:ea typeface="+mn-lt"/>
                <a:cs typeface="+mn-lt"/>
              </a:rPr>
              <a:t>Nesne</a:t>
            </a:r>
            <a:r>
              <a:rPr lang="en-US" sz="1800" b="1" dirty="0">
                <a:solidFill>
                  <a:schemeClr val="bg1"/>
                </a:solidFill>
                <a:ea typeface="+mn-lt"/>
                <a:cs typeface="+mn-lt"/>
              </a:rPr>
              <a:t> </a:t>
            </a:r>
            <a:r>
              <a:rPr lang="en-US" sz="1800" b="1" err="1">
                <a:solidFill>
                  <a:schemeClr val="bg1"/>
                </a:solidFill>
                <a:ea typeface="+mn-lt"/>
                <a:cs typeface="+mn-lt"/>
              </a:rPr>
              <a:t>tespiti</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özellik</a:t>
            </a:r>
            <a:r>
              <a:rPr lang="en-US" sz="1800" b="1" dirty="0">
                <a:solidFill>
                  <a:schemeClr val="bg1"/>
                </a:solidFill>
                <a:ea typeface="+mn-lt"/>
                <a:cs typeface="+mn-lt"/>
              </a:rPr>
              <a:t> </a:t>
            </a:r>
            <a:r>
              <a:rPr lang="en-US" sz="1800" b="1" err="1">
                <a:solidFill>
                  <a:schemeClr val="bg1"/>
                </a:solidFill>
                <a:ea typeface="+mn-lt"/>
                <a:cs typeface="+mn-lt"/>
              </a:rPr>
              <a:t>çıkarımı</a:t>
            </a:r>
            <a:r>
              <a:rPr lang="en-US" sz="1800" b="1" dirty="0">
                <a:solidFill>
                  <a:schemeClr val="bg1"/>
                </a:solidFill>
                <a:ea typeface="+mn-lt"/>
                <a:cs typeface="+mn-lt"/>
              </a:rPr>
              <a:t> </a:t>
            </a:r>
            <a:r>
              <a:rPr lang="en-US" sz="1800" b="1" err="1">
                <a:solidFill>
                  <a:schemeClr val="bg1"/>
                </a:solidFill>
                <a:ea typeface="+mn-lt"/>
                <a:cs typeface="+mn-lt"/>
              </a:rPr>
              <a:t>aşamasında</a:t>
            </a:r>
            <a:r>
              <a:rPr lang="en-US" sz="1800" b="1" dirty="0">
                <a:solidFill>
                  <a:schemeClr val="bg1"/>
                </a:solidFill>
                <a:ea typeface="+mn-lt"/>
                <a:cs typeface="+mn-lt"/>
              </a:rPr>
              <a:t> </a:t>
            </a:r>
            <a:r>
              <a:rPr lang="en-US" sz="1800" b="1" err="1">
                <a:solidFill>
                  <a:schemeClr val="bg1"/>
                </a:solidFill>
                <a:ea typeface="+mn-lt"/>
                <a:cs typeface="+mn-lt"/>
              </a:rPr>
              <a:t>ise</a:t>
            </a:r>
            <a:r>
              <a:rPr lang="en-US" sz="1800" b="1" dirty="0">
                <a:solidFill>
                  <a:schemeClr val="bg1"/>
                </a:solidFill>
                <a:ea typeface="+mn-lt"/>
                <a:cs typeface="+mn-lt"/>
              </a:rPr>
              <a:t>, </a:t>
            </a:r>
            <a:r>
              <a:rPr lang="en-US" sz="1800" b="1" err="1">
                <a:solidFill>
                  <a:schemeClr val="bg1"/>
                </a:solidFill>
                <a:ea typeface="+mn-lt"/>
                <a:cs typeface="+mn-lt"/>
              </a:rPr>
              <a:t>ortamda</a:t>
            </a:r>
            <a:r>
              <a:rPr lang="en-US" sz="1800" b="1" dirty="0">
                <a:solidFill>
                  <a:schemeClr val="bg1"/>
                </a:solidFill>
                <a:ea typeface="+mn-lt"/>
                <a:cs typeface="+mn-lt"/>
              </a:rPr>
              <a:t> </a:t>
            </a:r>
            <a:r>
              <a:rPr lang="en-US" sz="1800" b="1" err="1">
                <a:solidFill>
                  <a:schemeClr val="bg1"/>
                </a:solidFill>
                <a:ea typeface="+mn-lt"/>
                <a:cs typeface="+mn-lt"/>
              </a:rPr>
              <a:t>yer</a:t>
            </a:r>
            <a:r>
              <a:rPr lang="en-US" sz="1800" b="1" dirty="0">
                <a:solidFill>
                  <a:schemeClr val="bg1"/>
                </a:solidFill>
                <a:ea typeface="+mn-lt"/>
                <a:cs typeface="+mn-lt"/>
              </a:rPr>
              <a:t> </a:t>
            </a:r>
            <a:r>
              <a:rPr lang="en-US" sz="1800" b="1" err="1">
                <a:solidFill>
                  <a:schemeClr val="bg1"/>
                </a:solidFill>
                <a:ea typeface="+mn-lt"/>
                <a:cs typeface="+mn-lt"/>
              </a:rPr>
              <a:t>alan</a:t>
            </a:r>
            <a:r>
              <a:rPr lang="en-US" sz="1800" b="1" dirty="0">
                <a:solidFill>
                  <a:schemeClr val="bg1"/>
                </a:solidFill>
                <a:ea typeface="+mn-lt"/>
                <a:cs typeface="+mn-lt"/>
              </a:rPr>
              <a:t> </a:t>
            </a:r>
            <a:r>
              <a:rPr lang="en-US" sz="1800" b="1" err="1">
                <a:solidFill>
                  <a:schemeClr val="bg1"/>
                </a:solidFill>
                <a:ea typeface="+mn-lt"/>
                <a:cs typeface="+mn-lt"/>
              </a:rPr>
              <a:t>nesnelerin</a:t>
            </a:r>
            <a:r>
              <a:rPr lang="en-US" sz="1800" b="1" dirty="0">
                <a:solidFill>
                  <a:schemeClr val="bg1"/>
                </a:solidFill>
                <a:ea typeface="+mn-lt"/>
                <a:cs typeface="+mn-lt"/>
              </a:rPr>
              <a:t> </a:t>
            </a:r>
            <a:r>
              <a:rPr lang="en-US" sz="1800" b="1" err="1">
                <a:solidFill>
                  <a:schemeClr val="bg1"/>
                </a:solidFill>
                <a:ea typeface="+mn-lt"/>
                <a:cs typeface="+mn-lt"/>
              </a:rPr>
              <a:t>bulunması</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alan</a:t>
            </a:r>
            <a:r>
              <a:rPr lang="en-US" sz="1800" b="1" dirty="0">
                <a:solidFill>
                  <a:schemeClr val="bg1"/>
                </a:solidFill>
                <a:ea typeface="+mn-lt"/>
                <a:cs typeface="+mn-lt"/>
              </a:rPr>
              <a:t>, </a:t>
            </a:r>
            <a:r>
              <a:rPr lang="en-US" sz="1800" b="1" err="1">
                <a:solidFill>
                  <a:schemeClr val="bg1"/>
                </a:solidFill>
                <a:ea typeface="+mn-lt"/>
                <a:cs typeface="+mn-lt"/>
              </a:rPr>
              <a:t>boyut</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konum</a:t>
            </a:r>
            <a:r>
              <a:rPr lang="en-US" sz="1800" b="1" dirty="0">
                <a:solidFill>
                  <a:schemeClr val="bg1"/>
                </a:solidFill>
                <a:ea typeface="+mn-lt"/>
                <a:cs typeface="+mn-lt"/>
              </a:rPr>
              <a:t> </a:t>
            </a:r>
            <a:r>
              <a:rPr lang="en-US" sz="1800" b="1" err="1">
                <a:solidFill>
                  <a:schemeClr val="bg1"/>
                </a:solidFill>
                <a:ea typeface="+mn-lt"/>
                <a:cs typeface="+mn-lt"/>
              </a:rPr>
              <a:t>gibi</a:t>
            </a:r>
            <a:r>
              <a:rPr lang="en-US" sz="1800" b="1" dirty="0">
                <a:solidFill>
                  <a:schemeClr val="bg1"/>
                </a:solidFill>
                <a:ea typeface="+mn-lt"/>
                <a:cs typeface="+mn-lt"/>
              </a:rPr>
              <a:t> </a:t>
            </a:r>
            <a:r>
              <a:rPr lang="en-US" sz="1800" b="1" err="1">
                <a:solidFill>
                  <a:schemeClr val="bg1"/>
                </a:solidFill>
                <a:ea typeface="+mn-lt"/>
                <a:cs typeface="+mn-lt"/>
              </a:rPr>
              <a:t>özellik</a:t>
            </a:r>
            <a:r>
              <a:rPr lang="en-US" sz="1800" b="1" dirty="0">
                <a:solidFill>
                  <a:schemeClr val="bg1"/>
                </a:solidFill>
                <a:ea typeface="+mn-lt"/>
                <a:cs typeface="+mn-lt"/>
              </a:rPr>
              <a:t> </a:t>
            </a:r>
            <a:r>
              <a:rPr lang="en-US" sz="1800" b="1" err="1">
                <a:solidFill>
                  <a:schemeClr val="bg1"/>
                </a:solidFill>
                <a:ea typeface="+mn-lt"/>
                <a:cs typeface="+mn-lt"/>
              </a:rPr>
              <a:t>bilgileri</a:t>
            </a:r>
            <a:r>
              <a:rPr lang="en-US" sz="1800" b="1" dirty="0">
                <a:solidFill>
                  <a:schemeClr val="bg1"/>
                </a:solidFill>
                <a:ea typeface="+mn-lt"/>
                <a:cs typeface="+mn-lt"/>
              </a:rPr>
              <a:t> </a:t>
            </a:r>
            <a:r>
              <a:rPr lang="en-US" sz="1800" b="1" err="1">
                <a:solidFill>
                  <a:schemeClr val="bg1"/>
                </a:solidFill>
                <a:ea typeface="+mn-lt"/>
                <a:cs typeface="+mn-lt"/>
              </a:rPr>
              <a:t>elde</a:t>
            </a:r>
            <a:r>
              <a:rPr lang="en-US" sz="1800" b="1" dirty="0">
                <a:solidFill>
                  <a:schemeClr val="bg1"/>
                </a:solidFill>
                <a:ea typeface="+mn-lt"/>
                <a:cs typeface="+mn-lt"/>
              </a:rPr>
              <a:t> </a:t>
            </a:r>
            <a:r>
              <a:rPr lang="en-US" sz="1800" b="1" err="1">
                <a:solidFill>
                  <a:schemeClr val="bg1"/>
                </a:solidFill>
                <a:ea typeface="+mn-lt"/>
                <a:cs typeface="+mn-lt"/>
              </a:rPr>
              <a:t>edilmektedir</a:t>
            </a:r>
            <a:r>
              <a:rPr lang="en-US" sz="1800" b="1" dirty="0">
                <a:solidFill>
                  <a:schemeClr val="bg1"/>
                </a:solidFill>
                <a:ea typeface="+mn-lt"/>
                <a:cs typeface="+mn-lt"/>
              </a:rPr>
              <a:t>. </a:t>
            </a:r>
            <a:r>
              <a:rPr lang="en-US" sz="1800" b="1" err="1">
                <a:solidFill>
                  <a:schemeClr val="bg1"/>
                </a:solidFill>
                <a:ea typeface="+mn-lt"/>
                <a:cs typeface="+mn-lt"/>
              </a:rPr>
              <a:t>Sınıflandırma</a:t>
            </a:r>
            <a:r>
              <a:rPr lang="en-US" sz="1800" b="1" dirty="0">
                <a:solidFill>
                  <a:schemeClr val="bg1"/>
                </a:solidFill>
                <a:ea typeface="+mn-lt"/>
                <a:cs typeface="+mn-lt"/>
              </a:rPr>
              <a:t> </a:t>
            </a:r>
            <a:r>
              <a:rPr lang="en-US" sz="1800" b="1" err="1">
                <a:solidFill>
                  <a:schemeClr val="bg1"/>
                </a:solidFill>
                <a:ea typeface="+mn-lt"/>
                <a:cs typeface="+mn-lt"/>
              </a:rPr>
              <a:t>aşamasında</a:t>
            </a:r>
            <a:r>
              <a:rPr lang="en-US" sz="1800" b="1" dirty="0">
                <a:solidFill>
                  <a:schemeClr val="bg1"/>
                </a:solidFill>
                <a:ea typeface="+mn-lt"/>
                <a:cs typeface="+mn-lt"/>
              </a:rPr>
              <a:t>, </a:t>
            </a:r>
            <a:r>
              <a:rPr lang="en-US" sz="1800" b="1" err="1">
                <a:solidFill>
                  <a:schemeClr val="bg1"/>
                </a:solidFill>
                <a:ea typeface="+mn-lt"/>
                <a:cs typeface="+mn-lt"/>
              </a:rPr>
              <a:t>bilgi</a:t>
            </a:r>
            <a:r>
              <a:rPr lang="en-US" sz="1800" b="1" dirty="0">
                <a:solidFill>
                  <a:schemeClr val="bg1"/>
                </a:solidFill>
                <a:ea typeface="+mn-lt"/>
                <a:cs typeface="+mn-lt"/>
              </a:rPr>
              <a:t> </a:t>
            </a:r>
            <a:r>
              <a:rPr lang="en-US" sz="1800" b="1" err="1">
                <a:solidFill>
                  <a:schemeClr val="bg1"/>
                </a:solidFill>
                <a:ea typeface="+mn-lt"/>
                <a:cs typeface="+mn-lt"/>
              </a:rPr>
              <a:t>veritabanında</a:t>
            </a:r>
            <a:r>
              <a:rPr lang="en-US" sz="1800" b="1" dirty="0">
                <a:solidFill>
                  <a:schemeClr val="bg1"/>
                </a:solidFill>
                <a:ea typeface="+mn-lt"/>
                <a:cs typeface="+mn-lt"/>
              </a:rPr>
              <a:t> </a:t>
            </a:r>
            <a:r>
              <a:rPr lang="en-US" sz="1800" b="1" err="1">
                <a:solidFill>
                  <a:schemeClr val="bg1"/>
                </a:solidFill>
                <a:ea typeface="+mn-lt"/>
                <a:cs typeface="+mn-lt"/>
              </a:rPr>
              <a:t>bulunan</a:t>
            </a:r>
            <a:r>
              <a:rPr lang="en-US" sz="1800" b="1" dirty="0">
                <a:solidFill>
                  <a:schemeClr val="bg1"/>
                </a:solidFill>
                <a:ea typeface="+mn-lt"/>
                <a:cs typeface="+mn-lt"/>
              </a:rPr>
              <a:t> </a:t>
            </a:r>
            <a:r>
              <a:rPr lang="en-US" sz="1800" b="1" err="1">
                <a:solidFill>
                  <a:schemeClr val="bg1"/>
                </a:solidFill>
                <a:ea typeface="+mn-lt"/>
                <a:cs typeface="+mn-lt"/>
              </a:rPr>
              <a:t>veriler</a:t>
            </a:r>
            <a:r>
              <a:rPr lang="en-US" sz="1800" b="1" dirty="0">
                <a:solidFill>
                  <a:schemeClr val="bg1"/>
                </a:solidFill>
                <a:ea typeface="+mn-lt"/>
                <a:cs typeface="+mn-lt"/>
              </a:rPr>
              <a:t>, </a:t>
            </a:r>
            <a:r>
              <a:rPr lang="en-US" sz="1800" b="1" err="1">
                <a:solidFill>
                  <a:schemeClr val="bg1"/>
                </a:solidFill>
                <a:ea typeface="+mn-lt"/>
                <a:cs typeface="+mn-lt"/>
              </a:rPr>
              <a:t>ortalama</a:t>
            </a:r>
            <a:r>
              <a:rPr lang="en-US" sz="1800" b="1" dirty="0">
                <a:solidFill>
                  <a:schemeClr val="bg1"/>
                </a:solidFill>
                <a:ea typeface="+mn-lt"/>
                <a:cs typeface="+mn-lt"/>
              </a:rPr>
              <a:t> </a:t>
            </a:r>
            <a:r>
              <a:rPr lang="en-US" sz="1800" b="1" err="1">
                <a:solidFill>
                  <a:schemeClr val="bg1"/>
                </a:solidFill>
                <a:ea typeface="+mn-lt"/>
                <a:cs typeface="+mn-lt"/>
              </a:rPr>
              <a:t>tabanlı</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K-means </a:t>
            </a:r>
            <a:r>
              <a:rPr lang="en-US" sz="1800" b="1" err="1">
                <a:solidFill>
                  <a:schemeClr val="bg1"/>
                </a:solidFill>
                <a:ea typeface="+mn-lt"/>
                <a:cs typeface="+mn-lt"/>
              </a:rPr>
              <a:t>algoritmaları</a:t>
            </a:r>
            <a:r>
              <a:rPr lang="en-US" sz="1800" b="1" dirty="0">
                <a:solidFill>
                  <a:schemeClr val="bg1"/>
                </a:solidFill>
                <a:ea typeface="+mn-lt"/>
                <a:cs typeface="+mn-lt"/>
              </a:rPr>
              <a:t> </a:t>
            </a:r>
            <a:r>
              <a:rPr lang="en-US" sz="1800" b="1" err="1">
                <a:solidFill>
                  <a:schemeClr val="bg1"/>
                </a:solidFill>
                <a:ea typeface="+mn-lt"/>
                <a:cs typeface="+mn-lt"/>
              </a:rPr>
              <a:t>kullanılarak</a:t>
            </a:r>
            <a:r>
              <a:rPr lang="en-US" sz="1800" b="1" dirty="0">
                <a:solidFill>
                  <a:schemeClr val="bg1"/>
                </a:solidFill>
                <a:ea typeface="+mn-lt"/>
                <a:cs typeface="+mn-lt"/>
              </a:rPr>
              <a:t> </a:t>
            </a:r>
            <a:r>
              <a:rPr lang="en-US" sz="1800" b="1" err="1">
                <a:solidFill>
                  <a:schemeClr val="bg1"/>
                </a:solidFill>
                <a:ea typeface="+mn-lt"/>
                <a:cs typeface="+mn-lt"/>
              </a:rPr>
              <a:t>sınıflandırılmaktadır</a:t>
            </a:r>
            <a:r>
              <a:rPr lang="en-US" sz="1800" b="1" dirty="0">
                <a:solidFill>
                  <a:schemeClr val="bg1"/>
                </a:solidFill>
                <a:ea typeface="+mn-lt"/>
                <a:cs typeface="+mn-lt"/>
              </a:rPr>
              <a:t>. </a:t>
            </a:r>
            <a:r>
              <a:rPr lang="en-US" sz="1800" b="1" err="1">
                <a:solidFill>
                  <a:schemeClr val="bg1"/>
                </a:solidFill>
                <a:ea typeface="+mn-lt"/>
                <a:cs typeface="+mn-lt"/>
              </a:rPr>
              <a:t>Makalenin</a:t>
            </a:r>
            <a:r>
              <a:rPr lang="en-US" sz="1800" b="1" dirty="0">
                <a:solidFill>
                  <a:schemeClr val="bg1"/>
                </a:solidFill>
                <a:ea typeface="+mn-lt"/>
                <a:cs typeface="+mn-lt"/>
              </a:rPr>
              <a:t>, </a:t>
            </a:r>
            <a:r>
              <a:rPr lang="en-US" sz="1800" b="1" err="1">
                <a:solidFill>
                  <a:schemeClr val="bg1"/>
                </a:solidFill>
                <a:ea typeface="+mn-lt"/>
                <a:cs typeface="+mn-lt"/>
              </a:rPr>
              <a:t>deneysel</a:t>
            </a:r>
            <a:r>
              <a:rPr lang="en-US" sz="1800" b="1" dirty="0">
                <a:solidFill>
                  <a:schemeClr val="bg1"/>
                </a:solidFill>
                <a:ea typeface="+mn-lt"/>
                <a:cs typeface="+mn-lt"/>
              </a:rPr>
              <a:t> </a:t>
            </a:r>
            <a:r>
              <a:rPr lang="en-US" sz="1800" b="1" err="1">
                <a:solidFill>
                  <a:schemeClr val="bg1"/>
                </a:solidFill>
                <a:ea typeface="+mn-lt"/>
                <a:cs typeface="+mn-lt"/>
              </a:rPr>
              <a:t>çalışma</a:t>
            </a:r>
            <a:r>
              <a:rPr lang="en-US" sz="1800" b="1" dirty="0">
                <a:solidFill>
                  <a:schemeClr val="bg1"/>
                </a:solidFill>
                <a:ea typeface="+mn-lt"/>
                <a:cs typeface="+mn-lt"/>
              </a:rPr>
              <a:t> </a:t>
            </a:r>
            <a:r>
              <a:rPr lang="en-US" sz="1800" b="1" err="1">
                <a:solidFill>
                  <a:schemeClr val="bg1"/>
                </a:solidFill>
                <a:ea typeface="+mn-lt"/>
                <a:cs typeface="+mn-lt"/>
              </a:rPr>
              <a:t>bölümünde</a:t>
            </a:r>
            <a:r>
              <a:rPr lang="en-US" sz="1800" b="1" dirty="0">
                <a:solidFill>
                  <a:schemeClr val="bg1"/>
                </a:solidFill>
                <a:ea typeface="+mn-lt"/>
                <a:cs typeface="+mn-lt"/>
              </a:rPr>
              <a:t> </a:t>
            </a:r>
            <a:r>
              <a:rPr lang="en-US" sz="1800" b="1" err="1">
                <a:solidFill>
                  <a:schemeClr val="bg1"/>
                </a:solidFill>
                <a:ea typeface="+mn-lt"/>
                <a:cs typeface="+mn-lt"/>
              </a:rPr>
              <a:t>örnekleme</a:t>
            </a:r>
            <a:r>
              <a:rPr lang="en-US" sz="1800" b="1" dirty="0">
                <a:solidFill>
                  <a:schemeClr val="bg1"/>
                </a:solidFill>
                <a:ea typeface="+mn-lt"/>
                <a:cs typeface="+mn-lt"/>
              </a:rPr>
              <a:t> </a:t>
            </a:r>
            <a:r>
              <a:rPr lang="en-US" sz="1800" b="1" err="1">
                <a:solidFill>
                  <a:schemeClr val="bg1"/>
                </a:solidFill>
                <a:ea typeface="+mn-lt"/>
                <a:cs typeface="+mn-lt"/>
              </a:rPr>
              <a:t>işlemi</a:t>
            </a:r>
            <a:r>
              <a:rPr lang="en-US" sz="1800" b="1" dirty="0">
                <a:solidFill>
                  <a:schemeClr val="bg1"/>
                </a:solidFill>
                <a:ea typeface="+mn-lt"/>
                <a:cs typeface="+mn-lt"/>
              </a:rPr>
              <a:t> </a:t>
            </a:r>
            <a:r>
              <a:rPr lang="en-US" sz="1800" b="1" err="1">
                <a:solidFill>
                  <a:schemeClr val="bg1"/>
                </a:solidFill>
                <a:ea typeface="+mn-lt"/>
                <a:cs typeface="+mn-lt"/>
              </a:rPr>
              <a:t>için</a:t>
            </a:r>
            <a:r>
              <a:rPr lang="en-US" sz="1800" b="1" dirty="0">
                <a:solidFill>
                  <a:schemeClr val="bg1"/>
                </a:solidFill>
                <a:ea typeface="+mn-lt"/>
                <a:cs typeface="+mn-lt"/>
              </a:rPr>
              <a:t> </a:t>
            </a:r>
            <a:r>
              <a:rPr lang="en-US" sz="1800" b="1" err="1">
                <a:solidFill>
                  <a:schemeClr val="bg1"/>
                </a:solidFill>
                <a:ea typeface="+mn-lt"/>
                <a:cs typeface="+mn-lt"/>
              </a:rPr>
              <a:t>fındık</a:t>
            </a:r>
            <a:r>
              <a:rPr lang="en-US" sz="1800" b="1" dirty="0">
                <a:solidFill>
                  <a:schemeClr val="bg1"/>
                </a:solidFill>
                <a:ea typeface="+mn-lt"/>
                <a:cs typeface="+mn-lt"/>
              </a:rPr>
              <a:t> </a:t>
            </a:r>
            <a:r>
              <a:rPr lang="en-US" sz="1800" b="1" err="1">
                <a:solidFill>
                  <a:schemeClr val="bg1"/>
                </a:solidFill>
                <a:ea typeface="+mn-lt"/>
                <a:cs typeface="+mn-lt"/>
              </a:rPr>
              <a:t>meyvesi</a:t>
            </a:r>
            <a:r>
              <a:rPr lang="en-US" sz="1800" b="1" dirty="0">
                <a:solidFill>
                  <a:schemeClr val="bg1"/>
                </a:solidFill>
                <a:ea typeface="+mn-lt"/>
                <a:cs typeface="+mn-lt"/>
              </a:rPr>
              <a:t> </a:t>
            </a:r>
            <a:r>
              <a:rPr lang="en-US" sz="1800" b="1" err="1">
                <a:solidFill>
                  <a:schemeClr val="bg1"/>
                </a:solidFill>
                <a:ea typeface="+mn-lt"/>
                <a:cs typeface="+mn-lt"/>
              </a:rPr>
              <a:t>kullanılmaktadır</a:t>
            </a:r>
            <a:r>
              <a:rPr lang="en-US" sz="1800" b="1" dirty="0">
                <a:solidFill>
                  <a:schemeClr val="bg1"/>
                </a:solidFill>
                <a:ea typeface="+mn-lt"/>
                <a:cs typeface="+mn-lt"/>
              </a:rPr>
              <a:t>. </a:t>
            </a:r>
            <a:r>
              <a:rPr lang="en-US" sz="1800" b="1" err="1">
                <a:solidFill>
                  <a:schemeClr val="bg1"/>
                </a:solidFill>
                <a:ea typeface="+mn-lt"/>
                <a:cs typeface="+mn-lt"/>
              </a:rPr>
              <a:t>Çalışma</a:t>
            </a:r>
            <a:r>
              <a:rPr lang="en-US" sz="1800" b="1" dirty="0">
                <a:solidFill>
                  <a:schemeClr val="bg1"/>
                </a:solidFill>
                <a:ea typeface="+mn-lt"/>
                <a:cs typeface="+mn-lt"/>
              </a:rPr>
              <a:t> </a:t>
            </a:r>
            <a:r>
              <a:rPr lang="en-US" sz="1800" b="1" err="1">
                <a:solidFill>
                  <a:schemeClr val="bg1"/>
                </a:solidFill>
                <a:ea typeface="+mn-lt"/>
                <a:cs typeface="+mn-lt"/>
              </a:rPr>
              <a:t>ortamında</a:t>
            </a:r>
            <a:r>
              <a:rPr lang="en-US" sz="1800" b="1" dirty="0">
                <a:solidFill>
                  <a:schemeClr val="bg1"/>
                </a:solidFill>
                <a:ea typeface="+mn-lt"/>
                <a:cs typeface="+mn-lt"/>
              </a:rPr>
              <a:t> </a:t>
            </a:r>
            <a:r>
              <a:rPr lang="en-US" sz="1800" b="1" err="1">
                <a:solidFill>
                  <a:schemeClr val="bg1"/>
                </a:solidFill>
                <a:ea typeface="+mn-lt"/>
                <a:cs typeface="+mn-lt"/>
              </a:rPr>
              <a:t>bulunan</a:t>
            </a:r>
            <a:r>
              <a:rPr lang="en-US" sz="1800" b="1" dirty="0">
                <a:solidFill>
                  <a:schemeClr val="bg1"/>
                </a:solidFill>
                <a:ea typeface="+mn-lt"/>
                <a:cs typeface="+mn-lt"/>
              </a:rPr>
              <a:t> </a:t>
            </a:r>
            <a:r>
              <a:rPr lang="en-US" sz="1800" b="1" err="1">
                <a:solidFill>
                  <a:schemeClr val="bg1"/>
                </a:solidFill>
                <a:ea typeface="+mn-lt"/>
                <a:cs typeface="+mn-lt"/>
              </a:rPr>
              <a:t>fındık</a:t>
            </a:r>
            <a:r>
              <a:rPr lang="en-US" sz="1800" b="1" dirty="0">
                <a:solidFill>
                  <a:schemeClr val="bg1"/>
                </a:solidFill>
                <a:ea typeface="+mn-lt"/>
                <a:cs typeface="+mn-lt"/>
              </a:rPr>
              <a:t> </a:t>
            </a:r>
            <a:r>
              <a:rPr lang="en-US" sz="1800" b="1" err="1">
                <a:solidFill>
                  <a:schemeClr val="bg1"/>
                </a:solidFill>
                <a:ea typeface="+mn-lt"/>
                <a:cs typeface="+mn-lt"/>
              </a:rPr>
              <a:t>meyveleri</a:t>
            </a:r>
            <a:r>
              <a:rPr lang="en-US" sz="1800" b="1" dirty="0">
                <a:solidFill>
                  <a:schemeClr val="bg1"/>
                </a:solidFill>
                <a:ea typeface="+mn-lt"/>
                <a:cs typeface="+mn-lt"/>
              </a:rPr>
              <a:t> </a:t>
            </a:r>
            <a:r>
              <a:rPr lang="en-US" sz="1800" b="1" err="1">
                <a:solidFill>
                  <a:schemeClr val="bg1"/>
                </a:solidFill>
                <a:ea typeface="+mn-lt"/>
                <a:cs typeface="+mn-lt"/>
              </a:rPr>
              <a:t>gerçek</a:t>
            </a:r>
            <a:r>
              <a:rPr lang="en-US" sz="1800" b="1" dirty="0">
                <a:solidFill>
                  <a:schemeClr val="bg1"/>
                </a:solidFill>
                <a:ea typeface="+mn-lt"/>
                <a:cs typeface="+mn-lt"/>
              </a:rPr>
              <a:t> </a:t>
            </a:r>
            <a:r>
              <a:rPr lang="en-US" sz="1800" b="1" err="1">
                <a:solidFill>
                  <a:schemeClr val="bg1"/>
                </a:solidFill>
                <a:ea typeface="+mn-lt"/>
                <a:cs typeface="+mn-lt"/>
              </a:rPr>
              <a:t>zamanlı</a:t>
            </a:r>
            <a:r>
              <a:rPr lang="en-US" sz="1800" b="1" dirty="0">
                <a:solidFill>
                  <a:schemeClr val="bg1"/>
                </a:solidFill>
                <a:ea typeface="+mn-lt"/>
                <a:cs typeface="+mn-lt"/>
              </a:rPr>
              <a:t> </a:t>
            </a:r>
            <a:r>
              <a:rPr lang="en-US" sz="1800" b="1" err="1">
                <a:solidFill>
                  <a:schemeClr val="bg1"/>
                </a:solidFill>
                <a:ea typeface="+mn-lt"/>
                <a:cs typeface="+mn-lt"/>
              </a:rPr>
              <a:t>olarak</a:t>
            </a:r>
            <a:r>
              <a:rPr lang="en-US" sz="1800" b="1" dirty="0">
                <a:solidFill>
                  <a:schemeClr val="bg1"/>
                </a:solidFill>
                <a:ea typeface="+mn-lt"/>
                <a:cs typeface="+mn-lt"/>
              </a:rPr>
              <a:t> %100 </a:t>
            </a:r>
            <a:r>
              <a:rPr lang="en-US" sz="1800" b="1" err="1">
                <a:solidFill>
                  <a:schemeClr val="bg1"/>
                </a:solidFill>
                <a:ea typeface="+mn-lt"/>
                <a:cs typeface="+mn-lt"/>
              </a:rPr>
              <a:t>başarımla</a:t>
            </a:r>
            <a:r>
              <a:rPr lang="en-US" sz="1800" b="1" dirty="0">
                <a:solidFill>
                  <a:schemeClr val="bg1"/>
                </a:solidFill>
                <a:ea typeface="+mn-lt"/>
                <a:cs typeface="+mn-lt"/>
              </a:rPr>
              <a:t> </a:t>
            </a:r>
            <a:r>
              <a:rPr lang="en-US" sz="1800" b="1" err="1">
                <a:solidFill>
                  <a:schemeClr val="bg1"/>
                </a:solidFill>
                <a:ea typeface="+mn-lt"/>
                <a:cs typeface="+mn-lt"/>
              </a:rPr>
              <a:t>tespit</a:t>
            </a:r>
            <a:r>
              <a:rPr lang="en-US" sz="1800" b="1" dirty="0">
                <a:solidFill>
                  <a:schemeClr val="bg1"/>
                </a:solidFill>
                <a:ea typeface="+mn-lt"/>
                <a:cs typeface="+mn-lt"/>
              </a:rPr>
              <a:t> </a:t>
            </a:r>
            <a:r>
              <a:rPr lang="en-US" sz="1800" b="1" err="1">
                <a:solidFill>
                  <a:schemeClr val="bg1"/>
                </a:solidFill>
                <a:ea typeface="+mn-lt"/>
                <a:cs typeface="+mn-lt"/>
              </a:rPr>
              <a:t>edilmektedir</a:t>
            </a:r>
            <a:r>
              <a:rPr lang="en-US" sz="1800" b="1" dirty="0">
                <a:solidFill>
                  <a:schemeClr val="bg1"/>
                </a:solidFill>
                <a:ea typeface="+mn-lt"/>
                <a:cs typeface="+mn-lt"/>
              </a:rPr>
              <a:t>. </a:t>
            </a:r>
            <a:r>
              <a:rPr lang="en-US" sz="1800" b="1" err="1">
                <a:solidFill>
                  <a:schemeClr val="bg1"/>
                </a:solidFill>
                <a:ea typeface="+mn-lt"/>
                <a:cs typeface="+mn-lt"/>
              </a:rPr>
              <a:t>Ortalama</a:t>
            </a:r>
            <a:r>
              <a:rPr lang="en-US" sz="1800" b="1" dirty="0">
                <a:solidFill>
                  <a:schemeClr val="bg1"/>
                </a:solidFill>
                <a:ea typeface="+mn-lt"/>
                <a:cs typeface="+mn-lt"/>
              </a:rPr>
              <a:t> </a:t>
            </a:r>
            <a:r>
              <a:rPr lang="en-US" sz="1800" b="1" err="1">
                <a:solidFill>
                  <a:schemeClr val="bg1"/>
                </a:solidFill>
                <a:ea typeface="+mn-lt"/>
                <a:cs typeface="+mn-lt"/>
              </a:rPr>
              <a:t>tabanlı</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K-means </a:t>
            </a:r>
            <a:r>
              <a:rPr lang="en-US" sz="1800" b="1" err="1">
                <a:solidFill>
                  <a:schemeClr val="bg1"/>
                </a:solidFill>
                <a:ea typeface="+mn-lt"/>
                <a:cs typeface="+mn-lt"/>
              </a:rPr>
              <a:t>kümeleme</a:t>
            </a:r>
            <a:r>
              <a:rPr lang="en-US" sz="1800" b="1" dirty="0">
                <a:solidFill>
                  <a:schemeClr val="bg1"/>
                </a:solidFill>
                <a:ea typeface="+mn-lt"/>
                <a:cs typeface="+mn-lt"/>
              </a:rPr>
              <a:t> </a:t>
            </a:r>
            <a:r>
              <a:rPr lang="en-US" sz="1800" b="1" err="1">
                <a:solidFill>
                  <a:schemeClr val="bg1"/>
                </a:solidFill>
                <a:ea typeface="+mn-lt"/>
                <a:cs typeface="+mn-lt"/>
              </a:rPr>
              <a:t>yöntemleri</a:t>
            </a:r>
            <a:r>
              <a:rPr lang="en-US" sz="1800" b="1" dirty="0">
                <a:solidFill>
                  <a:schemeClr val="bg1"/>
                </a:solidFill>
                <a:ea typeface="+mn-lt"/>
                <a:cs typeface="+mn-lt"/>
              </a:rPr>
              <a:t> </a:t>
            </a:r>
            <a:r>
              <a:rPr lang="en-US" sz="1800" b="1" err="1">
                <a:solidFill>
                  <a:schemeClr val="bg1"/>
                </a:solidFill>
                <a:ea typeface="+mn-lt"/>
                <a:cs typeface="+mn-lt"/>
              </a:rPr>
              <a:t>kullanılarak</a:t>
            </a:r>
            <a:r>
              <a:rPr lang="en-US" sz="1800" b="1" dirty="0">
                <a:solidFill>
                  <a:schemeClr val="bg1"/>
                </a:solidFill>
                <a:ea typeface="+mn-lt"/>
                <a:cs typeface="+mn-lt"/>
              </a:rPr>
              <a:t> </a:t>
            </a:r>
            <a:r>
              <a:rPr lang="en-US" sz="1800" b="1" err="1">
                <a:solidFill>
                  <a:schemeClr val="bg1"/>
                </a:solidFill>
                <a:ea typeface="+mn-lt"/>
                <a:cs typeface="+mn-lt"/>
              </a:rPr>
              <a:t>fındık</a:t>
            </a:r>
            <a:r>
              <a:rPr lang="en-US" sz="1800" b="1" dirty="0">
                <a:solidFill>
                  <a:schemeClr val="bg1"/>
                </a:solidFill>
                <a:ea typeface="+mn-lt"/>
                <a:cs typeface="+mn-lt"/>
              </a:rPr>
              <a:t> </a:t>
            </a:r>
            <a:r>
              <a:rPr lang="en-US" sz="1800" b="1" err="1">
                <a:solidFill>
                  <a:schemeClr val="bg1"/>
                </a:solidFill>
                <a:ea typeface="+mn-lt"/>
                <a:cs typeface="+mn-lt"/>
              </a:rPr>
              <a:t>meyvelerinin</a:t>
            </a:r>
            <a:r>
              <a:rPr lang="en-US" sz="1800" b="1" dirty="0">
                <a:solidFill>
                  <a:schemeClr val="bg1"/>
                </a:solidFill>
                <a:ea typeface="+mn-lt"/>
                <a:cs typeface="+mn-lt"/>
              </a:rPr>
              <a:t> </a:t>
            </a:r>
            <a:r>
              <a:rPr lang="en-US" sz="1800" b="1" err="1">
                <a:solidFill>
                  <a:schemeClr val="bg1"/>
                </a:solidFill>
                <a:ea typeface="+mn-lt"/>
                <a:cs typeface="+mn-lt"/>
              </a:rPr>
              <a:t>küçük</a:t>
            </a:r>
            <a:r>
              <a:rPr lang="en-US" sz="1800" b="1" dirty="0">
                <a:solidFill>
                  <a:schemeClr val="bg1"/>
                </a:solidFill>
                <a:ea typeface="+mn-lt"/>
                <a:cs typeface="+mn-lt"/>
              </a:rPr>
              <a:t>, </a:t>
            </a:r>
            <a:r>
              <a:rPr lang="en-US" sz="1800" b="1" err="1">
                <a:solidFill>
                  <a:schemeClr val="bg1"/>
                </a:solidFill>
                <a:ea typeface="+mn-lt"/>
                <a:cs typeface="+mn-lt"/>
              </a:rPr>
              <a:t>orta</a:t>
            </a:r>
            <a:r>
              <a:rPr lang="en-US" sz="1800" b="1" dirty="0">
                <a:solidFill>
                  <a:schemeClr val="bg1"/>
                </a:solidFill>
                <a:ea typeface="+mn-lt"/>
                <a:cs typeface="+mn-lt"/>
              </a:rPr>
              <a:t> </a:t>
            </a:r>
            <a:r>
              <a:rPr lang="en-US" sz="1800" b="1" err="1">
                <a:solidFill>
                  <a:schemeClr val="bg1"/>
                </a:solidFill>
                <a:ea typeface="+mn-lt"/>
                <a:cs typeface="+mn-lt"/>
              </a:rPr>
              <a:t>ve</a:t>
            </a:r>
            <a:r>
              <a:rPr lang="en-US" sz="1800" b="1" dirty="0">
                <a:solidFill>
                  <a:schemeClr val="bg1"/>
                </a:solidFill>
                <a:ea typeface="+mn-lt"/>
                <a:cs typeface="+mn-lt"/>
              </a:rPr>
              <a:t> </a:t>
            </a:r>
            <a:r>
              <a:rPr lang="en-US" sz="1800" b="1" err="1">
                <a:solidFill>
                  <a:schemeClr val="bg1"/>
                </a:solidFill>
                <a:ea typeface="+mn-lt"/>
                <a:cs typeface="+mn-lt"/>
              </a:rPr>
              <a:t>büyük</a:t>
            </a:r>
            <a:r>
              <a:rPr lang="en-US" sz="1800" b="1" dirty="0">
                <a:solidFill>
                  <a:schemeClr val="bg1"/>
                </a:solidFill>
                <a:ea typeface="+mn-lt"/>
                <a:cs typeface="+mn-lt"/>
              </a:rPr>
              <a:t> </a:t>
            </a:r>
            <a:r>
              <a:rPr lang="en-US" sz="1800" b="1" err="1">
                <a:solidFill>
                  <a:schemeClr val="bg1"/>
                </a:solidFill>
                <a:ea typeface="+mn-lt"/>
                <a:cs typeface="+mn-lt"/>
              </a:rPr>
              <a:t>olarak</a:t>
            </a:r>
            <a:r>
              <a:rPr lang="en-US" sz="1800" b="1" dirty="0">
                <a:solidFill>
                  <a:schemeClr val="bg1"/>
                </a:solidFill>
                <a:ea typeface="+mn-lt"/>
                <a:cs typeface="+mn-lt"/>
              </a:rPr>
              <a:t> </a:t>
            </a:r>
            <a:r>
              <a:rPr lang="en-US" sz="1800" b="1" err="1">
                <a:solidFill>
                  <a:schemeClr val="bg1"/>
                </a:solidFill>
                <a:ea typeface="+mn-lt"/>
                <a:cs typeface="+mn-lt"/>
              </a:rPr>
              <a:t>sınıflandırılması</a:t>
            </a:r>
            <a:r>
              <a:rPr lang="en-US" sz="1800" b="1" dirty="0">
                <a:solidFill>
                  <a:schemeClr val="bg1"/>
                </a:solidFill>
                <a:ea typeface="+mn-lt"/>
                <a:cs typeface="+mn-lt"/>
              </a:rPr>
              <a:t> </a:t>
            </a:r>
            <a:r>
              <a:rPr lang="en-US" sz="1800" b="1" err="1">
                <a:solidFill>
                  <a:schemeClr val="bg1"/>
                </a:solidFill>
                <a:ea typeface="+mn-lt"/>
                <a:cs typeface="+mn-lt"/>
              </a:rPr>
              <a:t>gerçekleştirilmektedir</a:t>
            </a:r>
            <a:r>
              <a:rPr lang="en-US" sz="1800" b="1" dirty="0">
                <a:solidFill>
                  <a:schemeClr val="bg1"/>
                </a:solidFill>
                <a:ea typeface="+mn-lt"/>
                <a:cs typeface="+mn-lt"/>
              </a:rPr>
              <a:t>. </a:t>
            </a:r>
            <a:r>
              <a:rPr lang="en-US" sz="1800" b="1" err="1">
                <a:solidFill>
                  <a:schemeClr val="bg1"/>
                </a:solidFill>
                <a:ea typeface="+mn-lt"/>
                <a:cs typeface="+mn-lt"/>
              </a:rPr>
              <a:t>Yapılan</a:t>
            </a:r>
            <a:r>
              <a:rPr lang="en-US" sz="1800" b="1" dirty="0">
                <a:solidFill>
                  <a:schemeClr val="bg1"/>
                </a:solidFill>
                <a:ea typeface="+mn-lt"/>
                <a:cs typeface="+mn-lt"/>
              </a:rPr>
              <a:t> </a:t>
            </a:r>
            <a:r>
              <a:rPr lang="en-US" sz="1800" b="1" err="1">
                <a:solidFill>
                  <a:schemeClr val="bg1"/>
                </a:solidFill>
                <a:ea typeface="+mn-lt"/>
                <a:cs typeface="+mn-lt"/>
              </a:rPr>
              <a:t>deneysel</a:t>
            </a:r>
            <a:r>
              <a:rPr lang="en-US" sz="1800" b="1" dirty="0">
                <a:solidFill>
                  <a:schemeClr val="bg1"/>
                </a:solidFill>
                <a:ea typeface="+mn-lt"/>
                <a:cs typeface="+mn-lt"/>
              </a:rPr>
              <a:t> </a:t>
            </a:r>
            <a:r>
              <a:rPr lang="en-US" sz="1800" b="1" err="1">
                <a:solidFill>
                  <a:schemeClr val="bg1"/>
                </a:solidFill>
                <a:ea typeface="+mn-lt"/>
                <a:cs typeface="+mn-lt"/>
              </a:rPr>
              <a:t>çalışmalarda</a:t>
            </a:r>
            <a:r>
              <a:rPr lang="en-US" sz="1800" b="1" dirty="0">
                <a:solidFill>
                  <a:schemeClr val="bg1"/>
                </a:solidFill>
                <a:ea typeface="+mn-lt"/>
                <a:cs typeface="+mn-lt"/>
              </a:rPr>
              <a:t>, </a:t>
            </a:r>
            <a:r>
              <a:rPr lang="en-US" sz="1800" b="1" err="1">
                <a:solidFill>
                  <a:schemeClr val="bg1"/>
                </a:solidFill>
                <a:ea typeface="+mn-lt"/>
                <a:cs typeface="+mn-lt"/>
              </a:rPr>
              <a:t>gerçeklenen</a:t>
            </a:r>
            <a:r>
              <a:rPr lang="en-US" sz="1800" b="1" dirty="0">
                <a:solidFill>
                  <a:schemeClr val="bg1"/>
                </a:solidFill>
                <a:ea typeface="+mn-lt"/>
                <a:cs typeface="+mn-lt"/>
              </a:rPr>
              <a:t> </a:t>
            </a:r>
            <a:r>
              <a:rPr lang="en-US" sz="1800" b="1" err="1">
                <a:solidFill>
                  <a:schemeClr val="bg1"/>
                </a:solidFill>
                <a:ea typeface="+mn-lt"/>
                <a:cs typeface="+mn-lt"/>
              </a:rPr>
              <a:t>iki</a:t>
            </a:r>
            <a:r>
              <a:rPr lang="en-US" sz="1800" b="1" dirty="0">
                <a:solidFill>
                  <a:schemeClr val="bg1"/>
                </a:solidFill>
                <a:ea typeface="+mn-lt"/>
                <a:cs typeface="+mn-lt"/>
              </a:rPr>
              <a:t> </a:t>
            </a:r>
            <a:r>
              <a:rPr lang="en-US" sz="1800" b="1" err="1">
                <a:solidFill>
                  <a:schemeClr val="bg1"/>
                </a:solidFill>
                <a:ea typeface="+mn-lt"/>
                <a:cs typeface="+mn-lt"/>
              </a:rPr>
              <a:t>algoritma</a:t>
            </a:r>
            <a:r>
              <a:rPr lang="en-US" sz="1800" b="1" dirty="0">
                <a:solidFill>
                  <a:schemeClr val="bg1"/>
                </a:solidFill>
                <a:ea typeface="+mn-lt"/>
                <a:cs typeface="+mn-lt"/>
              </a:rPr>
              <a:t> </a:t>
            </a:r>
            <a:r>
              <a:rPr lang="en-US" sz="1800" b="1" err="1">
                <a:solidFill>
                  <a:schemeClr val="bg1"/>
                </a:solidFill>
                <a:ea typeface="+mn-lt"/>
                <a:cs typeface="+mn-lt"/>
              </a:rPr>
              <a:t>ile</a:t>
            </a:r>
            <a:r>
              <a:rPr lang="en-US" sz="1800" b="1" dirty="0">
                <a:solidFill>
                  <a:schemeClr val="bg1"/>
                </a:solidFill>
                <a:ea typeface="+mn-lt"/>
                <a:cs typeface="+mn-lt"/>
              </a:rPr>
              <a:t> </a:t>
            </a:r>
            <a:r>
              <a:rPr lang="en-US" sz="1800" b="1" err="1">
                <a:solidFill>
                  <a:schemeClr val="bg1"/>
                </a:solidFill>
                <a:ea typeface="+mn-lt"/>
                <a:cs typeface="+mn-lt"/>
              </a:rPr>
              <a:t>sınıflandırmanın</a:t>
            </a:r>
            <a:r>
              <a:rPr lang="en-US" sz="1800" b="1" dirty="0">
                <a:solidFill>
                  <a:schemeClr val="bg1"/>
                </a:solidFill>
                <a:ea typeface="+mn-lt"/>
                <a:cs typeface="+mn-lt"/>
              </a:rPr>
              <a:t> %90 </a:t>
            </a:r>
            <a:r>
              <a:rPr lang="en-US" sz="1800" b="1" err="1">
                <a:solidFill>
                  <a:schemeClr val="bg1"/>
                </a:solidFill>
                <a:ea typeface="+mn-lt"/>
                <a:cs typeface="+mn-lt"/>
              </a:rPr>
              <a:t>ile</a:t>
            </a:r>
            <a:r>
              <a:rPr lang="en-US" sz="1800" b="1" dirty="0">
                <a:solidFill>
                  <a:schemeClr val="bg1"/>
                </a:solidFill>
                <a:ea typeface="+mn-lt"/>
                <a:cs typeface="+mn-lt"/>
              </a:rPr>
              <a:t> %100 </a:t>
            </a:r>
            <a:r>
              <a:rPr lang="en-US" sz="1800" b="1" err="1">
                <a:solidFill>
                  <a:schemeClr val="bg1"/>
                </a:solidFill>
                <a:ea typeface="+mn-lt"/>
                <a:cs typeface="+mn-lt"/>
              </a:rPr>
              <a:t>oranlarında</a:t>
            </a:r>
            <a:r>
              <a:rPr lang="en-US" sz="1800" b="1" dirty="0">
                <a:solidFill>
                  <a:schemeClr val="bg1"/>
                </a:solidFill>
                <a:ea typeface="+mn-lt"/>
                <a:cs typeface="+mn-lt"/>
              </a:rPr>
              <a:t> </a:t>
            </a:r>
            <a:r>
              <a:rPr lang="en-US" sz="1800" b="1" err="1">
                <a:solidFill>
                  <a:schemeClr val="bg1"/>
                </a:solidFill>
                <a:ea typeface="+mn-lt"/>
                <a:cs typeface="+mn-lt"/>
              </a:rPr>
              <a:t>benzerlik</a:t>
            </a:r>
            <a:r>
              <a:rPr lang="en-US" sz="1800" b="1" dirty="0">
                <a:solidFill>
                  <a:schemeClr val="bg1"/>
                </a:solidFill>
                <a:ea typeface="+mn-lt"/>
                <a:cs typeface="+mn-lt"/>
              </a:rPr>
              <a:t> </a:t>
            </a:r>
            <a:r>
              <a:rPr lang="en-US" sz="1800" b="1" err="1">
                <a:solidFill>
                  <a:schemeClr val="bg1"/>
                </a:solidFill>
                <a:ea typeface="+mn-lt"/>
                <a:cs typeface="+mn-lt"/>
              </a:rPr>
              <a:t>gösterdiği</a:t>
            </a:r>
            <a:r>
              <a:rPr lang="en-US" sz="1800" b="1" dirty="0">
                <a:solidFill>
                  <a:schemeClr val="bg1"/>
                </a:solidFill>
                <a:ea typeface="+mn-lt"/>
                <a:cs typeface="+mn-lt"/>
              </a:rPr>
              <a:t> </a:t>
            </a:r>
            <a:r>
              <a:rPr lang="en-US" sz="1800" b="1" err="1">
                <a:solidFill>
                  <a:schemeClr val="bg1"/>
                </a:solidFill>
                <a:ea typeface="+mn-lt"/>
                <a:cs typeface="+mn-lt"/>
              </a:rPr>
              <a:t>tespit</a:t>
            </a:r>
            <a:r>
              <a:rPr lang="en-US" sz="1800" b="1" dirty="0">
                <a:solidFill>
                  <a:schemeClr val="bg1"/>
                </a:solidFill>
                <a:ea typeface="+mn-lt"/>
                <a:cs typeface="+mn-lt"/>
              </a:rPr>
              <a:t> </a:t>
            </a:r>
            <a:r>
              <a:rPr lang="en-US" sz="1800" b="1" err="1">
                <a:solidFill>
                  <a:schemeClr val="bg1"/>
                </a:solidFill>
                <a:ea typeface="+mn-lt"/>
                <a:cs typeface="+mn-lt"/>
              </a:rPr>
              <a:t>edilmektedir</a:t>
            </a:r>
            <a:r>
              <a:rPr lang="en-US" sz="1800" b="1" dirty="0">
                <a:solidFill>
                  <a:schemeClr val="bg1"/>
                </a:solidFill>
                <a:ea typeface="+mn-lt"/>
                <a:cs typeface="+mn-lt"/>
              </a:rPr>
              <a:t>.</a:t>
            </a:r>
            <a:endParaRPr lang="en-US" sz="1800" b="1" dirty="0">
              <a:solidFill>
                <a:schemeClr val="bg1"/>
              </a:solidFill>
            </a:endParaRPr>
          </a:p>
          <a:p>
            <a:endParaRPr lang="en-US" sz="1800" b="1" dirty="0">
              <a:solidFill>
                <a:schemeClr val="bg1"/>
              </a:solidFill>
            </a:endParaRPr>
          </a:p>
        </p:txBody>
      </p:sp>
      <p:grpSp>
        <p:nvGrpSpPr>
          <p:cNvPr id="11"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58871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BC1936B1-93FE-4B01-946C-9EEA26C488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311514" cy="6859191"/>
            <a:chOff x="7649180" y="-1190"/>
            <a:chExt cx="4311514" cy="6859191"/>
          </a:xfrm>
        </p:grpSpPr>
        <p:sp>
          <p:nvSpPr>
            <p:cNvPr id="13" name="Oval 12">
              <a:extLst>
                <a:ext uri="{FF2B5EF4-FFF2-40B4-BE49-F238E27FC236}">
                  <a16:creationId xmlns:a16="http://schemas.microsoft.com/office/drawing/2014/main" id="{FEE786F3-477C-4C7F-982F-D5967A1C1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9019" y="796196"/>
              <a:ext cx="351326" cy="351326"/>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dirty="0">
                <a:solidFill>
                  <a:schemeClr val="tx1"/>
                </a:solidFill>
              </a:endParaRPr>
            </a:p>
          </p:txBody>
        </p:sp>
        <p:sp>
          <p:nvSpPr>
            <p:cNvPr id="14" name="Graphic 18">
              <a:extLst>
                <a:ext uri="{FF2B5EF4-FFF2-40B4-BE49-F238E27FC236}">
                  <a16:creationId xmlns:a16="http://schemas.microsoft.com/office/drawing/2014/main" id="{418CCDB2-4B34-48D4-9A2D-0D6079CF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5" name="Graphic 9">
              <a:extLst>
                <a:ext uri="{FF2B5EF4-FFF2-40B4-BE49-F238E27FC236}">
                  <a16:creationId xmlns:a16="http://schemas.microsoft.com/office/drawing/2014/main" id="{72AA2865-B591-4E0F-8C6C-78BC7EB97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3703" y="1605901"/>
              <a:ext cx="3646991" cy="364699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Oval 15">
              <a:extLst>
                <a:ext uri="{FF2B5EF4-FFF2-40B4-BE49-F238E27FC236}">
                  <a16:creationId xmlns:a16="http://schemas.microsoft.com/office/drawing/2014/main" id="{A0E53B0F-B47E-4B4F-95BD-1ACA8307D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F2B6F8B-EA89-4031-A840-F55D3591B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4482" y="-1190"/>
              <a:ext cx="3597981"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CA8F17D-1704-4F07-BF74-1791E01C2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299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5A62AE-BDE6-A649-0D74-E529BF02F5EA}"/>
              </a:ext>
            </a:extLst>
          </p:cNvPr>
          <p:cNvSpPr>
            <a:spLocks noGrp="1"/>
          </p:cNvSpPr>
          <p:nvPr>
            <p:ph type="title"/>
          </p:nvPr>
        </p:nvSpPr>
        <p:spPr>
          <a:xfrm>
            <a:off x="457200" y="668049"/>
            <a:ext cx="7685037" cy="1325563"/>
          </a:xfrm>
        </p:spPr>
        <p:txBody>
          <a:bodyPr>
            <a:normAutofit/>
          </a:bodyPr>
          <a:lstStyle/>
          <a:p>
            <a:r>
              <a:rPr lang="en-US"/>
              <a:t>GİRİŞ</a:t>
            </a:r>
          </a:p>
        </p:txBody>
      </p:sp>
      <p:sp>
        <p:nvSpPr>
          <p:cNvPr id="3" name="Content Placeholder 2">
            <a:extLst>
              <a:ext uri="{FF2B5EF4-FFF2-40B4-BE49-F238E27FC236}">
                <a16:creationId xmlns:a16="http://schemas.microsoft.com/office/drawing/2014/main" id="{1EEBA65E-D1E4-235E-78A5-688F9F9D8E20}"/>
              </a:ext>
            </a:extLst>
          </p:cNvPr>
          <p:cNvSpPr>
            <a:spLocks noGrp="1"/>
          </p:cNvSpPr>
          <p:nvPr>
            <p:ph idx="1"/>
          </p:nvPr>
        </p:nvSpPr>
        <p:spPr>
          <a:xfrm>
            <a:off x="457200" y="2096713"/>
            <a:ext cx="7685037" cy="4080250"/>
          </a:xfrm>
        </p:spPr>
        <p:txBody>
          <a:bodyPr vert="horz" lIns="91440" tIns="45720" rIns="91440" bIns="45720" rtlCol="0" anchor="t">
            <a:normAutofit/>
          </a:bodyPr>
          <a:lstStyle/>
          <a:p>
            <a:r>
              <a:rPr lang="en-US" sz="1900" dirty="0" err="1">
                <a:solidFill>
                  <a:schemeClr val="bg1"/>
                </a:solidFill>
                <a:ea typeface="+mn-lt"/>
                <a:cs typeface="+mn-lt"/>
              </a:rPr>
              <a:t>Yapılan</a:t>
            </a:r>
            <a:r>
              <a:rPr lang="en-US" sz="1900" dirty="0">
                <a:solidFill>
                  <a:schemeClr val="bg1"/>
                </a:solidFill>
                <a:ea typeface="+mn-lt"/>
                <a:cs typeface="+mn-lt"/>
              </a:rPr>
              <a:t> </a:t>
            </a:r>
            <a:r>
              <a:rPr lang="en-US" sz="1900" dirty="0" err="1">
                <a:solidFill>
                  <a:schemeClr val="bg1"/>
                </a:solidFill>
                <a:ea typeface="+mn-lt"/>
                <a:cs typeface="+mn-lt"/>
              </a:rPr>
              <a:t>çalışmada</a:t>
            </a:r>
            <a:r>
              <a:rPr lang="en-US" sz="1900" dirty="0">
                <a:solidFill>
                  <a:schemeClr val="bg1"/>
                </a:solidFill>
                <a:ea typeface="+mn-lt"/>
                <a:cs typeface="+mn-lt"/>
              </a:rPr>
              <a:t>, </a:t>
            </a:r>
            <a:r>
              <a:rPr lang="en-US" sz="1900" dirty="0" err="1">
                <a:solidFill>
                  <a:schemeClr val="bg1"/>
                </a:solidFill>
                <a:ea typeface="+mn-lt"/>
                <a:cs typeface="+mn-lt"/>
              </a:rPr>
              <a:t>ortamda</a:t>
            </a:r>
            <a:r>
              <a:rPr lang="en-US" sz="1900" dirty="0">
                <a:solidFill>
                  <a:schemeClr val="bg1"/>
                </a:solidFill>
                <a:ea typeface="+mn-lt"/>
                <a:cs typeface="+mn-lt"/>
              </a:rPr>
              <a:t> </a:t>
            </a:r>
            <a:r>
              <a:rPr lang="en-US" sz="1900" dirty="0" err="1">
                <a:solidFill>
                  <a:schemeClr val="bg1"/>
                </a:solidFill>
                <a:ea typeface="+mn-lt"/>
                <a:cs typeface="+mn-lt"/>
              </a:rPr>
              <a:t>bulunan</a:t>
            </a:r>
            <a:r>
              <a:rPr lang="en-US" sz="1900" dirty="0">
                <a:solidFill>
                  <a:schemeClr val="bg1"/>
                </a:solidFill>
                <a:ea typeface="+mn-lt"/>
                <a:cs typeface="+mn-lt"/>
              </a:rPr>
              <a:t> </a:t>
            </a:r>
            <a:r>
              <a:rPr lang="en-US" sz="1900" dirty="0" err="1">
                <a:solidFill>
                  <a:schemeClr val="bg1"/>
                </a:solidFill>
                <a:ea typeface="+mn-lt"/>
                <a:cs typeface="+mn-lt"/>
              </a:rPr>
              <a:t>nesnelerin</a:t>
            </a:r>
            <a:r>
              <a:rPr lang="en-US" sz="1900" dirty="0">
                <a:solidFill>
                  <a:schemeClr val="bg1"/>
                </a:solidFill>
                <a:ea typeface="+mn-lt"/>
                <a:cs typeface="+mn-lt"/>
              </a:rPr>
              <a:t> </a:t>
            </a:r>
            <a:r>
              <a:rPr lang="en-US" sz="1900" dirty="0" err="1">
                <a:solidFill>
                  <a:schemeClr val="bg1"/>
                </a:solidFill>
                <a:ea typeface="+mn-lt"/>
                <a:cs typeface="+mn-lt"/>
              </a:rPr>
              <a:t>gerçek</a:t>
            </a:r>
            <a:r>
              <a:rPr lang="en-US" sz="1900" dirty="0">
                <a:solidFill>
                  <a:schemeClr val="bg1"/>
                </a:solidFill>
                <a:ea typeface="+mn-lt"/>
                <a:cs typeface="+mn-lt"/>
              </a:rPr>
              <a:t> </a:t>
            </a:r>
            <a:r>
              <a:rPr lang="en-US" sz="1900" dirty="0" err="1">
                <a:solidFill>
                  <a:schemeClr val="bg1"/>
                </a:solidFill>
                <a:ea typeface="+mn-lt"/>
                <a:cs typeface="+mn-lt"/>
              </a:rPr>
              <a:t>zamanlı</a:t>
            </a:r>
            <a:r>
              <a:rPr lang="en-US" sz="1900" dirty="0">
                <a:solidFill>
                  <a:schemeClr val="bg1"/>
                </a:solidFill>
                <a:ea typeface="+mn-lt"/>
                <a:cs typeface="+mn-lt"/>
              </a:rPr>
              <a:t> </a:t>
            </a:r>
            <a:r>
              <a:rPr lang="en-US" sz="1900" dirty="0" err="1">
                <a:solidFill>
                  <a:schemeClr val="bg1"/>
                </a:solidFill>
                <a:ea typeface="+mn-lt"/>
                <a:cs typeface="+mn-lt"/>
              </a:rPr>
              <a:t>olarak</a:t>
            </a:r>
            <a:r>
              <a:rPr lang="en-US" sz="1900" dirty="0">
                <a:solidFill>
                  <a:schemeClr val="bg1"/>
                </a:solidFill>
                <a:ea typeface="+mn-lt"/>
                <a:cs typeface="+mn-lt"/>
              </a:rPr>
              <a:t> </a:t>
            </a:r>
            <a:r>
              <a:rPr lang="en-US" sz="1900" dirty="0" err="1">
                <a:solidFill>
                  <a:schemeClr val="bg1"/>
                </a:solidFill>
                <a:ea typeface="+mn-lt"/>
                <a:cs typeface="+mn-lt"/>
              </a:rPr>
              <a:t>tespit</a:t>
            </a:r>
            <a:r>
              <a:rPr lang="en-US" sz="1900" dirty="0">
                <a:solidFill>
                  <a:schemeClr val="bg1"/>
                </a:solidFill>
                <a:ea typeface="+mn-lt"/>
                <a:cs typeface="+mn-lt"/>
              </a:rPr>
              <a:t> </a:t>
            </a:r>
            <a:r>
              <a:rPr lang="en-US" sz="1900" dirty="0" err="1">
                <a:solidFill>
                  <a:schemeClr val="bg1"/>
                </a:solidFill>
                <a:ea typeface="+mn-lt"/>
                <a:cs typeface="+mn-lt"/>
              </a:rPr>
              <a:t>edilmesi</a:t>
            </a:r>
            <a:r>
              <a:rPr lang="en-US" sz="1900" dirty="0">
                <a:solidFill>
                  <a:schemeClr val="bg1"/>
                </a:solidFill>
                <a:ea typeface="+mn-lt"/>
                <a:cs typeface="+mn-lt"/>
              </a:rPr>
              <a:t>, </a:t>
            </a:r>
            <a:r>
              <a:rPr lang="en-US" sz="1900" dirty="0" err="1">
                <a:solidFill>
                  <a:schemeClr val="bg1"/>
                </a:solidFill>
                <a:ea typeface="+mn-lt"/>
                <a:cs typeface="+mn-lt"/>
              </a:rPr>
              <a:t>sınıflandırılması</a:t>
            </a:r>
            <a:r>
              <a:rPr lang="en-US" sz="1900" dirty="0">
                <a:solidFill>
                  <a:schemeClr val="bg1"/>
                </a:solidFill>
                <a:ea typeface="+mn-lt"/>
                <a:cs typeface="+mn-lt"/>
              </a:rPr>
              <a:t> </a:t>
            </a:r>
            <a:r>
              <a:rPr lang="en-US" sz="1900" dirty="0" err="1">
                <a:solidFill>
                  <a:schemeClr val="bg1"/>
                </a:solidFill>
                <a:ea typeface="+mn-lt"/>
                <a:cs typeface="+mn-lt"/>
              </a:rPr>
              <a:t>ve</a:t>
            </a:r>
            <a:r>
              <a:rPr lang="en-US" sz="1900" dirty="0">
                <a:solidFill>
                  <a:schemeClr val="bg1"/>
                </a:solidFill>
                <a:ea typeface="+mn-lt"/>
                <a:cs typeface="+mn-lt"/>
              </a:rPr>
              <a:t> </a:t>
            </a:r>
            <a:r>
              <a:rPr lang="en-US" sz="1900" dirty="0" err="1">
                <a:solidFill>
                  <a:schemeClr val="bg1"/>
                </a:solidFill>
                <a:ea typeface="+mn-lt"/>
                <a:cs typeface="+mn-lt"/>
              </a:rPr>
              <a:t>elde</a:t>
            </a:r>
            <a:r>
              <a:rPr lang="en-US" sz="1900" dirty="0">
                <a:solidFill>
                  <a:schemeClr val="bg1"/>
                </a:solidFill>
                <a:ea typeface="+mn-lt"/>
                <a:cs typeface="+mn-lt"/>
              </a:rPr>
              <a:t> </a:t>
            </a:r>
            <a:r>
              <a:rPr lang="en-US" sz="1900" dirty="0" err="1">
                <a:solidFill>
                  <a:schemeClr val="bg1"/>
                </a:solidFill>
                <a:ea typeface="+mn-lt"/>
                <a:cs typeface="+mn-lt"/>
              </a:rPr>
              <a:t>edilen</a:t>
            </a:r>
            <a:r>
              <a:rPr lang="en-US" sz="1900" dirty="0">
                <a:solidFill>
                  <a:schemeClr val="bg1"/>
                </a:solidFill>
                <a:ea typeface="+mn-lt"/>
                <a:cs typeface="+mn-lt"/>
              </a:rPr>
              <a:t> </a:t>
            </a:r>
            <a:r>
              <a:rPr lang="en-US" sz="1900" dirty="0" err="1">
                <a:solidFill>
                  <a:schemeClr val="bg1"/>
                </a:solidFill>
                <a:ea typeface="+mn-lt"/>
                <a:cs typeface="+mn-lt"/>
              </a:rPr>
              <a:t>sonuçlar</a:t>
            </a:r>
            <a:r>
              <a:rPr lang="en-US" sz="1900" dirty="0">
                <a:solidFill>
                  <a:schemeClr val="bg1"/>
                </a:solidFill>
                <a:ea typeface="+mn-lt"/>
                <a:cs typeface="+mn-lt"/>
              </a:rPr>
              <a:t> </a:t>
            </a:r>
            <a:r>
              <a:rPr lang="en-US" sz="1900" dirty="0" err="1">
                <a:solidFill>
                  <a:schemeClr val="bg1"/>
                </a:solidFill>
                <a:ea typeface="+mn-lt"/>
                <a:cs typeface="+mn-lt"/>
              </a:rPr>
              <a:t>sunulmaktadır</a:t>
            </a:r>
            <a:r>
              <a:rPr lang="en-US" sz="1900" dirty="0">
                <a:solidFill>
                  <a:schemeClr val="bg1"/>
                </a:solidFill>
                <a:ea typeface="+mn-lt"/>
                <a:cs typeface="+mn-lt"/>
              </a:rPr>
              <a:t>. </a:t>
            </a:r>
            <a:r>
              <a:rPr lang="en-US" sz="1900" dirty="0" err="1">
                <a:solidFill>
                  <a:schemeClr val="bg1"/>
                </a:solidFill>
                <a:ea typeface="+mn-lt"/>
                <a:cs typeface="+mn-lt"/>
              </a:rPr>
              <a:t>Önerilen</a:t>
            </a:r>
            <a:r>
              <a:rPr lang="en-US" sz="1900" dirty="0">
                <a:solidFill>
                  <a:schemeClr val="bg1"/>
                </a:solidFill>
                <a:ea typeface="+mn-lt"/>
                <a:cs typeface="+mn-lt"/>
              </a:rPr>
              <a:t> </a:t>
            </a:r>
            <a:r>
              <a:rPr lang="en-US" sz="1900" dirty="0" err="1">
                <a:solidFill>
                  <a:schemeClr val="bg1"/>
                </a:solidFill>
                <a:ea typeface="+mn-lt"/>
                <a:cs typeface="+mn-lt"/>
              </a:rPr>
              <a:t>yönteme</a:t>
            </a:r>
            <a:r>
              <a:rPr lang="en-US" sz="1900" dirty="0">
                <a:solidFill>
                  <a:schemeClr val="bg1"/>
                </a:solidFill>
                <a:ea typeface="+mn-lt"/>
                <a:cs typeface="+mn-lt"/>
              </a:rPr>
              <a:t> </a:t>
            </a:r>
            <a:r>
              <a:rPr lang="en-US" sz="1900" dirty="0" err="1">
                <a:solidFill>
                  <a:schemeClr val="bg1"/>
                </a:solidFill>
                <a:ea typeface="+mn-lt"/>
                <a:cs typeface="+mn-lt"/>
              </a:rPr>
              <a:t>ait</a:t>
            </a:r>
            <a:r>
              <a:rPr lang="en-US" sz="1900" dirty="0">
                <a:solidFill>
                  <a:schemeClr val="bg1"/>
                </a:solidFill>
                <a:ea typeface="+mn-lt"/>
                <a:cs typeface="+mn-lt"/>
              </a:rPr>
              <a:t> </a:t>
            </a:r>
            <a:r>
              <a:rPr lang="en-US" sz="1900" dirty="0" err="1">
                <a:solidFill>
                  <a:schemeClr val="bg1"/>
                </a:solidFill>
                <a:ea typeface="+mn-lt"/>
                <a:cs typeface="+mn-lt"/>
              </a:rPr>
              <a:t>deneysel</a:t>
            </a:r>
            <a:r>
              <a:rPr lang="en-US" sz="1900" dirty="0">
                <a:solidFill>
                  <a:schemeClr val="bg1"/>
                </a:solidFill>
                <a:ea typeface="+mn-lt"/>
                <a:cs typeface="+mn-lt"/>
              </a:rPr>
              <a:t> </a:t>
            </a:r>
            <a:r>
              <a:rPr lang="en-US" sz="1900" dirty="0" err="1">
                <a:solidFill>
                  <a:schemeClr val="bg1"/>
                </a:solidFill>
                <a:ea typeface="+mn-lt"/>
                <a:cs typeface="+mn-lt"/>
              </a:rPr>
              <a:t>çalışmaların</a:t>
            </a:r>
            <a:r>
              <a:rPr lang="en-US" sz="1900" dirty="0">
                <a:solidFill>
                  <a:schemeClr val="bg1"/>
                </a:solidFill>
                <a:ea typeface="+mn-lt"/>
                <a:cs typeface="+mn-lt"/>
              </a:rPr>
              <a:t> </a:t>
            </a:r>
            <a:r>
              <a:rPr lang="en-US" sz="1900" dirty="0" err="1">
                <a:solidFill>
                  <a:schemeClr val="bg1"/>
                </a:solidFill>
                <a:ea typeface="+mn-lt"/>
                <a:cs typeface="+mn-lt"/>
              </a:rPr>
              <a:t>gerçekleştirilmesinde</a:t>
            </a:r>
            <a:r>
              <a:rPr lang="en-US" sz="1900" dirty="0">
                <a:solidFill>
                  <a:schemeClr val="bg1"/>
                </a:solidFill>
                <a:ea typeface="+mn-lt"/>
                <a:cs typeface="+mn-lt"/>
              </a:rPr>
              <a:t> </a:t>
            </a:r>
            <a:r>
              <a:rPr lang="en-US" sz="1900" dirty="0" err="1">
                <a:solidFill>
                  <a:schemeClr val="bg1"/>
                </a:solidFill>
                <a:ea typeface="+mn-lt"/>
                <a:cs typeface="+mn-lt"/>
              </a:rPr>
              <a:t>fındık</a:t>
            </a:r>
            <a:r>
              <a:rPr lang="en-US" sz="1900" dirty="0">
                <a:solidFill>
                  <a:schemeClr val="bg1"/>
                </a:solidFill>
                <a:ea typeface="+mn-lt"/>
                <a:cs typeface="+mn-lt"/>
              </a:rPr>
              <a:t> </a:t>
            </a:r>
            <a:r>
              <a:rPr lang="en-US" sz="1900" dirty="0" err="1">
                <a:solidFill>
                  <a:schemeClr val="bg1"/>
                </a:solidFill>
                <a:ea typeface="+mn-lt"/>
                <a:cs typeface="+mn-lt"/>
              </a:rPr>
              <a:t>meyvesi</a:t>
            </a:r>
            <a:r>
              <a:rPr lang="en-US" sz="1900" dirty="0">
                <a:solidFill>
                  <a:schemeClr val="bg1"/>
                </a:solidFill>
                <a:ea typeface="+mn-lt"/>
                <a:cs typeface="+mn-lt"/>
              </a:rPr>
              <a:t> </a:t>
            </a:r>
            <a:r>
              <a:rPr lang="en-US" sz="1900" dirty="0" err="1">
                <a:solidFill>
                  <a:schemeClr val="bg1"/>
                </a:solidFill>
                <a:ea typeface="+mn-lt"/>
                <a:cs typeface="+mn-lt"/>
              </a:rPr>
              <a:t>kullanılmaktadır</a:t>
            </a:r>
            <a:r>
              <a:rPr lang="en-US" sz="1900" dirty="0">
                <a:solidFill>
                  <a:schemeClr val="bg1"/>
                </a:solidFill>
                <a:ea typeface="+mn-lt"/>
                <a:cs typeface="+mn-lt"/>
              </a:rPr>
              <a:t>. Elde </a:t>
            </a:r>
            <a:r>
              <a:rPr lang="en-US" sz="1900" dirty="0" err="1">
                <a:solidFill>
                  <a:schemeClr val="bg1"/>
                </a:solidFill>
                <a:ea typeface="+mn-lt"/>
                <a:cs typeface="+mn-lt"/>
              </a:rPr>
              <a:t>edilen</a:t>
            </a:r>
            <a:r>
              <a:rPr lang="en-US" sz="1900" dirty="0">
                <a:solidFill>
                  <a:schemeClr val="bg1"/>
                </a:solidFill>
                <a:ea typeface="+mn-lt"/>
                <a:cs typeface="+mn-lt"/>
              </a:rPr>
              <a:t> </a:t>
            </a:r>
            <a:r>
              <a:rPr lang="en-US" sz="1900" dirty="0" err="1">
                <a:solidFill>
                  <a:schemeClr val="bg1"/>
                </a:solidFill>
                <a:ea typeface="+mn-lt"/>
                <a:cs typeface="+mn-lt"/>
              </a:rPr>
              <a:t>veriler</a:t>
            </a:r>
            <a:r>
              <a:rPr lang="en-US" sz="1900" dirty="0">
                <a:solidFill>
                  <a:schemeClr val="bg1"/>
                </a:solidFill>
                <a:ea typeface="+mn-lt"/>
                <a:cs typeface="+mn-lt"/>
              </a:rPr>
              <a:t> </a:t>
            </a:r>
            <a:r>
              <a:rPr lang="en-US" sz="1900" dirty="0" err="1">
                <a:solidFill>
                  <a:schemeClr val="bg1"/>
                </a:solidFill>
                <a:ea typeface="+mn-lt"/>
                <a:cs typeface="+mn-lt"/>
              </a:rPr>
              <a:t>değerlendirilerek</a:t>
            </a:r>
            <a:r>
              <a:rPr lang="en-US" sz="1900" dirty="0">
                <a:solidFill>
                  <a:schemeClr val="bg1"/>
                </a:solidFill>
                <a:ea typeface="+mn-lt"/>
                <a:cs typeface="+mn-lt"/>
              </a:rPr>
              <a:t>, </a:t>
            </a:r>
            <a:r>
              <a:rPr lang="en-US" sz="1900" dirty="0" err="1">
                <a:solidFill>
                  <a:schemeClr val="bg1"/>
                </a:solidFill>
                <a:ea typeface="+mn-lt"/>
                <a:cs typeface="+mn-lt"/>
              </a:rPr>
              <a:t>fındıklar</a:t>
            </a:r>
            <a:r>
              <a:rPr lang="en-US" sz="1900" dirty="0">
                <a:solidFill>
                  <a:schemeClr val="bg1"/>
                </a:solidFill>
                <a:ea typeface="+mn-lt"/>
                <a:cs typeface="+mn-lt"/>
              </a:rPr>
              <a:t> </a:t>
            </a:r>
            <a:r>
              <a:rPr lang="en-US" sz="1900" dirty="0" err="1">
                <a:solidFill>
                  <a:schemeClr val="bg1"/>
                </a:solidFill>
                <a:ea typeface="+mn-lt"/>
                <a:cs typeface="+mn-lt"/>
              </a:rPr>
              <a:t>gerçek</a:t>
            </a:r>
            <a:r>
              <a:rPr lang="en-US" sz="1900" dirty="0">
                <a:solidFill>
                  <a:schemeClr val="bg1"/>
                </a:solidFill>
                <a:ea typeface="+mn-lt"/>
                <a:cs typeface="+mn-lt"/>
              </a:rPr>
              <a:t> </a:t>
            </a:r>
            <a:r>
              <a:rPr lang="en-US" sz="1900" dirty="0" err="1">
                <a:solidFill>
                  <a:schemeClr val="bg1"/>
                </a:solidFill>
                <a:ea typeface="+mn-lt"/>
                <a:cs typeface="+mn-lt"/>
              </a:rPr>
              <a:t>zamanlı</a:t>
            </a:r>
            <a:r>
              <a:rPr lang="en-US" sz="1900" dirty="0">
                <a:solidFill>
                  <a:schemeClr val="bg1"/>
                </a:solidFill>
                <a:ea typeface="+mn-lt"/>
                <a:cs typeface="+mn-lt"/>
              </a:rPr>
              <a:t> </a:t>
            </a:r>
            <a:r>
              <a:rPr lang="en-US" sz="1900" dirty="0" err="1">
                <a:solidFill>
                  <a:schemeClr val="bg1"/>
                </a:solidFill>
                <a:ea typeface="+mn-lt"/>
                <a:cs typeface="+mn-lt"/>
              </a:rPr>
              <a:t>olarak</a:t>
            </a:r>
            <a:r>
              <a:rPr lang="en-US" sz="1900" dirty="0">
                <a:solidFill>
                  <a:schemeClr val="bg1"/>
                </a:solidFill>
                <a:ea typeface="+mn-lt"/>
                <a:cs typeface="+mn-lt"/>
              </a:rPr>
              <a:t> </a:t>
            </a:r>
            <a:r>
              <a:rPr lang="en-US" sz="1900" dirty="0" err="1">
                <a:solidFill>
                  <a:schemeClr val="bg1"/>
                </a:solidFill>
                <a:ea typeface="+mn-lt"/>
                <a:cs typeface="+mn-lt"/>
              </a:rPr>
              <a:t>küçük</a:t>
            </a:r>
            <a:r>
              <a:rPr lang="en-US" sz="1900" dirty="0">
                <a:solidFill>
                  <a:schemeClr val="bg1"/>
                </a:solidFill>
                <a:ea typeface="+mn-lt"/>
                <a:cs typeface="+mn-lt"/>
              </a:rPr>
              <a:t> (K1), </a:t>
            </a:r>
            <a:r>
              <a:rPr lang="en-US" sz="1900" dirty="0" err="1">
                <a:solidFill>
                  <a:schemeClr val="bg1"/>
                </a:solidFill>
                <a:ea typeface="+mn-lt"/>
                <a:cs typeface="+mn-lt"/>
              </a:rPr>
              <a:t>orta</a:t>
            </a:r>
            <a:r>
              <a:rPr lang="en-US" sz="1900" dirty="0">
                <a:solidFill>
                  <a:schemeClr val="bg1"/>
                </a:solidFill>
                <a:ea typeface="+mn-lt"/>
                <a:cs typeface="+mn-lt"/>
              </a:rPr>
              <a:t> (K2) </a:t>
            </a:r>
            <a:r>
              <a:rPr lang="en-US" sz="1900" dirty="0" err="1">
                <a:solidFill>
                  <a:schemeClr val="bg1"/>
                </a:solidFill>
                <a:ea typeface="+mn-lt"/>
                <a:cs typeface="+mn-lt"/>
              </a:rPr>
              <a:t>ve</a:t>
            </a:r>
            <a:r>
              <a:rPr lang="en-US" sz="1900" dirty="0">
                <a:solidFill>
                  <a:schemeClr val="bg1"/>
                </a:solidFill>
                <a:ea typeface="+mn-lt"/>
                <a:cs typeface="+mn-lt"/>
              </a:rPr>
              <a:t> </a:t>
            </a:r>
            <a:r>
              <a:rPr lang="en-US" sz="1900" dirty="0" err="1">
                <a:solidFill>
                  <a:schemeClr val="bg1"/>
                </a:solidFill>
                <a:ea typeface="+mn-lt"/>
                <a:cs typeface="+mn-lt"/>
              </a:rPr>
              <a:t>büyük</a:t>
            </a:r>
            <a:r>
              <a:rPr lang="en-US" sz="1900" dirty="0">
                <a:solidFill>
                  <a:schemeClr val="bg1"/>
                </a:solidFill>
                <a:ea typeface="+mn-lt"/>
                <a:cs typeface="+mn-lt"/>
              </a:rPr>
              <a:t> (K3) </a:t>
            </a:r>
            <a:r>
              <a:rPr lang="en-US" sz="1900" dirty="0" err="1">
                <a:solidFill>
                  <a:schemeClr val="bg1"/>
                </a:solidFill>
                <a:ea typeface="+mn-lt"/>
                <a:cs typeface="+mn-lt"/>
              </a:rPr>
              <a:t>olmak</a:t>
            </a:r>
            <a:r>
              <a:rPr lang="en-US" sz="1900" dirty="0">
                <a:solidFill>
                  <a:schemeClr val="bg1"/>
                </a:solidFill>
                <a:ea typeface="+mn-lt"/>
                <a:cs typeface="+mn-lt"/>
              </a:rPr>
              <a:t> </a:t>
            </a:r>
            <a:r>
              <a:rPr lang="en-US" sz="1900" dirty="0" err="1">
                <a:solidFill>
                  <a:schemeClr val="bg1"/>
                </a:solidFill>
                <a:ea typeface="+mn-lt"/>
                <a:cs typeface="+mn-lt"/>
              </a:rPr>
              <a:t>üzere</a:t>
            </a:r>
            <a:r>
              <a:rPr lang="en-US" sz="1900" dirty="0">
                <a:solidFill>
                  <a:schemeClr val="bg1"/>
                </a:solidFill>
                <a:ea typeface="+mn-lt"/>
                <a:cs typeface="+mn-lt"/>
              </a:rPr>
              <a:t> </a:t>
            </a:r>
            <a:r>
              <a:rPr lang="en-US" sz="1900" dirty="0" err="1">
                <a:solidFill>
                  <a:schemeClr val="bg1"/>
                </a:solidFill>
                <a:ea typeface="+mn-lt"/>
                <a:cs typeface="+mn-lt"/>
              </a:rPr>
              <a:t>üç</a:t>
            </a:r>
            <a:r>
              <a:rPr lang="en-US" sz="1900" dirty="0">
                <a:solidFill>
                  <a:schemeClr val="bg1"/>
                </a:solidFill>
                <a:ea typeface="+mn-lt"/>
                <a:cs typeface="+mn-lt"/>
              </a:rPr>
              <a:t> </a:t>
            </a:r>
            <a:r>
              <a:rPr lang="en-US" sz="1900" dirty="0" err="1">
                <a:solidFill>
                  <a:schemeClr val="bg1"/>
                </a:solidFill>
                <a:ea typeface="+mn-lt"/>
                <a:cs typeface="+mn-lt"/>
              </a:rPr>
              <a:t>sınıfa</a:t>
            </a:r>
            <a:r>
              <a:rPr lang="en-US" sz="1900" dirty="0">
                <a:solidFill>
                  <a:schemeClr val="bg1"/>
                </a:solidFill>
                <a:ea typeface="+mn-lt"/>
                <a:cs typeface="+mn-lt"/>
              </a:rPr>
              <a:t> </a:t>
            </a:r>
            <a:r>
              <a:rPr lang="en-US" sz="1900" dirty="0" err="1">
                <a:solidFill>
                  <a:schemeClr val="bg1"/>
                </a:solidFill>
                <a:ea typeface="+mn-lt"/>
                <a:cs typeface="+mn-lt"/>
              </a:rPr>
              <a:t>ayrılmaktadır</a:t>
            </a:r>
            <a:r>
              <a:rPr lang="en-US" sz="1900" dirty="0">
                <a:solidFill>
                  <a:schemeClr val="bg1"/>
                </a:solidFill>
                <a:ea typeface="+mn-lt"/>
                <a:cs typeface="+mn-lt"/>
              </a:rPr>
              <a:t>. Bu </a:t>
            </a:r>
            <a:r>
              <a:rPr lang="en-US" sz="1900" dirty="0" err="1">
                <a:solidFill>
                  <a:schemeClr val="bg1"/>
                </a:solidFill>
                <a:ea typeface="+mn-lt"/>
                <a:cs typeface="+mn-lt"/>
              </a:rPr>
              <a:t>işlem</a:t>
            </a:r>
            <a:r>
              <a:rPr lang="en-US" sz="1900" dirty="0">
                <a:solidFill>
                  <a:schemeClr val="bg1"/>
                </a:solidFill>
                <a:ea typeface="+mn-lt"/>
                <a:cs typeface="+mn-lt"/>
              </a:rPr>
              <a:t> </a:t>
            </a:r>
            <a:r>
              <a:rPr lang="en-US" sz="1900" dirty="0" err="1">
                <a:solidFill>
                  <a:schemeClr val="bg1"/>
                </a:solidFill>
                <a:ea typeface="+mn-lt"/>
                <a:cs typeface="+mn-lt"/>
              </a:rPr>
              <a:t>ortalama</a:t>
            </a:r>
            <a:r>
              <a:rPr lang="en-US" sz="1900" dirty="0">
                <a:solidFill>
                  <a:schemeClr val="bg1"/>
                </a:solidFill>
                <a:ea typeface="+mn-lt"/>
                <a:cs typeface="+mn-lt"/>
              </a:rPr>
              <a:t> </a:t>
            </a:r>
            <a:r>
              <a:rPr lang="en-US" sz="1900" dirty="0" err="1">
                <a:solidFill>
                  <a:schemeClr val="bg1"/>
                </a:solidFill>
                <a:ea typeface="+mn-lt"/>
                <a:cs typeface="+mn-lt"/>
              </a:rPr>
              <a:t>tabanlı</a:t>
            </a:r>
            <a:r>
              <a:rPr lang="en-US" sz="1900" dirty="0">
                <a:solidFill>
                  <a:schemeClr val="bg1"/>
                </a:solidFill>
                <a:ea typeface="+mn-lt"/>
                <a:cs typeface="+mn-lt"/>
              </a:rPr>
              <a:t> </a:t>
            </a:r>
            <a:r>
              <a:rPr lang="en-US" sz="1900" dirty="0" err="1">
                <a:solidFill>
                  <a:schemeClr val="bg1"/>
                </a:solidFill>
                <a:ea typeface="+mn-lt"/>
                <a:cs typeface="+mn-lt"/>
              </a:rPr>
              <a:t>sınıflandırma</a:t>
            </a:r>
            <a:r>
              <a:rPr lang="en-US" sz="1900" dirty="0">
                <a:solidFill>
                  <a:schemeClr val="bg1"/>
                </a:solidFill>
                <a:ea typeface="+mn-lt"/>
                <a:cs typeface="+mn-lt"/>
              </a:rPr>
              <a:t> </a:t>
            </a:r>
            <a:r>
              <a:rPr lang="en-US" sz="1900" dirty="0" err="1">
                <a:solidFill>
                  <a:schemeClr val="bg1"/>
                </a:solidFill>
                <a:ea typeface="+mn-lt"/>
                <a:cs typeface="+mn-lt"/>
              </a:rPr>
              <a:t>ve</a:t>
            </a:r>
            <a:r>
              <a:rPr lang="en-US" sz="1900" dirty="0">
                <a:solidFill>
                  <a:schemeClr val="bg1"/>
                </a:solidFill>
                <a:ea typeface="+mn-lt"/>
                <a:cs typeface="+mn-lt"/>
              </a:rPr>
              <a:t> K-means </a:t>
            </a:r>
            <a:r>
              <a:rPr lang="en-US" sz="1900" dirty="0" err="1">
                <a:solidFill>
                  <a:schemeClr val="bg1"/>
                </a:solidFill>
                <a:ea typeface="+mn-lt"/>
                <a:cs typeface="+mn-lt"/>
              </a:rPr>
              <a:t>kümeleme</a:t>
            </a:r>
            <a:r>
              <a:rPr lang="en-US" sz="1900" dirty="0">
                <a:solidFill>
                  <a:schemeClr val="bg1"/>
                </a:solidFill>
                <a:ea typeface="+mn-lt"/>
                <a:cs typeface="+mn-lt"/>
              </a:rPr>
              <a:t> </a:t>
            </a:r>
            <a:r>
              <a:rPr lang="en-US" sz="1900" dirty="0" err="1">
                <a:solidFill>
                  <a:schemeClr val="bg1"/>
                </a:solidFill>
                <a:ea typeface="+mn-lt"/>
                <a:cs typeface="+mn-lt"/>
              </a:rPr>
              <a:t>yöntemleri</a:t>
            </a:r>
            <a:r>
              <a:rPr lang="en-US" sz="1900" dirty="0">
                <a:solidFill>
                  <a:schemeClr val="bg1"/>
                </a:solidFill>
                <a:ea typeface="+mn-lt"/>
                <a:cs typeface="+mn-lt"/>
              </a:rPr>
              <a:t> </a:t>
            </a:r>
            <a:r>
              <a:rPr lang="en-US" sz="1900" dirty="0" err="1">
                <a:solidFill>
                  <a:schemeClr val="bg1"/>
                </a:solidFill>
                <a:ea typeface="+mn-lt"/>
                <a:cs typeface="+mn-lt"/>
              </a:rPr>
              <a:t>kullanılarak</a:t>
            </a:r>
            <a:r>
              <a:rPr lang="en-US" sz="1900" dirty="0">
                <a:solidFill>
                  <a:schemeClr val="bg1"/>
                </a:solidFill>
                <a:ea typeface="+mn-lt"/>
                <a:cs typeface="+mn-lt"/>
              </a:rPr>
              <a:t> </a:t>
            </a:r>
            <a:r>
              <a:rPr lang="en-US" sz="1900" dirty="0" err="1">
                <a:solidFill>
                  <a:schemeClr val="bg1"/>
                </a:solidFill>
                <a:ea typeface="+mn-lt"/>
                <a:cs typeface="+mn-lt"/>
              </a:rPr>
              <a:t>gerçekleştirilmektedir</a:t>
            </a:r>
            <a:r>
              <a:rPr lang="en-US" sz="1900" dirty="0">
                <a:solidFill>
                  <a:schemeClr val="bg1"/>
                </a:solidFill>
                <a:ea typeface="+mn-lt"/>
                <a:cs typeface="+mn-lt"/>
              </a:rPr>
              <a:t>. </a:t>
            </a:r>
            <a:r>
              <a:rPr lang="en-US" sz="1900" dirty="0" err="1">
                <a:solidFill>
                  <a:schemeClr val="bg1"/>
                </a:solidFill>
                <a:ea typeface="+mn-lt"/>
                <a:cs typeface="+mn-lt"/>
              </a:rPr>
              <a:t>Küme</a:t>
            </a:r>
            <a:r>
              <a:rPr lang="en-US" sz="1900" dirty="0">
                <a:solidFill>
                  <a:schemeClr val="bg1"/>
                </a:solidFill>
                <a:ea typeface="+mn-lt"/>
                <a:cs typeface="+mn-lt"/>
              </a:rPr>
              <a:t> </a:t>
            </a:r>
            <a:r>
              <a:rPr lang="en-US" sz="1900" dirty="0" err="1">
                <a:solidFill>
                  <a:schemeClr val="bg1"/>
                </a:solidFill>
                <a:ea typeface="+mn-lt"/>
                <a:cs typeface="+mn-lt"/>
              </a:rPr>
              <a:t>merkezlerinin</a:t>
            </a:r>
            <a:r>
              <a:rPr lang="en-US" sz="1900" dirty="0">
                <a:solidFill>
                  <a:schemeClr val="bg1"/>
                </a:solidFill>
                <a:ea typeface="+mn-lt"/>
                <a:cs typeface="+mn-lt"/>
              </a:rPr>
              <a:t> </a:t>
            </a:r>
            <a:r>
              <a:rPr lang="en-US" sz="1900" dirty="0" err="1">
                <a:solidFill>
                  <a:schemeClr val="bg1"/>
                </a:solidFill>
                <a:ea typeface="+mn-lt"/>
                <a:cs typeface="+mn-lt"/>
              </a:rPr>
              <a:t>belirlenmesi</a:t>
            </a:r>
            <a:r>
              <a:rPr lang="en-US" sz="1900" dirty="0">
                <a:solidFill>
                  <a:schemeClr val="bg1"/>
                </a:solidFill>
                <a:ea typeface="+mn-lt"/>
                <a:cs typeface="+mn-lt"/>
              </a:rPr>
              <a:t> </a:t>
            </a:r>
            <a:r>
              <a:rPr lang="en-US" sz="1900" dirty="0" err="1">
                <a:solidFill>
                  <a:schemeClr val="bg1"/>
                </a:solidFill>
                <a:ea typeface="+mn-lt"/>
                <a:cs typeface="+mn-lt"/>
              </a:rPr>
              <a:t>ve</a:t>
            </a:r>
            <a:r>
              <a:rPr lang="en-US" sz="1900" dirty="0">
                <a:solidFill>
                  <a:schemeClr val="bg1"/>
                </a:solidFill>
                <a:ea typeface="+mn-lt"/>
                <a:cs typeface="+mn-lt"/>
              </a:rPr>
              <a:t> </a:t>
            </a:r>
            <a:r>
              <a:rPr lang="en-US" sz="1900" dirty="0" err="1">
                <a:solidFill>
                  <a:schemeClr val="bg1"/>
                </a:solidFill>
                <a:ea typeface="+mn-lt"/>
                <a:cs typeface="+mn-lt"/>
              </a:rPr>
              <a:t>sınıflandırma</a:t>
            </a:r>
            <a:r>
              <a:rPr lang="en-US" sz="1900" dirty="0">
                <a:solidFill>
                  <a:schemeClr val="bg1"/>
                </a:solidFill>
                <a:ea typeface="+mn-lt"/>
                <a:cs typeface="+mn-lt"/>
              </a:rPr>
              <a:t> </a:t>
            </a:r>
            <a:r>
              <a:rPr lang="en-US" sz="1900" dirty="0" err="1">
                <a:solidFill>
                  <a:schemeClr val="bg1"/>
                </a:solidFill>
                <a:ea typeface="+mn-lt"/>
                <a:cs typeface="+mn-lt"/>
              </a:rPr>
              <a:t>işlemi</a:t>
            </a:r>
            <a:r>
              <a:rPr lang="en-US" sz="1900" dirty="0">
                <a:solidFill>
                  <a:schemeClr val="bg1"/>
                </a:solidFill>
                <a:ea typeface="+mn-lt"/>
                <a:cs typeface="+mn-lt"/>
              </a:rPr>
              <a:t> </a:t>
            </a:r>
            <a:r>
              <a:rPr lang="en-US" sz="1900" dirty="0" err="1">
                <a:solidFill>
                  <a:schemeClr val="bg1"/>
                </a:solidFill>
                <a:ea typeface="+mn-lt"/>
                <a:cs typeface="+mn-lt"/>
              </a:rPr>
              <a:t>fındık</a:t>
            </a:r>
            <a:r>
              <a:rPr lang="en-US" sz="1900" dirty="0">
                <a:solidFill>
                  <a:schemeClr val="bg1"/>
                </a:solidFill>
                <a:ea typeface="+mn-lt"/>
                <a:cs typeface="+mn-lt"/>
              </a:rPr>
              <a:t> </a:t>
            </a:r>
            <a:r>
              <a:rPr lang="en-US" sz="1900" dirty="0" err="1">
                <a:solidFill>
                  <a:schemeClr val="bg1"/>
                </a:solidFill>
                <a:ea typeface="+mn-lt"/>
                <a:cs typeface="+mn-lt"/>
              </a:rPr>
              <a:t>meyvesi</a:t>
            </a:r>
            <a:r>
              <a:rPr lang="en-US" sz="1900" dirty="0">
                <a:solidFill>
                  <a:schemeClr val="bg1"/>
                </a:solidFill>
                <a:ea typeface="+mn-lt"/>
                <a:cs typeface="+mn-lt"/>
              </a:rPr>
              <a:t> </a:t>
            </a:r>
            <a:r>
              <a:rPr lang="en-US" sz="1900" dirty="0" err="1">
                <a:solidFill>
                  <a:schemeClr val="bg1"/>
                </a:solidFill>
                <a:ea typeface="+mn-lt"/>
                <a:cs typeface="+mn-lt"/>
              </a:rPr>
              <a:t>verilerinden</a:t>
            </a:r>
            <a:r>
              <a:rPr lang="en-US" sz="1900" dirty="0">
                <a:solidFill>
                  <a:schemeClr val="bg1"/>
                </a:solidFill>
                <a:ea typeface="+mn-lt"/>
                <a:cs typeface="+mn-lt"/>
              </a:rPr>
              <a:t> </a:t>
            </a:r>
            <a:r>
              <a:rPr lang="en-US" sz="1900" dirty="0" err="1">
                <a:solidFill>
                  <a:schemeClr val="bg1"/>
                </a:solidFill>
                <a:ea typeface="+mn-lt"/>
                <a:cs typeface="+mn-lt"/>
              </a:rPr>
              <a:t>elde</a:t>
            </a:r>
            <a:r>
              <a:rPr lang="en-US" sz="1900" dirty="0">
                <a:solidFill>
                  <a:schemeClr val="bg1"/>
                </a:solidFill>
                <a:ea typeface="+mn-lt"/>
                <a:cs typeface="+mn-lt"/>
              </a:rPr>
              <a:t> </a:t>
            </a:r>
            <a:r>
              <a:rPr lang="en-US" sz="1900" dirty="0" err="1">
                <a:solidFill>
                  <a:schemeClr val="bg1"/>
                </a:solidFill>
                <a:ea typeface="+mn-lt"/>
                <a:cs typeface="+mn-lt"/>
              </a:rPr>
              <a:t>edilen</a:t>
            </a:r>
            <a:r>
              <a:rPr lang="en-US" sz="1900" dirty="0">
                <a:solidFill>
                  <a:schemeClr val="bg1"/>
                </a:solidFill>
                <a:ea typeface="+mn-lt"/>
                <a:cs typeface="+mn-lt"/>
              </a:rPr>
              <a:t> </a:t>
            </a:r>
            <a:r>
              <a:rPr lang="en-US" sz="1900" dirty="0" err="1">
                <a:solidFill>
                  <a:schemeClr val="bg1"/>
                </a:solidFill>
                <a:ea typeface="+mn-lt"/>
                <a:cs typeface="+mn-lt"/>
              </a:rPr>
              <a:t>bilgi</a:t>
            </a:r>
            <a:r>
              <a:rPr lang="en-US" sz="1900" dirty="0">
                <a:solidFill>
                  <a:schemeClr val="bg1"/>
                </a:solidFill>
                <a:ea typeface="+mn-lt"/>
                <a:cs typeface="+mn-lt"/>
              </a:rPr>
              <a:t> </a:t>
            </a:r>
            <a:r>
              <a:rPr lang="en-US" sz="1900" dirty="0" err="1">
                <a:solidFill>
                  <a:schemeClr val="bg1"/>
                </a:solidFill>
                <a:ea typeface="+mn-lt"/>
                <a:cs typeface="+mn-lt"/>
              </a:rPr>
              <a:t>veritabanı</a:t>
            </a:r>
            <a:r>
              <a:rPr lang="en-US" sz="1900" dirty="0">
                <a:solidFill>
                  <a:schemeClr val="bg1"/>
                </a:solidFill>
                <a:ea typeface="+mn-lt"/>
                <a:cs typeface="+mn-lt"/>
              </a:rPr>
              <a:t> </a:t>
            </a:r>
            <a:r>
              <a:rPr lang="en-US" sz="1900" dirty="0" err="1">
                <a:solidFill>
                  <a:schemeClr val="bg1"/>
                </a:solidFill>
                <a:ea typeface="+mn-lt"/>
                <a:cs typeface="+mn-lt"/>
              </a:rPr>
              <a:t>kullanılarak</a:t>
            </a:r>
            <a:r>
              <a:rPr lang="en-US" sz="1900" dirty="0">
                <a:solidFill>
                  <a:schemeClr val="bg1"/>
                </a:solidFill>
                <a:ea typeface="+mn-lt"/>
                <a:cs typeface="+mn-lt"/>
              </a:rPr>
              <a:t> </a:t>
            </a:r>
            <a:r>
              <a:rPr lang="en-US" sz="1900" dirty="0" err="1">
                <a:solidFill>
                  <a:schemeClr val="bg1"/>
                </a:solidFill>
                <a:ea typeface="+mn-lt"/>
                <a:cs typeface="+mn-lt"/>
              </a:rPr>
              <a:t>sağlanmaktadır</a:t>
            </a:r>
            <a:r>
              <a:rPr lang="en-US" sz="1900" dirty="0">
                <a:solidFill>
                  <a:schemeClr val="bg1"/>
                </a:solidFill>
                <a:ea typeface="+mn-lt"/>
                <a:cs typeface="+mn-lt"/>
              </a:rPr>
              <a:t>. </a:t>
            </a:r>
            <a:r>
              <a:rPr lang="en-US" sz="1900" dirty="0" err="1">
                <a:solidFill>
                  <a:schemeClr val="bg1"/>
                </a:solidFill>
                <a:ea typeface="+mn-lt"/>
                <a:cs typeface="+mn-lt"/>
              </a:rPr>
              <a:t>Çalışma</a:t>
            </a:r>
            <a:r>
              <a:rPr lang="en-US" sz="1900" dirty="0">
                <a:solidFill>
                  <a:schemeClr val="bg1"/>
                </a:solidFill>
                <a:ea typeface="+mn-lt"/>
                <a:cs typeface="+mn-lt"/>
              </a:rPr>
              <a:t> </a:t>
            </a:r>
            <a:r>
              <a:rPr lang="en-US" sz="1900" dirty="0" err="1">
                <a:solidFill>
                  <a:schemeClr val="bg1"/>
                </a:solidFill>
                <a:ea typeface="+mn-lt"/>
                <a:cs typeface="+mn-lt"/>
              </a:rPr>
              <a:t>ortamında</a:t>
            </a:r>
            <a:r>
              <a:rPr lang="en-US" sz="1900" dirty="0">
                <a:solidFill>
                  <a:schemeClr val="bg1"/>
                </a:solidFill>
                <a:ea typeface="+mn-lt"/>
                <a:cs typeface="+mn-lt"/>
              </a:rPr>
              <a:t> </a:t>
            </a:r>
            <a:r>
              <a:rPr lang="en-US" sz="1900" dirty="0" err="1">
                <a:solidFill>
                  <a:schemeClr val="bg1"/>
                </a:solidFill>
                <a:ea typeface="+mn-lt"/>
                <a:cs typeface="+mn-lt"/>
              </a:rPr>
              <a:t>bulunan</a:t>
            </a:r>
            <a:r>
              <a:rPr lang="en-US" sz="1900" dirty="0">
                <a:solidFill>
                  <a:schemeClr val="bg1"/>
                </a:solidFill>
                <a:ea typeface="+mn-lt"/>
                <a:cs typeface="+mn-lt"/>
              </a:rPr>
              <a:t> </a:t>
            </a:r>
            <a:r>
              <a:rPr lang="en-US" sz="1900" dirty="0" err="1">
                <a:solidFill>
                  <a:schemeClr val="bg1"/>
                </a:solidFill>
                <a:ea typeface="+mn-lt"/>
                <a:cs typeface="+mn-lt"/>
              </a:rPr>
              <a:t>fındık</a:t>
            </a:r>
            <a:r>
              <a:rPr lang="en-US" sz="1900" dirty="0">
                <a:solidFill>
                  <a:schemeClr val="bg1"/>
                </a:solidFill>
                <a:ea typeface="+mn-lt"/>
                <a:cs typeface="+mn-lt"/>
              </a:rPr>
              <a:t> </a:t>
            </a:r>
            <a:r>
              <a:rPr lang="en-US" sz="1900" dirty="0" err="1">
                <a:solidFill>
                  <a:schemeClr val="bg1"/>
                </a:solidFill>
                <a:ea typeface="+mn-lt"/>
                <a:cs typeface="+mn-lt"/>
              </a:rPr>
              <a:t>meyveleri</a:t>
            </a:r>
            <a:r>
              <a:rPr lang="en-US" sz="1900" dirty="0">
                <a:solidFill>
                  <a:schemeClr val="bg1"/>
                </a:solidFill>
                <a:ea typeface="+mn-lt"/>
                <a:cs typeface="+mn-lt"/>
              </a:rPr>
              <a:t>, </a:t>
            </a:r>
            <a:r>
              <a:rPr lang="en-US" sz="1900" dirty="0" err="1">
                <a:solidFill>
                  <a:schemeClr val="bg1"/>
                </a:solidFill>
                <a:ea typeface="+mn-lt"/>
                <a:cs typeface="+mn-lt"/>
              </a:rPr>
              <a:t>görüntü</a:t>
            </a:r>
            <a:r>
              <a:rPr lang="en-US" sz="1900" dirty="0">
                <a:solidFill>
                  <a:schemeClr val="bg1"/>
                </a:solidFill>
                <a:ea typeface="+mn-lt"/>
                <a:cs typeface="+mn-lt"/>
              </a:rPr>
              <a:t> </a:t>
            </a:r>
            <a:r>
              <a:rPr lang="en-US" sz="1900" dirty="0" err="1">
                <a:solidFill>
                  <a:schemeClr val="bg1"/>
                </a:solidFill>
                <a:ea typeface="+mn-lt"/>
                <a:cs typeface="+mn-lt"/>
              </a:rPr>
              <a:t>işleme</a:t>
            </a:r>
            <a:r>
              <a:rPr lang="en-US" sz="1900" dirty="0">
                <a:solidFill>
                  <a:schemeClr val="bg1"/>
                </a:solidFill>
                <a:ea typeface="+mn-lt"/>
                <a:cs typeface="+mn-lt"/>
              </a:rPr>
              <a:t> </a:t>
            </a:r>
            <a:r>
              <a:rPr lang="en-US" sz="1900" dirty="0" err="1">
                <a:solidFill>
                  <a:schemeClr val="bg1"/>
                </a:solidFill>
                <a:ea typeface="+mn-lt"/>
                <a:cs typeface="+mn-lt"/>
              </a:rPr>
              <a:t>teknikleri</a:t>
            </a:r>
            <a:r>
              <a:rPr lang="en-US" sz="1900" dirty="0">
                <a:solidFill>
                  <a:schemeClr val="bg1"/>
                </a:solidFill>
                <a:ea typeface="+mn-lt"/>
                <a:cs typeface="+mn-lt"/>
              </a:rPr>
              <a:t> </a:t>
            </a:r>
            <a:r>
              <a:rPr lang="en-US" sz="1900" dirty="0" err="1">
                <a:solidFill>
                  <a:schemeClr val="bg1"/>
                </a:solidFill>
                <a:ea typeface="+mn-lt"/>
                <a:cs typeface="+mn-lt"/>
              </a:rPr>
              <a:t>kullanılarak</a:t>
            </a:r>
            <a:r>
              <a:rPr lang="en-US" sz="1900" dirty="0">
                <a:solidFill>
                  <a:schemeClr val="bg1"/>
                </a:solidFill>
                <a:ea typeface="+mn-lt"/>
                <a:cs typeface="+mn-lt"/>
              </a:rPr>
              <a:t> %100 </a:t>
            </a:r>
            <a:r>
              <a:rPr lang="en-US" sz="1900" dirty="0" err="1">
                <a:solidFill>
                  <a:schemeClr val="bg1"/>
                </a:solidFill>
                <a:ea typeface="+mn-lt"/>
                <a:cs typeface="+mn-lt"/>
              </a:rPr>
              <a:t>başarımla</a:t>
            </a:r>
            <a:r>
              <a:rPr lang="en-US" sz="1900" dirty="0">
                <a:solidFill>
                  <a:schemeClr val="bg1"/>
                </a:solidFill>
                <a:ea typeface="+mn-lt"/>
                <a:cs typeface="+mn-lt"/>
              </a:rPr>
              <a:t> </a:t>
            </a:r>
            <a:r>
              <a:rPr lang="en-US" sz="1900" dirty="0" err="1">
                <a:solidFill>
                  <a:schemeClr val="bg1"/>
                </a:solidFill>
                <a:ea typeface="+mn-lt"/>
                <a:cs typeface="+mn-lt"/>
              </a:rPr>
              <a:t>tespit</a:t>
            </a:r>
            <a:r>
              <a:rPr lang="en-US" sz="1900" dirty="0">
                <a:solidFill>
                  <a:schemeClr val="bg1"/>
                </a:solidFill>
                <a:ea typeface="+mn-lt"/>
                <a:cs typeface="+mn-lt"/>
              </a:rPr>
              <a:t> </a:t>
            </a:r>
            <a:r>
              <a:rPr lang="en-US" sz="1900" dirty="0" err="1">
                <a:solidFill>
                  <a:schemeClr val="bg1"/>
                </a:solidFill>
                <a:ea typeface="+mn-lt"/>
                <a:cs typeface="+mn-lt"/>
              </a:rPr>
              <a:t>edilmektedir</a:t>
            </a:r>
            <a:r>
              <a:rPr lang="en-US" sz="1900" dirty="0">
                <a:solidFill>
                  <a:schemeClr val="bg1"/>
                </a:solidFill>
                <a:ea typeface="+mn-lt"/>
                <a:cs typeface="+mn-lt"/>
              </a:rPr>
              <a:t>. Fındık </a:t>
            </a:r>
            <a:r>
              <a:rPr lang="en-US" sz="1900" dirty="0" err="1">
                <a:solidFill>
                  <a:schemeClr val="bg1"/>
                </a:solidFill>
                <a:ea typeface="+mn-lt"/>
                <a:cs typeface="+mn-lt"/>
              </a:rPr>
              <a:t>meyvelerinin</a:t>
            </a:r>
            <a:r>
              <a:rPr lang="en-US" sz="1900" dirty="0">
                <a:solidFill>
                  <a:schemeClr val="bg1"/>
                </a:solidFill>
                <a:ea typeface="+mn-lt"/>
                <a:cs typeface="+mn-lt"/>
              </a:rPr>
              <a:t>, </a:t>
            </a:r>
            <a:r>
              <a:rPr lang="en-US" sz="1900" dirty="0" err="1">
                <a:solidFill>
                  <a:schemeClr val="bg1"/>
                </a:solidFill>
                <a:ea typeface="+mn-lt"/>
                <a:cs typeface="+mn-lt"/>
              </a:rPr>
              <a:t>ortalama</a:t>
            </a:r>
            <a:r>
              <a:rPr lang="en-US" sz="1900" dirty="0">
                <a:solidFill>
                  <a:schemeClr val="bg1"/>
                </a:solidFill>
                <a:ea typeface="+mn-lt"/>
                <a:cs typeface="+mn-lt"/>
              </a:rPr>
              <a:t> </a:t>
            </a:r>
            <a:r>
              <a:rPr lang="en-US" sz="1900" dirty="0" err="1">
                <a:solidFill>
                  <a:schemeClr val="bg1"/>
                </a:solidFill>
                <a:ea typeface="+mn-lt"/>
                <a:cs typeface="+mn-lt"/>
              </a:rPr>
              <a:t>tabanlı</a:t>
            </a:r>
            <a:r>
              <a:rPr lang="en-US" sz="1900" dirty="0">
                <a:solidFill>
                  <a:schemeClr val="bg1"/>
                </a:solidFill>
                <a:ea typeface="+mn-lt"/>
                <a:cs typeface="+mn-lt"/>
              </a:rPr>
              <a:t> </a:t>
            </a:r>
            <a:r>
              <a:rPr lang="en-US" sz="1900" dirty="0" err="1">
                <a:solidFill>
                  <a:schemeClr val="bg1"/>
                </a:solidFill>
                <a:ea typeface="+mn-lt"/>
                <a:cs typeface="+mn-lt"/>
              </a:rPr>
              <a:t>ve</a:t>
            </a:r>
            <a:r>
              <a:rPr lang="en-US" sz="1900" dirty="0">
                <a:solidFill>
                  <a:schemeClr val="bg1"/>
                </a:solidFill>
                <a:ea typeface="+mn-lt"/>
                <a:cs typeface="+mn-lt"/>
              </a:rPr>
              <a:t> K-means </a:t>
            </a:r>
            <a:r>
              <a:rPr lang="en-US" sz="1900" dirty="0" err="1">
                <a:solidFill>
                  <a:schemeClr val="bg1"/>
                </a:solidFill>
                <a:ea typeface="+mn-lt"/>
                <a:cs typeface="+mn-lt"/>
              </a:rPr>
              <a:t>kümeleme</a:t>
            </a:r>
            <a:r>
              <a:rPr lang="en-US" sz="1900" dirty="0">
                <a:solidFill>
                  <a:schemeClr val="bg1"/>
                </a:solidFill>
                <a:ea typeface="+mn-lt"/>
                <a:cs typeface="+mn-lt"/>
              </a:rPr>
              <a:t> </a:t>
            </a:r>
            <a:r>
              <a:rPr lang="en-US" sz="1900" dirty="0" err="1">
                <a:solidFill>
                  <a:schemeClr val="bg1"/>
                </a:solidFill>
                <a:ea typeface="+mn-lt"/>
                <a:cs typeface="+mn-lt"/>
              </a:rPr>
              <a:t>yöntemleri</a:t>
            </a:r>
            <a:r>
              <a:rPr lang="en-US" sz="1900" dirty="0">
                <a:solidFill>
                  <a:schemeClr val="bg1"/>
                </a:solidFill>
                <a:ea typeface="+mn-lt"/>
                <a:cs typeface="+mn-lt"/>
              </a:rPr>
              <a:t> </a:t>
            </a:r>
            <a:r>
              <a:rPr lang="en-US" sz="1900" dirty="0" err="1">
                <a:solidFill>
                  <a:schemeClr val="bg1"/>
                </a:solidFill>
                <a:ea typeface="+mn-lt"/>
                <a:cs typeface="+mn-lt"/>
              </a:rPr>
              <a:t>kullanılarak</a:t>
            </a:r>
            <a:r>
              <a:rPr lang="en-US" sz="1900" dirty="0">
                <a:solidFill>
                  <a:schemeClr val="bg1"/>
                </a:solidFill>
                <a:ea typeface="+mn-lt"/>
                <a:cs typeface="+mn-lt"/>
              </a:rPr>
              <a:t> </a:t>
            </a:r>
            <a:r>
              <a:rPr lang="en-US" sz="1900" dirty="0" err="1">
                <a:solidFill>
                  <a:schemeClr val="bg1"/>
                </a:solidFill>
                <a:ea typeface="+mn-lt"/>
                <a:cs typeface="+mn-lt"/>
              </a:rPr>
              <a:t>sınıflandırılması</a:t>
            </a:r>
            <a:r>
              <a:rPr lang="en-US" sz="1900" dirty="0">
                <a:solidFill>
                  <a:schemeClr val="bg1"/>
                </a:solidFill>
                <a:ea typeface="+mn-lt"/>
                <a:cs typeface="+mn-lt"/>
              </a:rPr>
              <a:t> </a:t>
            </a:r>
            <a:r>
              <a:rPr lang="en-US" sz="1900" dirty="0" err="1">
                <a:solidFill>
                  <a:schemeClr val="bg1"/>
                </a:solidFill>
                <a:ea typeface="+mn-lt"/>
                <a:cs typeface="+mn-lt"/>
              </a:rPr>
              <a:t>karşılaştırılmaktadır</a:t>
            </a:r>
            <a:r>
              <a:rPr lang="en-US" sz="1900" dirty="0">
                <a:solidFill>
                  <a:schemeClr val="bg1"/>
                </a:solidFill>
                <a:ea typeface="+mn-lt"/>
                <a:cs typeface="+mn-lt"/>
              </a:rPr>
              <a:t>. </a:t>
            </a:r>
            <a:r>
              <a:rPr lang="en-US" sz="1900" dirty="0" err="1">
                <a:solidFill>
                  <a:schemeClr val="bg1"/>
                </a:solidFill>
                <a:ea typeface="+mn-lt"/>
                <a:cs typeface="+mn-lt"/>
              </a:rPr>
              <a:t>Karşılaştırma</a:t>
            </a:r>
            <a:r>
              <a:rPr lang="en-US" sz="1900" dirty="0">
                <a:solidFill>
                  <a:schemeClr val="bg1"/>
                </a:solidFill>
                <a:ea typeface="+mn-lt"/>
                <a:cs typeface="+mn-lt"/>
              </a:rPr>
              <a:t> </a:t>
            </a:r>
            <a:r>
              <a:rPr lang="en-US" sz="1900" dirty="0" err="1">
                <a:solidFill>
                  <a:schemeClr val="bg1"/>
                </a:solidFill>
                <a:ea typeface="+mn-lt"/>
                <a:cs typeface="+mn-lt"/>
              </a:rPr>
              <a:t>sonucunda</a:t>
            </a:r>
            <a:r>
              <a:rPr lang="en-US" sz="1900" dirty="0">
                <a:solidFill>
                  <a:schemeClr val="bg1"/>
                </a:solidFill>
                <a:ea typeface="+mn-lt"/>
                <a:cs typeface="+mn-lt"/>
              </a:rPr>
              <a:t>, </a:t>
            </a:r>
            <a:r>
              <a:rPr lang="en-US" sz="1900" dirty="0" err="1">
                <a:solidFill>
                  <a:schemeClr val="bg1"/>
                </a:solidFill>
                <a:ea typeface="+mn-lt"/>
                <a:cs typeface="+mn-lt"/>
              </a:rPr>
              <a:t>gerçeklenen</a:t>
            </a:r>
            <a:r>
              <a:rPr lang="en-US" sz="1900" dirty="0">
                <a:solidFill>
                  <a:schemeClr val="bg1"/>
                </a:solidFill>
                <a:ea typeface="+mn-lt"/>
                <a:cs typeface="+mn-lt"/>
              </a:rPr>
              <a:t> </a:t>
            </a:r>
            <a:r>
              <a:rPr lang="en-US" sz="1900" dirty="0" err="1">
                <a:solidFill>
                  <a:schemeClr val="bg1"/>
                </a:solidFill>
                <a:ea typeface="+mn-lt"/>
                <a:cs typeface="+mn-lt"/>
              </a:rPr>
              <a:t>iki</a:t>
            </a:r>
            <a:r>
              <a:rPr lang="en-US" sz="1900" dirty="0">
                <a:solidFill>
                  <a:schemeClr val="bg1"/>
                </a:solidFill>
                <a:ea typeface="+mn-lt"/>
                <a:cs typeface="+mn-lt"/>
              </a:rPr>
              <a:t> </a:t>
            </a:r>
            <a:r>
              <a:rPr lang="en-US" sz="1900" dirty="0" err="1">
                <a:solidFill>
                  <a:schemeClr val="bg1"/>
                </a:solidFill>
                <a:ea typeface="+mn-lt"/>
                <a:cs typeface="+mn-lt"/>
              </a:rPr>
              <a:t>yöntemin</a:t>
            </a:r>
            <a:r>
              <a:rPr lang="en-US" sz="1900" dirty="0">
                <a:solidFill>
                  <a:schemeClr val="bg1"/>
                </a:solidFill>
                <a:ea typeface="+mn-lt"/>
                <a:cs typeface="+mn-lt"/>
              </a:rPr>
              <a:t> %90 </a:t>
            </a:r>
            <a:r>
              <a:rPr lang="en-US" sz="1900" dirty="0" err="1">
                <a:solidFill>
                  <a:schemeClr val="bg1"/>
                </a:solidFill>
                <a:ea typeface="+mn-lt"/>
                <a:cs typeface="+mn-lt"/>
              </a:rPr>
              <a:t>ile</a:t>
            </a:r>
            <a:r>
              <a:rPr lang="en-US" sz="1900" dirty="0">
                <a:solidFill>
                  <a:schemeClr val="bg1"/>
                </a:solidFill>
                <a:ea typeface="+mn-lt"/>
                <a:cs typeface="+mn-lt"/>
              </a:rPr>
              <a:t> %100 </a:t>
            </a:r>
            <a:r>
              <a:rPr lang="en-US" sz="1900" dirty="0" err="1">
                <a:solidFill>
                  <a:schemeClr val="bg1"/>
                </a:solidFill>
                <a:ea typeface="+mn-lt"/>
                <a:cs typeface="+mn-lt"/>
              </a:rPr>
              <a:t>oranında</a:t>
            </a:r>
            <a:r>
              <a:rPr lang="en-US" sz="1900" dirty="0">
                <a:solidFill>
                  <a:schemeClr val="bg1"/>
                </a:solidFill>
                <a:ea typeface="+mn-lt"/>
                <a:cs typeface="+mn-lt"/>
              </a:rPr>
              <a:t> </a:t>
            </a:r>
            <a:r>
              <a:rPr lang="en-US" sz="1900" dirty="0" err="1">
                <a:solidFill>
                  <a:schemeClr val="bg1"/>
                </a:solidFill>
                <a:ea typeface="+mn-lt"/>
                <a:cs typeface="+mn-lt"/>
              </a:rPr>
              <a:t>benzerlik</a:t>
            </a:r>
            <a:r>
              <a:rPr lang="en-US" sz="1900" dirty="0">
                <a:solidFill>
                  <a:schemeClr val="bg1"/>
                </a:solidFill>
                <a:ea typeface="+mn-lt"/>
                <a:cs typeface="+mn-lt"/>
              </a:rPr>
              <a:t> </a:t>
            </a:r>
            <a:r>
              <a:rPr lang="en-US" sz="1900" dirty="0" err="1">
                <a:solidFill>
                  <a:schemeClr val="bg1"/>
                </a:solidFill>
                <a:ea typeface="+mn-lt"/>
                <a:cs typeface="+mn-lt"/>
              </a:rPr>
              <a:t>gösterdiği</a:t>
            </a:r>
            <a:r>
              <a:rPr lang="en-US" sz="1900" dirty="0">
                <a:solidFill>
                  <a:schemeClr val="bg1"/>
                </a:solidFill>
                <a:ea typeface="+mn-lt"/>
                <a:cs typeface="+mn-lt"/>
              </a:rPr>
              <a:t> </a:t>
            </a:r>
            <a:r>
              <a:rPr lang="en-US" sz="1900" dirty="0" err="1">
                <a:solidFill>
                  <a:schemeClr val="bg1"/>
                </a:solidFill>
                <a:ea typeface="+mn-lt"/>
                <a:cs typeface="+mn-lt"/>
              </a:rPr>
              <a:t>bulunmaktadır</a:t>
            </a:r>
            <a:r>
              <a:rPr lang="en-US" sz="1900" dirty="0">
                <a:solidFill>
                  <a:schemeClr val="bg1"/>
                </a:solidFill>
                <a:ea typeface="+mn-lt"/>
                <a:cs typeface="+mn-lt"/>
              </a:rPr>
              <a:t>.</a:t>
            </a:r>
            <a:endParaRPr lang="en-US" sz="1900">
              <a:solidFill>
                <a:schemeClr val="bg1"/>
              </a:solidFill>
            </a:endParaRPr>
          </a:p>
        </p:txBody>
      </p:sp>
    </p:spTree>
    <p:extLst>
      <p:ext uri="{BB962C8B-B14F-4D97-AF65-F5344CB8AC3E}">
        <p14:creationId xmlns:p14="http://schemas.microsoft.com/office/powerpoint/2010/main" val="147166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91B216-CD8B-8D47-7B77-8E45ECC0BDF7}"/>
              </a:ext>
            </a:extLst>
          </p:cNvPr>
          <p:cNvSpPr>
            <a:spLocks noGrp="1"/>
          </p:cNvSpPr>
          <p:nvPr>
            <p:ph idx="1"/>
          </p:nvPr>
        </p:nvSpPr>
        <p:spPr/>
        <p:txBody>
          <a:bodyPr vert="horz" lIns="91440" tIns="45720" rIns="91440" bIns="45720" rtlCol="0" anchor="t">
            <a:normAutofit/>
          </a:bodyPr>
          <a:lstStyle/>
          <a:p>
            <a:r>
              <a:rPr lang="tr-TR" sz="1800" b="1" i="0" dirty="0">
                <a:solidFill>
                  <a:schemeClr val="bg1"/>
                </a:solidFill>
                <a:latin typeface="Proxima Nova"/>
                <a:ea typeface="Proxima Nova"/>
                <a:cs typeface="Proxima Nova"/>
              </a:rP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sz="1800" b="1" i="0" dirty="0" err="1">
                <a:solidFill>
                  <a:schemeClr val="bg1"/>
                </a:solidFill>
                <a:latin typeface="Proxima Nova"/>
                <a:ea typeface="Proxima Nova"/>
                <a:cs typeface="Proxima Nova"/>
              </a:rPr>
              <a:t>veritabanına</a:t>
            </a:r>
            <a:r>
              <a:rPr lang="tr-TR" sz="1800" b="1" i="0" dirty="0">
                <a:solidFill>
                  <a:schemeClr val="bg1"/>
                </a:solidFill>
                <a:latin typeface="Proxima Nova"/>
                <a:ea typeface="Proxima Nova"/>
                <a:cs typeface="Proxima Nova"/>
              </a:rPr>
              <a:t> aktarılmaktadır. Son aşamada ise bilgi </a:t>
            </a:r>
            <a:r>
              <a:rPr lang="tr-TR" sz="1800" b="1" i="0" dirty="0" err="1">
                <a:solidFill>
                  <a:schemeClr val="bg1"/>
                </a:solidFill>
                <a:latin typeface="Proxima Nova"/>
                <a:ea typeface="Proxima Nova"/>
                <a:cs typeface="Proxima Nova"/>
              </a:rPr>
              <a:t>veritabanı</a:t>
            </a:r>
            <a:r>
              <a:rPr lang="tr-TR" sz="1800" b="1" i="0" dirty="0">
                <a:solidFill>
                  <a:schemeClr val="bg1"/>
                </a:solidFill>
                <a:latin typeface="Proxima Nova"/>
                <a:ea typeface="Proxima Nova"/>
                <a:cs typeface="Proxima Nova"/>
              </a:rPr>
              <a:t> kullanılarak nesnelerin sınıflandırılması gerçekleştirilmektedir.</a:t>
            </a:r>
            <a:endParaRPr lang="en-US" b="1">
              <a:solidFill>
                <a:schemeClr val="bg1"/>
              </a:solidFill>
            </a:endParaRPr>
          </a:p>
        </p:txBody>
      </p:sp>
      <p:pic>
        <p:nvPicPr>
          <p:cNvPr id="5" name="Picture 5" descr="Database Search · Free vector graphic on Pixabay">
            <a:extLst>
              <a:ext uri="{FF2B5EF4-FFF2-40B4-BE49-F238E27FC236}">
                <a16:creationId xmlns:a16="http://schemas.microsoft.com/office/drawing/2014/main" id="{B8ACDB98-7108-3544-C6A5-54C99FD6EDE5}"/>
              </a:ext>
            </a:extLst>
          </p:cNvPr>
          <p:cNvPicPr>
            <a:picLocks noChangeAspect="1"/>
          </p:cNvPicPr>
          <p:nvPr/>
        </p:nvPicPr>
        <p:blipFill>
          <a:blip r:embed="rId2"/>
          <a:stretch>
            <a:fillRect/>
          </a:stretch>
        </p:blipFill>
        <p:spPr>
          <a:xfrm>
            <a:off x="9257323" y="4522135"/>
            <a:ext cx="1755820" cy="1755820"/>
          </a:xfrm>
          <a:prstGeom prst="rect">
            <a:avLst/>
          </a:prstGeom>
        </p:spPr>
      </p:pic>
      <p:pic>
        <p:nvPicPr>
          <p:cNvPr id="6" name="Picture 6" descr="Arrow Down Blue · Free vector graphic on Pixabay">
            <a:extLst>
              <a:ext uri="{FF2B5EF4-FFF2-40B4-BE49-F238E27FC236}">
                <a16:creationId xmlns:a16="http://schemas.microsoft.com/office/drawing/2014/main" id="{00A8A75F-AD64-1D2A-491D-BD152FD30DD2}"/>
              </a:ext>
            </a:extLst>
          </p:cNvPr>
          <p:cNvPicPr>
            <a:picLocks noChangeAspect="1"/>
          </p:cNvPicPr>
          <p:nvPr/>
        </p:nvPicPr>
        <p:blipFill>
          <a:blip r:embed="rId3"/>
          <a:stretch>
            <a:fillRect/>
          </a:stretch>
        </p:blipFill>
        <p:spPr>
          <a:xfrm flipH="1">
            <a:off x="9757893" y="2473473"/>
            <a:ext cx="742214" cy="1605870"/>
          </a:xfrm>
          <a:prstGeom prst="rect">
            <a:avLst/>
          </a:prstGeom>
        </p:spPr>
      </p:pic>
      <p:pic>
        <p:nvPicPr>
          <p:cNvPr id="9" name="Picture 9" descr="A picture containing text, monitor, computer, screen&#10;&#10;Description automatically generated">
            <a:extLst>
              <a:ext uri="{FF2B5EF4-FFF2-40B4-BE49-F238E27FC236}">
                <a16:creationId xmlns:a16="http://schemas.microsoft.com/office/drawing/2014/main" id="{87E4F941-9A0C-3C89-3D9E-EF1B8D060AF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63908" y="873287"/>
            <a:ext cx="2743200" cy="1371600"/>
          </a:xfrm>
          <a:prstGeom prst="rect">
            <a:avLst/>
          </a:prstGeom>
        </p:spPr>
      </p:pic>
    </p:spTree>
    <p:extLst>
      <p:ext uri="{BB962C8B-B14F-4D97-AF65-F5344CB8AC3E}">
        <p14:creationId xmlns:p14="http://schemas.microsoft.com/office/powerpoint/2010/main" val="153132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337B-B2A7-DD38-386E-0E1FB1896F81}"/>
              </a:ext>
            </a:extLst>
          </p:cNvPr>
          <p:cNvSpPr>
            <a:spLocks noGrp="1"/>
          </p:cNvSpPr>
          <p:nvPr>
            <p:ph type="title"/>
          </p:nvPr>
        </p:nvSpPr>
        <p:spPr/>
        <p:txBody>
          <a:bodyPr/>
          <a:lstStyle/>
          <a:p>
            <a:r>
              <a:rPr lang="en-US" dirty="0"/>
              <a:t>YÖNTEM</a:t>
            </a:r>
          </a:p>
        </p:txBody>
      </p:sp>
      <p:pic>
        <p:nvPicPr>
          <p:cNvPr id="6" name="Picture 6" descr="Diagram&#10;&#10;Description automatically generated">
            <a:extLst>
              <a:ext uri="{FF2B5EF4-FFF2-40B4-BE49-F238E27FC236}">
                <a16:creationId xmlns:a16="http://schemas.microsoft.com/office/drawing/2014/main" id="{89164728-7890-B5FD-0341-EE8414165331}"/>
              </a:ext>
            </a:extLst>
          </p:cNvPr>
          <p:cNvPicPr>
            <a:picLocks noGrp="1" noChangeAspect="1"/>
          </p:cNvPicPr>
          <p:nvPr>
            <p:ph idx="1"/>
          </p:nvPr>
        </p:nvPicPr>
        <p:blipFill>
          <a:blip r:embed="rId2"/>
          <a:stretch>
            <a:fillRect/>
          </a:stretch>
        </p:blipFill>
        <p:spPr>
          <a:xfrm>
            <a:off x="9035397" y="1581558"/>
            <a:ext cx="2355742" cy="4080250"/>
          </a:xfrm>
        </p:spPr>
      </p:pic>
      <p:sp>
        <p:nvSpPr>
          <p:cNvPr id="7" name="TextBox 6">
            <a:extLst>
              <a:ext uri="{FF2B5EF4-FFF2-40B4-BE49-F238E27FC236}">
                <a16:creationId xmlns:a16="http://schemas.microsoft.com/office/drawing/2014/main" id="{966B7727-7CB7-9DE4-B5A9-135435297BA6}"/>
              </a:ext>
            </a:extLst>
          </p:cNvPr>
          <p:cNvSpPr txBox="1"/>
          <p:nvPr/>
        </p:nvSpPr>
        <p:spPr>
          <a:xfrm>
            <a:off x="88006" y="2878429"/>
            <a:ext cx="727227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solidFill>
                  <a:schemeClr val="bg1"/>
                </a:solidFill>
                <a:latin typeface="Proxima Nova"/>
              </a:rPr>
              <a:t>Nesnelerin bulunduğu ortamdan alınan görüntü, aşama 1 adımında yer alan “Görüntü Ön İşleme” işlemine tabi tutulmaktadır. Aşama 2’de “Nesne Bulma ve Özellik Çıkarımı İşlemi” ile ortamdaki nesnelerin, boyut ve alan gibi özellikleri çıkarılmaktadır.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395972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10F9-DFA8-7FC7-CA07-FB9C5833F21B}"/>
              </a:ext>
            </a:extLst>
          </p:cNvPr>
          <p:cNvSpPr>
            <a:spLocks noGrp="1"/>
          </p:cNvSpPr>
          <p:nvPr>
            <p:ph type="title"/>
          </p:nvPr>
        </p:nvSpPr>
        <p:spPr/>
        <p:txBody>
          <a:bodyPr>
            <a:normAutofit/>
          </a:bodyPr>
          <a:lstStyle/>
          <a:p>
            <a:r>
              <a:rPr lang="en-US" sz="3600" dirty="0">
                <a:ea typeface="+mj-lt"/>
                <a:cs typeface="+mj-lt"/>
              </a:rPr>
              <a:t>GÖRÜNTÜ ÖN İŞLEME AŞAMASI</a:t>
            </a:r>
            <a:endParaRPr lang="en-US" sz="3600" dirty="0"/>
          </a:p>
        </p:txBody>
      </p:sp>
      <p:sp>
        <p:nvSpPr>
          <p:cNvPr id="3" name="Content Placeholder 2">
            <a:extLst>
              <a:ext uri="{FF2B5EF4-FFF2-40B4-BE49-F238E27FC236}">
                <a16:creationId xmlns:a16="http://schemas.microsoft.com/office/drawing/2014/main" id="{9361960E-75CE-EEED-D45B-5CD9B3A6A593}"/>
              </a:ext>
            </a:extLst>
          </p:cNvPr>
          <p:cNvSpPr>
            <a:spLocks noGrp="1"/>
          </p:cNvSpPr>
          <p:nvPr>
            <p:ph idx="1"/>
          </p:nvPr>
        </p:nvSpPr>
        <p:spPr>
          <a:xfrm>
            <a:off x="103031" y="2096713"/>
            <a:ext cx="7856755" cy="4627602"/>
          </a:xfrm>
        </p:spPr>
        <p:txBody>
          <a:bodyPr vert="horz" lIns="91440" tIns="45720" rIns="91440" bIns="45720" rtlCol="0" anchor="t">
            <a:normAutofit/>
          </a:bodyPr>
          <a:lstStyle/>
          <a:p>
            <a:r>
              <a:rPr lang="en-US" sz="1800" b="1" dirty="0" err="1">
                <a:solidFill>
                  <a:schemeClr val="bg1"/>
                </a:solidFill>
                <a:ea typeface="+mn-lt"/>
                <a:cs typeface="+mn-lt"/>
              </a:rPr>
              <a:t>Görüntü</a:t>
            </a:r>
            <a:r>
              <a:rPr lang="en-US" sz="1800" b="1" dirty="0">
                <a:solidFill>
                  <a:schemeClr val="bg1"/>
                </a:solidFill>
                <a:ea typeface="+mn-lt"/>
                <a:cs typeface="+mn-lt"/>
              </a:rPr>
              <a:t> </a:t>
            </a:r>
            <a:r>
              <a:rPr lang="en-US" sz="1800" b="1" dirty="0" err="1">
                <a:solidFill>
                  <a:schemeClr val="bg1"/>
                </a:solidFill>
                <a:ea typeface="+mn-lt"/>
                <a:cs typeface="+mn-lt"/>
              </a:rPr>
              <a:t>ön</a:t>
            </a:r>
            <a:r>
              <a:rPr lang="en-US" sz="1800" b="1" dirty="0">
                <a:solidFill>
                  <a:schemeClr val="bg1"/>
                </a:solidFill>
                <a:ea typeface="+mn-lt"/>
                <a:cs typeface="+mn-lt"/>
              </a:rPr>
              <a:t> </a:t>
            </a:r>
            <a:r>
              <a:rPr lang="en-US" sz="1800" b="1" dirty="0" err="1">
                <a:solidFill>
                  <a:schemeClr val="bg1"/>
                </a:solidFill>
                <a:ea typeface="+mn-lt"/>
                <a:cs typeface="+mn-lt"/>
              </a:rPr>
              <a:t>işleme</a:t>
            </a:r>
            <a:r>
              <a:rPr lang="en-US" sz="1800" b="1" dirty="0">
                <a:solidFill>
                  <a:schemeClr val="bg1"/>
                </a:solidFill>
                <a:ea typeface="+mn-lt"/>
                <a:cs typeface="+mn-lt"/>
              </a:rPr>
              <a:t> </a:t>
            </a:r>
            <a:r>
              <a:rPr lang="en-US" sz="1800" b="1" dirty="0" err="1">
                <a:solidFill>
                  <a:schemeClr val="bg1"/>
                </a:solidFill>
                <a:ea typeface="+mn-lt"/>
                <a:cs typeface="+mn-lt"/>
              </a:rPr>
              <a:t>aşamasında</a:t>
            </a:r>
            <a:r>
              <a:rPr lang="en-US" sz="1800" b="1" dirty="0">
                <a:solidFill>
                  <a:schemeClr val="bg1"/>
                </a:solidFill>
                <a:ea typeface="+mn-lt"/>
                <a:cs typeface="+mn-lt"/>
              </a:rPr>
              <a:t>, </a:t>
            </a:r>
            <a:r>
              <a:rPr lang="en-US" sz="1800" b="1" dirty="0" err="1">
                <a:solidFill>
                  <a:schemeClr val="bg1"/>
                </a:solidFill>
                <a:ea typeface="+mn-lt"/>
                <a:cs typeface="+mn-lt"/>
              </a:rPr>
              <a:t>kameradan</a:t>
            </a:r>
            <a:r>
              <a:rPr lang="en-US" sz="1800" b="1" dirty="0">
                <a:solidFill>
                  <a:schemeClr val="bg1"/>
                </a:solidFill>
                <a:ea typeface="+mn-lt"/>
                <a:cs typeface="+mn-lt"/>
              </a:rPr>
              <a:t> </a:t>
            </a:r>
            <a:r>
              <a:rPr lang="en-US" sz="1800" b="1" dirty="0" err="1">
                <a:solidFill>
                  <a:schemeClr val="bg1"/>
                </a:solidFill>
                <a:ea typeface="+mn-lt"/>
                <a:cs typeface="+mn-lt"/>
              </a:rPr>
              <a:t>alınan</a:t>
            </a:r>
            <a:r>
              <a:rPr lang="en-US" sz="1800" b="1" dirty="0">
                <a:solidFill>
                  <a:schemeClr val="bg1"/>
                </a:solidFill>
                <a:ea typeface="+mn-lt"/>
                <a:cs typeface="+mn-lt"/>
              </a:rPr>
              <a:t> </a:t>
            </a:r>
            <a:r>
              <a:rPr lang="en-US" sz="1800" b="1" dirty="0" err="1">
                <a:solidFill>
                  <a:schemeClr val="bg1"/>
                </a:solidFill>
                <a:ea typeface="+mn-lt"/>
                <a:cs typeface="+mn-lt"/>
              </a:rPr>
              <a:t>görüntü</a:t>
            </a:r>
            <a:r>
              <a:rPr lang="en-US" sz="1800" b="1" dirty="0">
                <a:solidFill>
                  <a:schemeClr val="bg1"/>
                </a:solidFill>
                <a:ea typeface="+mn-lt"/>
                <a:cs typeface="+mn-lt"/>
              </a:rPr>
              <a:t> </a:t>
            </a:r>
            <a:r>
              <a:rPr lang="en-US" sz="1800" b="1" dirty="0" err="1">
                <a:solidFill>
                  <a:schemeClr val="bg1"/>
                </a:solidFill>
                <a:ea typeface="+mn-lt"/>
                <a:cs typeface="+mn-lt"/>
              </a:rPr>
              <a:t>üzerinde</a:t>
            </a:r>
            <a:r>
              <a:rPr lang="en-US" sz="1800" b="1" dirty="0">
                <a:solidFill>
                  <a:schemeClr val="bg1"/>
                </a:solidFill>
                <a:ea typeface="+mn-lt"/>
                <a:cs typeface="+mn-lt"/>
              </a:rPr>
              <a:t> </a:t>
            </a:r>
            <a:r>
              <a:rPr lang="en-US" sz="1800" b="1" dirty="0" err="1">
                <a:solidFill>
                  <a:schemeClr val="bg1"/>
                </a:solidFill>
                <a:ea typeface="+mn-lt"/>
                <a:cs typeface="+mn-lt"/>
              </a:rPr>
              <a:t>sırasıyla</a:t>
            </a:r>
            <a:r>
              <a:rPr lang="en-US" sz="1800" b="1" dirty="0">
                <a:solidFill>
                  <a:schemeClr val="bg1"/>
                </a:solidFill>
                <a:ea typeface="+mn-lt"/>
                <a:cs typeface="+mn-lt"/>
              </a:rPr>
              <a:t> </a:t>
            </a:r>
            <a:r>
              <a:rPr lang="en-US" sz="1800" b="1" dirty="0" err="1">
                <a:solidFill>
                  <a:schemeClr val="bg1"/>
                </a:solidFill>
                <a:ea typeface="+mn-lt"/>
                <a:cs typeface="+mn-lt"/>
              </a:rPr>
              <a:t>filtreleme</a:t>
            </a:r>
            <a:r>
              <a:rPr lang="en-US" sz="1800" b="1" dirty="0">
                <a:solidFill>
                  <a:schemeClr val="bg1"/>
                </a:solidFill>
                <a:ea typeface="+mn-lt"/>
                <a:cs typeface="+mn-lt"/>
              </a:rPr>
              <a:t>, </a:t>
            </a:r>
            <a:r>
              <a:rPr lang="en-US" sz="1800" b="1" dirty="0" err="1">
                <a:solidFill>
                  <a:schemeClr val="bg1"/>
                </a:solidFill>
                <a:ea typeface="+mn-lt"/>
                <a:cs typeface="+mn-lt"/>
              </a:rPr>
              <a:t>resmin</a:t>
            </a:r>
            <a:r>
              <a:rPr lang="en-US" sz="1800" b="1" dirty="0">
                <a:solidFill>
                  <a:schemeClr val="bg1"/>
                </a:solidFill>
                <a:ea typeface="+mn-lt"/>
                <a:cs typeface="+mn-lt"/>
              </a:rPr>
              <a:t> </a:t>
            </a:r>
            <a:r>
              <a:rPr lang="en-US" sz="1800" b="1" dirty="0" err="1">
                <a:solidFill>
                  <a:schemeClr val="bg1"/>
                </a:solidFill>
                <a:ea typeface="+mn-lt"/>
                <a:cs typeface="+mn-lt"/>
              </a:rPr>
              <a:t>grileştirilmesi</a:t>
            </a:r>
            <a:r>
              <a:rPr lang="en-US" sz="1800" b="1" dirty="0">
                <a:solidFill>
                  <a:schemeClr val="bg1"/>
                </a:solidFill>
                <a:ea typeface="+mn-lt"/>
                <a:cs typeface="+mn-lt"/>
              </a:rPr>
              <a:t> </a:t>
            </a:r>
            <a:r>
              <a:rPr lang="en-US" sz="1800" b="1" dirty="0" err="1">
                <a:solidFill>
                  <a:schemeClr val="bg1"/>
                </a:solidFill>
                <a:ea typeface="+mn-lt"/>
                <a:cs typeface="+mn-lt"/>
              </a:rPr>
              <a:t>ve</a:t>
            </a:r>
            <a:r>
              <a:rPr lang="en-US" sz="1800" b="1" dirty="0">
                <a:solidFill>
                  <a:schemeClr val="bg1"/>
                </a:solidFill>
                <a:ea typeface="+mn-lt"/>
                <a:cs typeface="+mn-lt"/>
              </a:rPr>
              <a:t> </a:t>
            </a:r>
            <a:r>
              <a:rPr lang="en-US" sz="1800" b="1" dirty="0" err="1">
                <a:solidFill>
                  <a:schemeClr val="bg1"/>
                </a:solidFill>
                <a:ea typeface="+mn-lt"/>
                <a:cs typeface="+mn-lt"/>
              </a:rPr>
              <a:t>ikili</a:t>
            </a:r>
            <a:r>
              <a:rPr lang="en-US" sz="1800" b="1" dirty="0">
                <a:solidFill>
                  <a:schemeClr val="bg1"/>
                </a:solidFill>
                <a:ea typeface="+mn-lt"/>
                <a:cs typeface="+mn-lt"/>
              </a:rPr>
              <a:t> </a:t>
            </a:r>
            <a:r>
              <a:rPr lang="en-US" sz="1800" b="1" dirty="0" err="1">
                <a:solidFill>
                  <a:schemeClr val="bg1"/>
                </a:solidFill>
                <a:ea typeface="+mn-lt"/>
                <a:cs typeface="+mn-lt"/>
              </a:rPr>
              <a:t>resme</a:t>
            </a:r>
            <a:r>
              <a:rPr lang="en-US" sz="1800" b="1" dirty="0">
                <a:solidFill>
                  <a:schemeClr val="bg1"/>
                </a:solidFill>
                <a:ea typeface="+mn-lt"/>
                <a:cs typeface="+mn-lt"/>
              </a:rPr>
              <a:t> </a:t>
            </a:r>
            <a:r>
              <a:rPr lang="en-US" sz="1800" b="1" dirty="0" err="1">
                <a:solidFill>
                  <a:schemeClr val="bg1"/>
                </a:solidFill>
                <a:ea typeface="+mn-lt"/>
                <a:cs typeface="+mn-lt"/>
              </a:rPr>
              <a:t>çevrilmesi</a:t>
            </a:r>
            <a:r>
              <a:rPr lang="en-US" sz="1800" b="1" dirty="0">
                <a:solidFill>
                  <a:schemeClr val="bg1"/>
                </a:solidFill>
                <a:ea typeface="+mn-lt"/>
                <a:cs typeface="+mn-lt"/>
              </a:rPr>
              <a:t> </a:t>
            </a:r>
            <a:r>
              <a:rPr lang="en-US" sz="1800" b="1" dirty="0" err="1">
                <a:solidFill>
                  <a:schemeClr val="bg1"/>
                </a:solidFill>
                <a:ea typeface="+mn-lt"/>
                <a:cs typeface="+mn-lt"/>
              </a:rPr>
              <a:t>işlemleri</a:t>
            </a:r>
            <a:r>
              <a:rPr lang="en-US" sz="1800" b="1" dirty="0">
                <a:solidFill>
                  <a:schemeClr val="bg1"/>
                </a:solidFill>
                <a:ea typeface="+mn-lt"/>
                <a:cs typeface="+mn-lt"/>
              </a:rPr>
              <a:t> </a:t>
            </a:r>
            <a:r>
              <a:rPr lang="en-US" sz="1800" b="1" dirty="0" err="1">
                <a:solidFill>
                  <a:schemeClr val="bg1"/>
                </a:solidFill>
                <a:ea typeface="+mn-lt"/>
                <a:cs typeface="+mn-lt"/>
              </a:rPr>
              <a:t>uygulanmaktadır</a:t>
            </a:r>
            <a:r>
              <a:rPr lang="en-US" sz="1800" b="1" dirty="0">
                <a:solidFill>
                  <a:schemeClr val="bg1"/>
                </a:solidFill>
                <a:ea typeface="+mn-lt"/>
                <a:cs typeface="+mn-lt"/>
              </a:rPr>
              <a:t>. Bu </a:t>
            </a:r>
            <a:r>
              <a:rPr lang="en-US" sz="1800" b="1" dirty="0" err="1">
                <a:solidFill>
                  <a:schemeClr val="bg1"/>
                </a:solidFill>
                <a:ea typeface="+mn-lt"/>
                <a:cs typeface="+mn-lt"/>
              </a:rPr>
              <a:t>işlemlerin</a:t>
            </a:r>
            <a:r>
              <a:rPr lang="en-US" sz="1800" b="1" dirty="0">
                <a:solidFill>
                  <a:schemeClr val="bg1"/>
                </a:solidFill>
                <a:ea typeface="+mn-lt"/>
                <a:cs typeface="+mn-lt"/>
              </a:rPr>
              <a:t> </a:t>
            </a:r>
            <a:r>
              <a:rPr lang="en-US" sz="1800" b="1" dirty="0" err="1">
                <a:solidFill>
                  <a:schemeClr val="bg1"/>
                </a:solidFill>
                <a:ea typeface="+mn-lt"/>
                <a:cs typeface="+mn-lt"/>
              </a:rPr>
              <a:t>gerçekleştirilmesinden</a:t>
            </a:r>
            <a:r>
              <a:rPr lang="en-US" sz="1800" b="1" dirty="0">
                <a:solidFill>
                  <a:schemeClr val="bg1"/>
                </a:solidFill>
                <a:ea typeface="+mn-lt"/>
                <a:cs typeface="+mn-lt"/>
              </a:rPr>
              <a:t> </a:t>
            </a:r>
            <a:r>
              <a:rPr lang="en-US" sz="1800" b="1" dirty="0" err="1">
                <a:solidFill>
                  <a:schemeClr val="bg1"/>
                </a:solidFill>
                <a:ea typeface="+mn-lt"/>
                <a:cs typeface="+mn-lt"/>
              </a:rPr>
              <a:t>sonra</a:t>
            </a:r>
            <a:r>
              <a:rPr lang="en-US" sz="1800" b="1" dirty="0">
                <a:solidFill>
                  <a:schemeClr val="bg1"/>
                </a:solidFill>
                <a:ea typeface="+mn-lt"/>
                <a:cs typeface="+mn-lt"/>
              </a:rPr>
              <a:t> </a:t>
            </a:r>
            <a:r>
              <a:rPr lang="en-US" sz="1800" b="1" dirty="0" err="1">
                <a:solidFill>
                  <a:schemeClr val="bg1"/>
                </a:solidFill>
                <a:ea typeface="+mn-lt"/>
                <a:cs typeface="+mn-lt"/>
              </a:rPr>
              <a:t>görüntü</a:t>
            </a:r>
            <a:r>
              <a:rPr lang="en-US" sz="1800" b="1" dirty="0">
                <a:solidFill>
                  <a:schemeClr val="bg1"/>
                </a:solidFill>
                <a:ea typeface="+mn-lt"/>
                <a:cs typeface="+mn-lt"/>
              </a:rPr>
              <a:t> </a:t>
            </a:r>
            <a:r>
              <a:rPr lang="en-US" sz="1800" b="1" dirty="0" err="1">
                <a:solidFill>
                  <a:schemeClr val="bg1"/>
                </a:solidFill>
                <a:ea typeface="+mn-lt"/>
                <a:cs typeface="+mn-lt"/>
              </a:rPr>
              <a:t>üzerinde</a:t>
            </a:r>
            <a:r>
              <a:rPr lang="en-US" sz="1800" b="1" dirty="0">
                <a:solidFill>
                  <a:schemeClr val="bg1"/>
                </a:solidFill>
                <a:ea typeface="+mn-lt"/>
                <a:cs typeface="+mn-lt"/>
              </a:rPr>
              <a:t> </a:t>
            </a:r>
            <a:r>
              <a:rPr lang="en-US" sz="1800" b="1" dirty="0" err="1">
                <a:solidFill>
                  <a:schemeClr val="bg1"/>
                </a:solidFill>
                <a:ea typeface="+mn-lt"/>
                <a:cs typeface="+mn-lt"/>
              </a:rPr>
              <a:t>yer</a:t>
            </a:r>
            <a:r>
              <a:rPr lang="en-US" sz="1800" b="1" dirty="0">
                <a:solidFill>
                  <a:schemeClr val="bg1"/>
                </a:solidFill>
                <a:ea typeface="+mn-lt"/>
                <a:cs typeface="+mn-lt"/>
              </a:rPr>
              <a:t> </a:t>
            </a:r>
            <a:r>
              <a:rPr lang="en-US" sz="1800" b="1" dirty="0" err="1">
                <a:solidFill>
                  <a:schemeClr val="bg1"/>
                </a:solidFill>
                <a:ea typeface="+mn-lt"/>
                <a:cs typeface="+mn-lt"/>
              </a:rPr>
              <a:t>alan</a:t>
            </a:r>
            <a:r>
              <a:rPr lang="en-US" sz="1800" b="1" dirty="0">
                <a:solidFill>
                  <a:schemeClr val="bg1"/>
                </a:solidFill>
                <a:ea typeface="+mn-lt"/>
                <a:cs typeface="+mn-lt"/>
              </a:rPr>
              <a:t> </a:t>
            </a:r>
            <a:r>
              <a:rPr lang="en-US" sz="1800" b="1" dirty="0" err="1">
                <a:solidFill>
                  <a:schemeClr val="bg1"/>
                </a:solidFill>
                <a:ea typeface="+mn-lt"/>
                <a:cs typeface="+mn-lt"/>
              </a:rPr>
              <a:t>ve</a:t>
            </a:r>
            <a:r>
              <a:rPr lang="en-US" sz="1800" b="1" dirty="0">
                <a:solidFill>
                  <a:schemeClr val="bg1"/>
                </a:solidFill>
                <a:ea typeface="+mn-lt"/>
                <a:cs typeface="+mn-lt"/>
              </a:rPr>
              <a:t> </a:t>
            </a:r>
            <a:r>
              <a:rPr lang="en-US" sz="1800" b="1" dirty="0" err="1">
                <a:solidFill>
                  <a:schemeClr val="bg1"/>
                </a:solidFill>
                <a:ea typeface="+mn-lt"/>
                <a:cs typeface="+mn-lt"/>
              </a:rPr>
              <a:t>ilgilenilen</a:t>
            </a:r>
            <a:r>
              <a:rPr lang="en-US" sz="1800" b="1" dirty="0">
                <a:solidFill>
                  <a:schemeClr val="bg1"/>
                </a:solidFill>
                <a:ea typeface="+mn-lt"/>
                <a:cs typeface="+mn-lt"/>
              </a:rPr>
              <a:t> </a:t>
            </a:r>
            <a:r>
              <a:rPr lang="en-US" sz="1800" b="1" dirty="0" err="1">
                <a:solidFill>
                  <a:schemeClr val="bg1"/>
                </a:solidFill>
                <a:ea typeface="+mn-lt"/>
                <a:cs typeface="+mn-lt"/>
              </a:rPr>
              <a:t>nesneler</a:t>
            </a:r>
            <a:r>
              <a:rPr lang="en-US" sz="1800" b="1" dirty="0">
                <a:solidFill>
                  <a:schemeClr val="bg1"/>
                </a:solidFill>
                <a:ea typeface="+mn-lt"/>
                <a:cs typeface="+mn-lt"/>
              </a:rPr>
              <a:t> </a:t>
            </a:r>
            <a:r>
              <a:rPr lang="en-US" sz="1800" b="1" dirty="0" err="1">
                <a:solidFill>
                  <a:schemeClr val="bg1"/>
                </a:solidFill>
                <a:ea typeface="+mn-lt"/>
                <a:cs typeface="+mn-lt"/>
              </a:rPr>
              <a:t>daha</a:t>
            </a:r>
            <a:r>
              <a:rPr lang="en-US" sz="1800" b="1" dirty="0">
                <a:solidFill>
                  <a:schemeClr val="bg1"/>
                </a:solidFill>
                <a:ea typeface="+mn-lt"/>
                <a:cs typeface="+mn-lt"/>
              </a:rPr>
              <a:t> </a:t>
            </a:r>
            <a:r>
              <a:rPr lang="en-US" sz="1800" b="1" dirty="0" err="1">
                <a:solidFill>
                  <a:schemeClr val="bg1"/>
                </a:solidFill>
                <a:ea typeface="+mn-lt"/>
                <a:cs typeface="+mn-lt"/>
              </a:rPr>
              <a:t>belirgin</a:t>
            </a:r>
            <a:r>
              <a:rPr lang="en-US" sz="1800" b="1" dirty="0">
                <a:solidFill>
                  <a:schemeClr val="bg1"/>
                </a:solidFill>
                <a:ea typeface="+mn-lt"/>
                <a:cs typeface="+mn-lt"/>
              </a:rPr>
              <a:t> </a:t>
            </a:r>
            <a:r>
              <a:rPr lang="en-US" sz="1800" b="1" dirty="0" err="1">
                <a:solidFill>
                  <a:schemeClr val="bg1"/>
                </a:solidFill>
                <a:ea typeface="+mn-lt"/>
                <a:cs typeface="+mn-lt"/>
              </a:rPr>
              <a:t>ve</a:t>
            </a:r>
            <a:r>
              <a:rPr lang="en-US" sz="1800" b="1" dirty="0">
                <a:solidFill>
                  <a:schemeClr val="bg1"/>
                </a:solidFill>
                <a:ea typeface="+mn-lt"/>
                <a:cs typeface="+mn-lt"/>
              </a:rPr>
              <a:t> </a:t>
            </a:r>
            <a:r>
              <a:rPr lang="en-US" sz="1800" b="1" dirty="0" err="1">
                <a:solidFill>
                  <a:schemeClr val="bg1"/>
                </a:solidFill>
                <a:ea typeface="+mn-lt"/>
                <a:cs typeface="+mn-lt"/>
              </a:rPr>
              <a:t>kolay</a:t>
            </a:r>
            <a:r>
              <a:rPr lang="en-US" sz="1800" b="1" dirty="0">
                <a:solidFill>
                  <a:schemeClr val="bg1"/>
                </a:solidFill>
                <a:ea typeface="+mn-lt"/>
                <a:cs typeface="+mn-lt"/>
              </a:rPr>
              <a:t> </a:t>
            </a:r>
            <a:r>
              <a:rPr lang="en-US" sz="1800" b="1" dirty="0" err="1">
                <a:solidFill>
                  <a:schemeClr val="bg1"/>
                </a:solidFill>
                <a:ea typeface="+mn-lt"/>
                <a:cs typeface="+mn-lt"/>
              </a:rPr>
              <a:t>işlenebilir</a:t>
            </a:r>
            <a:r>
              <a:rPr lang="en-US" sz="1800" b="1" dirty="0">
                <a:solidFill>
                  <a:schemeClr val="bg1"/>
                </a:solidFill>
                <a:ea typeface="+mn-lt"/>
                <a:cs typeface="+mn-lt"/>
              </a:rPr>
              <a:t> hale </a:t>
            </a:r>
            <a:r>
              <a:rPr lang="en-US" sz="1800" b="1" dirty="0" err="1">
                <a:solidFill>
                  <a:schemeClr val="bg1"/>
                </a:solidFill>
                <a:ea typeface="+mn-lt"/>
                <a:cs typeface="+mn-lt"/>
              </a:rPr>
              <a:t>getirilmektedir</a:t>
            </a:r>
            <a:r>
              <a:rPr lang="en-US" sz="1800" b="1" dirty="0">
                <a:solidFill>
                  <a:schemeClr val="bg1"/>
                </a:solidFill>
                <a:ea typeface="+mn-lt"/>
                <a:cs typeface="+mn-lt"/>
              </a:rPr>
              <a:t>.</a:t>
            </a:r>
            <a:endParaRPr lang="en-US" sz="1800" b="1" dirty="0">
              <a:solidFill>
                <a:schemeClr val="bg1"/>
              </a:solidFill>
            </a:endParaRPr>
          </a:p>
          <a:p>
            <a:endParaRPr lang="en-US" sz="1800" b="1" dirty="0">
              <a:solidFill>
                <a:schemeClr val="bg1"/>
              </a:solidFill>
              <a:ea typeface="+mn-lt"/>
              <a:cs typeface="+mn-lt"/>
            </a:endParaRPr>
          </a:p>
          <a:p>
            <a:r>
              <a:rPr lang="en-US" sz="1800" b="1" dirty="0" err="1">
                <a:solidFill>
                  <a:schemeClr val="bg1"/>
                </a:solidFill>
                <a:ea typeface="+mn-lt"/>
                <a:cs typeface="+mn-lt"/>
              </a:rPr>
              <a:t>Filtre</a:t>
            </a:r>
            <a:r>
              <a:rPr lang="en-US" sz="1800" b="1" dirty="0">
                <a:solidFill>
                  <a:schemeClr val="bg1"/>
                </a:solidFill>
                <a:ea typeface="+mn-lt"/>
                <a:cs typeface="+mn-lt"/>
              </a:rPr>
              <a:t> </a:t>
            </a:r>
            <a:r>
              <a:rPr lang="en-US" sz="1800" b="1" dirty="0" err="1">
                <a:solidFill>
                  <a:schemeClr val="bg1"/>
                </a:solidFill>
                <a:ea typeface="+mn-lt"/>
                <a:cs typeface="+mn-lt"/>
              </a:rPr>
              <a:t>uygulama</a:t>
            </a:r>
            <a:r>
              <a:rPr lang="en-US" sz="1800" b="1" dirty="0">
                <a:solidFill>
                  <a:schemeClr val="bg1"/>
                </a:solidFill>
                <a:ea typeface="+mn-lt"/>
                <a:cs typeface="+mn-lt"/>
              </a:rPr>
              <a:t> </a:t>
            </a:r>
            <a:r>
              <a:rPr lang="en-US" sz="1800" b="1" dirty="0" err="1">
                <a:solidFill>
                  <a:schemeClr val="bg1"/>
                </a:solidFill>
                <a:ea typeface="+mn-lt"/>
                <a:cs typeface="+mn-lt"/>
              </a:rPr>
              <a:t>adımında</a:t>
            </a:r>
            <a:r>
              <a:rPr lang="en-US" sz="1800" b="1" dirty="0">
                <a:solidFill>
                  <a:schemeClr val="bg1"/>
                </a:solidFill>
                <a:ea typeface="+mn-lt"/>
                <a:cs typeface="+mn-lt"/>
              </a:rPr>
              <a:t>, </a:t>
            </a:r>
            <a:r>
              <a:rPr lang="en-US" sz="1800" b="1" dirty="0" err="1">
                <a:solidFill>
                  <a:schemeClr val="bg1"/>
                </a:solidFill>
                <a:ea typeface="+mn-lt"/>
                <a:cs typeface="+mn-lt"/>
              </a:rPr>
              <a:t>görüntü</a:t>
            </a:r>
            <a:r>
              <a:rPr lang="en-US" sz="1800" b="1" dirty="0">
                <a:solidFill>
                  <a:schemeClr val="bg1"/>
                </a:solidFill>
                <a:ea typeface="+mn-lt"/>
                <a:cs typeface="+mn-lt"/>
              </a:rPr>
              <a:t> </a:t>
            </a:r>
            <a:r>
              <a:rPr lang="en-US" sz="1800" b="1" dirty="0" err="1">
                <a:solidFill>
                  <a:schemeClr val="bg1"/>
                </a:solidFill>
                <a:ea typeface="+mn-lt"/>
                <a:cs typeface="+mn-lt"/>
              </a:rPr>
              <a:t>üzerinde</a:t>
            </a:r>
            <a:r>
              <a:rPr lang="en-US" sz="1800" b="1" dirty="0">
                <a:solidFill>
                  <a:schemeClr val="bg1"/>
                </a:solidFill>
                <a:ea typeface="+mn-lt"/>
                <a:cs typeface="+mn-lt"/>
              </a:rPr>
              <a:t> </a:t>
            </a:r>
            <a:r>
              <a:rPr lang="en-US" sz="1800" b="1" dirty="0" err="1">
                <a:solidFill>
                  <a:schemeClr val="bg1"/>
                </a:solidFill>
                <a:ea typeface="+mn-lt"/>
                <a:cs typeface="+mn-lt"/>
              </a:rPr>
              <a:t>yer</a:t>
            </a:r>
            <a:r>
              <a:rPr lang="en-US" sz="1800" b="1" dirty="0">
                <a:solidFill>
                  <a:schemeClr val="bg1"/>
                </a:solidFill>
                <a:ea typeface="+mn-lt"/>
                <a:cs typeface="+mn-lt"/>
              </a:rPr>
              <a:t> </a:t>
            </a:r>
            <a:r>
              <a:rPr lang="en-US" sz="1800" b="1" dirty="0" err="1">
                <a:solidFill>
                  <a:schemeClr val="bg1"/>
                </a:solidFill>
                <a:ea typeface="+mn-lt"/>
                <a:cs typeface="+mn-lt"/>
              </a:rPr>
              <a:t>alan</a:t>
            </a:r>
            <a:r>
              <a:rPr lang="en-US" sz="1800" b="1" dirty="0">
                <a:solidFill>
                  <a:schemeClr val="bg1"/>
                </a:solidFill>
                <a:ea typeface="+mn-lt"/>
                <a:cs typeface="+mn-lt"/>
              </a:rPr>
              <a:t> </a:t>
            </a:r>
            <a:r>
              <a:rPr lang="en-US" sz="1800" b="1" dirty="0" err="1">
                <a:solidFill>
                  <a:schemeClr val="bg1"/>
                </a:solidFill>
                <a:ea typeface="+mn-lt"/>
                <a:cs typeface="+mn-lt"/>
              </a:rPr>
              <a:t>tuz</a:t>
            </a:r>
            <a:r>
              <a:rPr lang="en-US" sz="1800" b="1" dirty="0">
                <a:solidFill>
                  <a:schemeClr val="bg1"/>
                </a:solidFill>
                <a:ea typeface="+mn-lt"/>
                <a:cs typeface="+mn-lt"/>
              </a:rPr>
              <a:t> </a:t>
            </a:r>
            <a:r>
              <a:rPr lang="en-US" sz="1800" b="1" dirty="0" err="1">
                <a:solidFill>
                  <a:schemeClr val="bg1"/>
                </a:solidFill>
                <a:ea typeface="+mn-lt"/>
                <a:cs typeface="+mn-lt"/>
              </a:rPr>
              <a:t>biber</a:t>
            </a:r>
            <a:r>
              <a:rPr lang="en-US" sz="1800" b="1" dirty="0">
                <a:solidFill>
                  <a:schemeClr val="bg1"/>
                </a:solidFill>
                <a:ea typeface="+mn-lt"/>
                <a:cs typeface="+mn-lt"/>
              </a:rPr>
              <a:t> </a:t>
            </a:r>
            <a:r>
              <a:rPr lang="en-US" sz="1800" b="1" dirty="0" err="1">
                <a:solidFill>
                  <a:schemeClr val="bg1"/>
                </a:solidFill>
                <a:ea typeface="+mn-lt"/>
                <a:cs typeface="+mn-lt"/>
              </a:rPr>
              <a:t>gürültülerinin</a:t>
            </a:r>
            <a:r>
              <a:rPr lang="en-US" sz="1800" b="1" dirty="0">
                <a:solidFill>
                  <a:schemeClr val="bg1"/>
                </a:solidFill>
                <a:ea typeface="+mn-lt"/>
                <a:cs typeface="+mn-lt"/>
              </a:rPr>
              <a:t> </a:t>
            </a:r>
            <a:r>
              <a:rPr lang="en-US" sz="1800" b="1" dirty="0" err="1">
                <a:solidFill>
                  <a:schemeClr val="bg1"/>
                </a:solidFill>
                <a:ea typeface="+mn-lt"/>
                <a:cs typeface="+mn-lt"/>
              </a:rPr>
              <a:t>giderilmesi</a:t>
            </a:r>
            <a:r>
              <a:rPr lang="en-US" sz="1800" b="1" dirty="0">
                <a:solidFill>
                  <a:schemeClr val="bg1"/>
                </a:solidFill>
                <a:ea typeface="+mn-lt"/>
                <a:cs typeface="+mn-lt"/>
              </a:rPr>
              <a:t> </a:t>
            </a:r>
            <a:r>
              <a:rPr lang="en-US" sz="1800" b="1" dirty="0" err="1">
                <a:solidFill>
                  <a:schemeClr val="bg1"/>
                </a:solidFill>
                <a:ea typeface="+mn-lt"/>
                <a:cs typeface="+mn-lt"/>
              </a:rPr>
              <a:t>ve</a:t>
            </a:r>
            <a:r>
              <a:rPr lang="en-US" sz="1800" b="1" dirty="0">
                <a:solidFill>
                  <a:schemeClr val="bg1"/>
                </a:solidFill>
                <a:ea typeface="+mn-lt"/>
                <a:cs typeface="+mn-lt"/>
              </a:rPr>
              <a:t> </a:t>
            </a:r>
            <a:r>
              <a:rPr lang="en-US" sz="1800" b="1" dirty="0" err="1">
                <a:solidFill>
                  <a:schemeClr val="bg1"/>
                </a:solidFill>
                <a:ea typeface="+mn-lt"/>
                <a:cs typeface="+mn-lt"/>
              </a:rPr>
              <a:t>resimde</a:t>
            </a:r>
            <a:r>
              <a:rPr lang="en-US" sz="1800" b="1" dirty="0">
                <a:solidFill>
                  <a:schemeClr val="bg1"/>
                </a:solidFill>
                <a:ea typeface="+mn-lt"/>
                <a:cs typeface="+mn-lt"/>
              </a:rPr>
              <a:t> </a:t>
            </a:r>
            <a:r>
              <a:rPr lang="en-US" sz="1800" b="1" dirty="0" err="1">
                <a:solidFill>
                  <a:schemeClr val="bg1"/>
                </a:solidFill>
                <a:ea typeface="+mn-lt"/>
                <a:cs typeface="+mn-lt"/>
              </a:rPr>
              <a:t>yer</a:t>
            </a:r>
            <a:r>
              <a:rPr lang="en-US" sz="1800" b="1" dirty="0">
                <a:solidFill>
                  <a:schemeClr val="bg1"/>
                </a:solidFill>
                <a:ea typeface="+mn-lt"/>
                <a:cs typeface="+mn-lt"/>
              </a:rPr>
              <a:t> </a:t>
            </a:r>
            <a:r>
              <a:rPr lang="en-US" sz="1800" b="1" dirty="0" err="1">
                <a:solidFill>
                  <a:schemeClr val="bg1"/>
                </a:solidFill>
                <a:ea typeface="+mn-lt"/>
                <a:cs typeface="+mn-lt"/>
              </a:rPr>
              <a:t>alan</a:t>
            </a:r>
            <a:r>
              <a:rPr lang="en-US" sz="1800" b="1" dirty="0">
                <a:solidFill>
                  <a:schemeClr val="bg1"/>
                </a:solidFill>
                <a:ea typeface="+mn-lt"/>
                <a:cs typeface="+mn-lt"/>
              </a:rPr>
              <a:t> </a:t>
            </a:r>
            <a:r>
              <a:rPr lang="en-US" sz="1800" b="1" dirty="0" err="1">
                <a:solidFill>
                  <a:schemeClr val="bg1"/>
                </a:solidFill>
                <a:ea typeface="+mn-lt"/>
                <a:cs typeface="+mn-lt"/>
              </a:rPr>
              <a:t>gereksiz</a:t>
            </a:r>
            <a:r>
              <a:rPr lang="en-US" sz="1800" b="1" dirty="0">
                <a:solidFill>
                  <a:schemeClr val="bg1"/>
                </a:solidFill>
                <a:ea typeface="+mn-lt"/>
                <a:cs typeface="+mn-lt"/>
              </a:rPr>
              <a:t> </a:t>
            </a:r>
            <a:r>
              <a:rPr lang="en-US" sz="1800" b="1" dirty="0" err="1">
                <a:solidFill>
                  <a:schemeClr val="bg1"/>
                </a:solidFill>
                <a:ea typeface="+mn-lt"/>
                <a:cs typeface="+mn-lt"/>
              </a:rPr>
              <a:t>ayrıntıların</a:t>
            </a:r>
            <a:r>
              <a:rPr lang="en-US" sz="1800" b="1" dirty="0">
                <a:solidFill>
                  <a:schemeClr val="bg1"/>
                </a:solidFill>
                <a:ea typeface="+mn-lt"/>
                <a:cs typeface="+mn-lt"/>
              </a:rPr>
              <a:t> </a:t>
            </a:r>
            <a:r>
              <a:rPr lang="en-US" sz="1800" b="1" dirty="0" err="1">
                <a:solidFill>
                  <a:schemeClr val="bg1"/>
                </a:solidFill>
                <a:ea typeface="+mn-lt"/>
                <a:cs typeface="+mn-lt"/>
              </a:rPr>
              <a:t>azaltılması</a:t>
            </a:r>
            <a:r>
              <a:rPr lang="en-US" sz="1800" b="1" dirty="0">
                <a:solidFill>
                  <a:schemeClr val="bg1"/>
                </a:solidFill>
                <a:ea typeface="+mn-lt"/>
                <a:cs typeface="+mn-lt"/>
              </a:rPr>
              <a:t> </a:t>
            </a:r>
            <a:r>
              <a:rPr lang="en-US" sz="1800" b="1" dirty="0" err="1">
                <a:solidFill>
                  <a:schemeClr val="bg1"/>
                </a:solidFill>
                <a:ea typeface="+mn-lt"/>
                <a:cs typeface="+mn-lt"/>
              </a:rPr>
              <a:t>sağlanmaktadır</a:t>
            </a:r>
            <a:r>
              <a:rPr lang="en-US" sz="1800" b="1" dirty="0">
                <a:solidFill>
                  <a:schemeClr val="bg1"/>
                </a:solidFill>
                <a:ea typeface="+mn-lt"/>
                <a:cs typeface="+mn-lt"/>
              </a:rPr>
              <a:t>. </a:t>
            </a:r>
            <a:r>
              <a:rPr lang="en-US" sz="1800" b="1" dirty="0" err="1">
                <a:solidFill>
                  <a:schemeClr val="bg1"/>
                </a:solidFill>
                <a:ea typeface="+mn-lt"/>
                <a:cs typeface="+mn-lt"/>
              </a:rPr>
              <a:t>Kameradan</a:t>
            </a:r>
            <a:r>
              <a:rPr lang="en-US" sz="1800" b="1" dirty="0">
                <a:solidFill>
                  <a:schemeClr val="bg1"/>
                </a:solidFill>
                <a:ea typeface="+mn-lt"/>
                <a:cs typeface="+mn-lt"/>
              </a:rPr>
              <a:t> </a:t>
            </a:r>
            <a:r>
              <a:rPr lang="en-US" sz="1800" b="1" dirty="0" err="1">
                <a:solidFill>
                  <a:schemeClr val="bg1"/>
                </a:solidFill>
                <a:ea typeface="+mn-lt"/>
                <a:cs typeface="+mn-lt"/>
              </a:rPr>
              <a:t>alınan</a:t>
            </a:r>
            <a:r>
              <a:rPr lang="en-US" sz="1800" b="1" dirty="0">
                <a:solidFill>
                  <a:schemeClr val="bg1"/>
                </a:solidFill>
                <a:ea typeface="+mn-lt"/>
                <a:cs typeface="+mn-lt"/>
              </a:rPr>
              <a:t> </a:t>
            </a:r>
            <a:r>
              <a:rPr lang="en-US" sz="1800" b="1" dirty="0" err="1">
                <a:solidFill>
                  <a:schemeClr val="bg1"/>
                </a:solidFill>
                <a:ea typeface="+mn-lt"/>
                <a:cs typeface="+mn-lt"/>
              </a:rPr>
              <a:t>görüntü</a:t>
            </a:r>
            <a:r>
              <a:rPr lang="en-US" sz="1800" b="1" dirty="0">
                <a:solidFill>
                  <a:schemeClr val="bg1"/>
                </a:solidFill>
                <a:ea typeface="+mn-lt"/>
                <a:cs typeface="+mn-lt"/>
              </a:rPr>
              <a:t> </a:t>
            </a:r>
            <a:r>
              <a:rPr lang="en-US" sz="1800" b="1" dirty="0" err="1">
                <a:solidFill>
                  <a:schemeClr val="bg1"/>
                </a:solidFill>
                <a:ea typeface="+mn-lt"/>
                <a:cs typeface="+mn-lt"/>
              </a:rPr>
              <a:t>matrisi</a:t>
            </a:r>
            <a:r>
              <a:rPr lang="en-US" sz="1800" b="1" dirty="0">
                <a:solidFill>
                  <a:schemeClr val="bg1"/>
                </a:solidFill>
                <a:ea typeface="+mn-lt"/>
                <a:cs typeface="+mn-lt"/>
              </a:rPr>
              <a:t> </a:t>
            </a:r>
            <a:r>
              <a:rPr lang="en-US" sz="1800" b="1" dirty="0" err="1">
                <a:solidFill>
                  <a:schemeClr val="bg1"/>
                </a:solidFill>
                <a:ea typeface="+mn-lt"/>
                <a:cs typeface="+mn-lt"/>
              </a:rPr>
              <a:t>üzerinde</a:t>
            </a:r>
            <a:r>
              <a:rPr lang="en-US" sz="1800" b="1" dirty="0">
                <a:solidFill>
                  <a:schemeClr val="bg1"/>
                </a:solidFill>
                <a:ea typeface="+mn-lt"/>
                <a:cs typeface="+mn-lt"/>
              </a:rPr>
              <a:t>, 3x3, 5x5 </a:t>
            </a:r>
            <a:r>
              <a:rPr lang="en-US" sz="1800" b="1" dirty="0" err="1">
                <a:solidFill>
                  <a:schemeClr val="bg1"/>
                </a:solidFill>
                <a:ea typeface="+mn-lt"/>
                <a:cs typeface="+mn-lt"/>
              </a:rPr>
              <a:t>vb</a:t>
            </a:r>
            <a:r>
              <a:rPr lang="en-US" sz="1800" b="1" dirty="0">
                <a:solidFill>
                  <a:schemeClr val="bg1"/>
                </a:solidFill>
                <a:ea typeface="+mn-lt"/>
                <a:cs typeface="+mn-lt"/>
              </a:rPr>
              <a:t> </a:t>
            </a:r>
            <a:r>
              <a:rPr lang="en-US" sz="1800" b="1" dirty="0" err="1">
                <a:solidFill>
                  <a:schemeClr val="bg1"/>
                </a:solidFill>
                <a:ea typeface="+mn-lt"/>
                <a:cs typeface="+mn-lt"/>
              </a:rPr>
              <a:t>küçük</a:t>
            </a:r>
            <a:r>
              <a:rPr lang="en-US" sz="1800" b="1" dirty="0">
                <a:solidFill>
                  <a:schemeClr val="bg1"/>
                </a:solidFill>
                <a:ea typeface="+mn-lt"/>
                <a:cs typeface="+mn-lt"/>
              </a:rPr>
              <a:t> </a:t>
            </a:r>
            <a:r>
              <a:rPr lang="en-US" sz="1800" b="1" dirty="0" err="1">
                <a:solidFill>
                  <a:schemeClr val="bg1"/>
                </a:solidFill>
                <a:ea typeface="+mn-lt"/>
                <a:cs typeface="+mn-lt"/>
              </a:rPr>
              <a:t>bir</a:t>
            </a:r>
            <a:r>
              <a:rPr lang="en-US" sz="1800" b="1" dirty="0">
                <a:solidFill>
                  <a:schemeClr val="bg1"/>
                </a:solidFill>
                <a:ea typeface="+mn-lt"/>
                <a:cs typeface="+mn-lt"/>
              </a:rPr>
              <a:t> </a:t>
            </a:r>
            <a:r>
              <a:rPr lang="en-US" sz="1800" b="1" dirty="0" err="1">
                <a:solidFill>
                  <a:schemeClr val="bg1"/>
                </a:solidFill>
                <a:ea typeface="+mn-lt"/>
                <a:cs typeface="+mn-lt"/>
              </a:rPr>
              <a:t>çekirdek</a:t>
            </a:r>
            <a:r>
              <a:rPr lang="en-US" sz="1800" b="1" dirty="0">
                <a:solidFill>
                  <a:schemeClr val="bg1"/>
                </a:solidFill>
                <a:ea typeface="+mn-lt"/>
                <a:cs typeface="+mn-lt"/>
              </a:rPr>
              <a:t> </a:t>
            </a:r>
            <a:r>
              <a:rPr lang="en-US" sz="1800" b="1" dirty="0" err="1">
                <a:solidFill>
                  <a:schemeClr val="bg1"/>
                </a:solidFill>
                <a:ea typeface="+mn-lt"/>
                <a:cs typeface="+mn-lt"/>
              </a:rPr>
              <a:t>matrisinin</a:t>
            </a:r>
            <a:r>
              <a:rPr lang="en-US" sz="1800" b="1" dirty="0">
                <a:solidFill>
                  <a:schemeClr val="bg1"/>
                </a:solidFill>
                <a:ea typeface="+mn-lt"/>
                <a:cs typeface="+mn-lt"/>
              </a:rPr>
              <a:t> </a:t>
            </a:r>
            <a:r>
              <a:rPr lang="en-US" sz="1800" b="1" dirty="0" err="1">
                <a:solidFill>
                  <a:schemeClr val="bg1"/>
                </a:solidFill>
                <a:ea typeface="+mn-lt"/>
                <a:cs typeface="+mn-lt"/>
              </a:rPr>
              <a:t>gezdirilmesi</a:t>
            </a:r>
            <a:r>
              <a:rPr lang="en-US" sz="1800" b="1" dirty="0">
                <a:solidFill>
                  <a:schemeClr val="bg1"/>
                </a:solidFill>
                <a:ea typeface="+mn-lt"/>
                <a:cs typeface="+mn-lt"/>
              </a:rPr>
              <a:t> </a:t>
            </a:r>
            <a:r>
              <a:rPr lang="en-US" sz="1800" b="1" dirty="0" err="1">
                <a:solidFill>
                  <a:schemeClr val="bg1"/>
                </a:solidFill>
                <a:ea typeface="+mn-lt"/>
                <a:cs typeface="+mn-lt"/>
              </a:rPr>
              <a:t>sonucunda</a:t>
            </a:r>
            <a:r>
              <a:rPr lang="en-US" sz="1800" b="1" dirty="0">
                <a:solidFill>
                  <a:schemeClr val="bg1"/>
                </a:solidFill>
                <a:ea typeface="+mn-lt"/>
                <a:cs typeface="+mn-lt"/>
              </a:rPr>
              <a:t> </a:t>
            </a:r>
            <a:r>
              <a:rPr lang="en-US" sz="1800" b="1" dirty="0" err="1">
                <a:solidFill>
                  <a:schemeClr val="bg1"/>
                </a:solidFill>
                <a:ea typeface="+mn-lt"/>
                <a:cs typeface="+mn-lt"/>
              </a:rPr>
              <a:t>filtreleme</a:t>
            </a:r>
            <a:r>
              <a:rPr lang="en-US" sz="1800" b="1" dirty="0">
                <a:solidFill>
                  <a:schemeClr val="bg1"/>
                </a:solidFill>
                <a:ea typeface="+mn-lt"/>
                <a:cs typeface="+mn-lt"/>
              </a:rPr>
              <a:t> </a:t>
            </a:r>
            <a:r>
              <a:rPr lang="en-US" sz="1800" b="1" dirty="0" err="1">
                <a:solidFill>
                  <a:schemeClr val="bg1"/>
                </a:solidFill>
                <a:ea typeface="+mn-lt"/>
                <a:cs typeface="+mn-lt"/>
              </a:rPr>
              <a:t>işlemi</a:t>
            </a:r>
            <a:r>
              <a:rPr lang="en-US" sz="1800" b="1" dirty="0">
                <a:solidFill>
                  <a:schemeClr val="bg1"/>
                </a:solidFill>
                <a:ea typeface="+mn-lt"/>
                <a:cs typeface="+mn-lt"/>
              </a:rPr>
              <a:t> </a:t>
            </a:r>
            <a:r>
              <a:rPr lang="en-US" sz="1800" b="1" dirty="0" err="1">
                <a:solidFill>
                  <a:schemeClr val="bg1"/>
                </a:solidFill>
                <a:ea typeface="+mn-lt"/>
                <a:cs typeface="+mn-lt"/>
              </a:rPr>
              <a:t>gerçekleşmektedir</a:t>
            </a:r>
            <a:r>
              <a:rPr lang="en-US" sz="1800" b="1" dirty="0">
                <a:solidFill>
                  <a:schemeClr val="bg1"/>
                </a:solidFill>
                <a:ea typeface="+mn-lt"/>
                <a:cs typeface="+mn-lt"/>
              </a:rPr>
              <a:t>. </a:t>
            </a:r>
            <a:r>
              <a:rPr lang="en-US" sz="1800" b="1" dirty="0" err="1">
                <a:solidFill>
                  <a:schemeClr val="bg1"/>
                </a:solidFill>
                <a:ea typeface="+mn-lt"/>
                <a:cs typeface="+mn-lt"/>
              </a:rPr>
              <a:t>Çalışmada</a:t>
            </a:r>
            <a:r>
              <a:rPr lang="en-US" sz="1800" b="1" dirty="0">
                <a:solidFill>
                  <a:schemeClr val="bg1"/>
                </a:solidFill>
                <a:ea typeface="+mn-lt"/>
                <a:cs typeface="+mn-lt"/>
              </a:rPr>
              <a:t>, 3x3 </a:t>
            </a:r>
            <a:r>
              <a:rPr lang="en-US" sz="1800" b="1" dirty="0" err="1">
                <a:solidFill>
                  <a:schemeClr val="bg1"/>
                </a:solidFill>
                <a:ea typeface="+mn-lt"/>
                <a:cs typeface="+mn-lt"/>
              </a:rPr>
              <a:t>boyutlarında</a:t>
            </a:r>
            <a:r>
              <a:rPr lang="en-US" sz="1800" b="1" dirty="0">
                <a:solidFill>
                  <a:schemeClr val="bg1"/>
                </a:solidFill>
                <a:ea typeface="+mn-lt"/>
                <a:cs typeface="+mn-lt"/>
              </a:rPr>
              <a:t> </a:t>
            </a:r>
            <a:r>
              <a:rPr lang="en-US" sz="1800" b="1" dirty="0" err="1">
                <a:solidFill>
                  <a:schemeClr val="bg1"/>
                </a:solidFill>
                <a:ea typeface="+mn-lt"/>
                <a:cs typeface="+mn-lt"/>
              </a:rPr>
              <a:t>çekirdek</a:t>
            </a:r>
            <a:r>
              <a:rPr lang="en-US" sz="1800" b="1" dirty="0">
                <a:solidFill>
                  <a:schemeClr val="bg1"/>
                </a:solidFill>
                <a:ea typeface="+mn-lt"/>
                <a:cs typeface="+mn-lt"/>
              </a:rPr>
              <a:t> </a:t>
            </a:r>
            <a:r>
              <a:rPr lang="en-US" sz="1800" b="1" dirty="0" err="1">
                <a:solidFill>
                  <a:schemeClr val="bg1"/>
                </a:solidFill>
                <a:ea typeface="+mn-lt"/>
                <a:cs typeface="+mn-lt"/>
              </a:rPr>
              <a:t>matrisi</a:t>
            </a:r>
            <a:r>
              <a:rPr lang="en-US" sz="1800" b="1" dirty="0">
                <a:solidFill>
                  <a:schemeClr val="bg1"/>
                </a:solidFill>
                <a:ea typeface="+mn-lt"/>
                <a:cs typeface="+mn-lt"/>
              </a:rPr>
              <a:t> </a:t>
            </a:r>
            <a:r>
              <a:rPr lang="en-US" sz="1800" b="1" dirty="0" err="1">
                <a:solidFill>
                  <a:schemeClr val="bg1"/>
                </a:solidFill>
                <a:ea typeface="+mn-lt"/>
                <a:cs typeface="+mn-lt"/>
              </a:rPr>
              <a:t>kullanan</a:t>
            </a:r>
            <a:r>
              <a:rPr lang="en-US" sz="1800" b="1" dirty="0">
                <a:solidFill>
                  <a:schemeClr val="bg1"/>
                </a:solidFill>
                <a:ea typeface="+mn-lt"/>
                <a:cs typeface="+mn-lt"/>
              </a:rPr>
              <a:t>, </a:t>
            </a:r>
            <a:r>
              <a:rPr lang="en-US" sz="1800" b="1" dirty="0" err="1">
                <a:solidFill>
                  <a:schemeClr val="bg1"/>
                </a:solidFill>
                <a:ea typeface="+mn-lt"/>
                <a:cs typeface="+mn-lt"/>
              </a:rPr>
              <a:t>ortalama</a:t>
            </a:r>
            <a:r>
              <a:rPr lang="en-US" sz="1800" b="1" dirty="0">
                <a:solidFill>
                  <a:schemeClr val="bg1"/>
                </a:solidFill>
                <a:ea typeface="+mn-lt"/>
                <a:cs typeface="+mn-lt"/>
              </a:rPr>
              <a:t> </a:t>
            </a:r>
            <a:r>
              <a:rPr lang="en-US" sz="1800" b="1" dirty="0" err="1">
                <a:solidFill>
                  <a:schemeClr val="bg1"/>
                </a:solidFill>
                <a:ea typeface="+mn-lt"/>
                <a:cs typeface="+mn-lt"/>
              </a:rPr>
              <a:t>filtreleme</a:t>
            </a:r>
            <a:r>
              <a:rPr lang="en-US" sz="1800" b="1" dirty="0">
                <a:solidFill>
                  <a:schemeClr val="bg1"/>
                </a:solidFill>
                <a:ea typeface="+mn-lt"/>
                <a:cs typeface="+mn-lt"/>
              </a:rPr>
              <a:t> </a:t>
            </a:r>
            <a:r>
              <a:rPr lang="en-US" sz="1800" b="1" dirty="0" err="1">
                <a:solidFill>
                  <a:schemeClr val="bg1"/>
                </a:solidFill>
                <a:ea typeface="+mn-lt"/>
                <a:cs typeface="+mn-lt"/>
              </a:rPr>
              <a:t>yöntemi</a:t>
            </a:r>
            <a:r>
              <a:rPr lang="en-US" sz="1800" b="1" dirty="0">
                <a:solidFill>
                  <a:schemeClr val="bg1"/>
                </a:solidFill>
                <a:ea typeface="+mn-lt"/>
                <a:cs typeface="+mn-lt"/>
              </a:rPr>
              <a:t> </a:t>
            </a:r>
            <a:r>
              <a:rPr lang="en-US" sz="1800" b="1" dirty="0" err="1">
                <a:solidFill>
                  <a:schemeClr val="bg1"/>
                </a:solidFill>
                <a:ea typeface="+mn-lt"/>
                <a:cs typeface="+mn-lt"/>
              </a:rPr>
              <a:t>kullanılmaktadır</a:t>
            </a:r>
            <a:r>
              <a:rPr lang="en-US" sz="1800" b="1" dirty="0">
                <a:solidFill>
                  <a:schemeClr val="bg1"/>
                </a:solidFill>
                <a:ea typeface="+mn-lt"/>
                <a:cs typeface="+mn-lt"/>
              </a:rPr>
              <a:t>. </a:t>
            </a:r>
            <a:r>
              <a:rPr lang="en-US" sz="1800" b="1" dirty="0" err="1">
                <a:solidFill>
                  <a:schemeClr val="bg1"/>
                </a:solidFill>
                <a:ea typeface="+mn-lt"/>
                <a:cs typeface="+mn-lt"/>
              </a:rPr>
              <a:t>Çekirdek</a:t>
            </a:r>
            <a:r>
              <a:rPr lang="en-US" sz="1800" b="1" dirty="0">
                <a:solidFill>
                  <a:schemeClr val="bg1"/>
                </a:solidFill>
                <a:ea typeface="+mn-lt"/>
                <a:cs typeface="+mn-lt"/>
              </a:rPr>
              <a:t> </a:t>
            </a:r>
            <a:r>
              <a:rPr lang="en-US" sz="1800" b="1" dirty="0" err="1">
                <a:solidFill>
                  <a:schemeClr val="bg1"/>
                </a:solidFill>
                <a:ea typeface="+mn-lt"/>
                <a:cs typeface="+mn-lt"/>
              </a:rPr>
              <a:t>matrisin</a:t>
            </a:r>
            <a:r>
              <a:rPr lang="en-US" sz="1800" b="1" dirty="0">
                <a:solidFill>
                  <a:schemeClr val="bg1"/>
                </a:solidFill>
                <a:ea typeface="+mn-lt"/>
                <a:cs typeface="+mn-lt"/>
              </a:rPr>
              <a:t> </a:t>
            </a:r>
            <a:r>
              <a:rPr lang="en-US" sz="1800" b="1" dirty="0" err="1">
                <a:solidFill>
                  <a:schemeClr val="bg1"/>
                </a:solidFill>
                <a:ea typeface="+mn-lt"/>
                <a:cs typeface="+mn-lt"/>
              </a:rPr>
              <a:t>boyutlarının</a:t>
            </a:r>
            <a:r>
              <a:rPr lang="en-US" sz="1800" b="1" dirty="0">
                <a:solidFill>
                  <a:schemeClr val="bg1"/>
                </a:solidFill>
                <a:ea typeface="+mn-lt"/>
                <a:cs typeface="+mn-lt"/>
              </a:rPr>
              <a:t> </a:t>
            </a:r>
            <a:r>
              <a:rPr lang="en-US" sz="1800" b="1" dirty="0" err="1">
                <a:solidFill>
                  <a:schemeClr val="bg1"/>
                </a:solidFill>
                <a:ea typeface="+mn-lt"/>
                <a:cs typeface="+mn-lt"/>
              </a:rPr>
              <a:t>büyük</a:t>
            </a:r>
            <a:r>
              <a:rPr lang="en-US" sz="1800" b="1" dirty="0">
                <a:solidFill>
                  <a:schemeClr val="bg1"/>
                </a:solidFill>
                <a:ea typeface="+mn-lt"/>
                <a:cs typeface="+mn-lt"/>
              </a:rPr>
              <a:t> </a:t>
            </a:r>
            <a:r>
              <a:rPr lang="en-US" sz="1800" b="1" dirty="0" err="1">
                <a:solidFill>
                  <a:schemeClr val="bg1"/>
                </a:solidFill>
                <a:ea typeface="+mn-lt"/>
                <a:cs typeface="+mn-lt"/>
              </a:rPr>
              <a:t>seçilmesi</a:t>
            </a:r>
            <a:r>
              <a:rPr lang="en-US" sz="1800" b="1" dirty="0">
                <a:solidFill>
                  <a:schemeClr val="bg1"/>
                </a:solidFill>
                <a:ea typeface="+mn-lt"/>
                <a:cs typeface="+mn-lt"/>
              </a:rPr>
              <a:t>, </a:t>
            </a:r>
            <a:r>
              <a:rPr lang="en-US" sz="1800" b="1" dirty="0" err="1">
                <a:solidFill>
                  <a:schemeClr val="bg1"/>
                </a:solidFill>
                <a:ea typeface="+mn-lt"/>
                <a:cs typeface="+mn-lt"/>
              </a:rPr>
              <a:t>görüntü</a:t>
            </a:r>
            <a:r>
              <a:rPr lang="en-US" sz="1800" b="1" dirty="0">
                <a:solidFill>
                  <a:schemeClr val="bg1"/>
                </a:solidFill>
                <a:ea typeface="+mn-lt"/>
                <a:cs typeface="+mn-lt"/>
              </a:rPr>
              <a:t> </a:t>
            </a:r>
            <a:r>
              <a:rPr lang="en-US" sz="1800" b="1" dirty="0" err="1">
                <a:solidFill>
                  <a:schemeClr val="bg1"/>
                </a:solidFill>
                <a:ea typeface="+mn-lt"/>
                <a:cs typeface="+mn-lt"/>
              </a:rPr>
              <a:t>üzerindeki</a:t>
            </a:r>
            <a:r>
              <a:rPr lang="en-US" sz="1800" b="1" dirty="0">
                <a:solidFill>
                  <a:schemeClr val="bg1"/>
                </a:solidFill>
                <a:ea typeface="+mn-lt"/>
                <a:cs typeface="+mn-lt"/>
              </a:rPr>
              <a:t> </a:t>
            </a:r>
            <a:r>
              <a:rPr lang="en-US" sz="1800" b="1" dirty="0" err="1">
                <a:solidFill>
                  <a:schemeClr val="bg1"/>
                </a:solidFill>
                <a:ea typeface="+mn-lt"/>
                <a:cs typeface="+mn-lt"/>
              </a:rPr>
              <a:t>gürültüleri</a:t>
            </a:r>
            <a:r>
              <a:rPr lang="en-US" sz="1800" b="1" dirty="0">
                <a:solidFill>
                  <a:schemeClr val="bg1"/>
                </a:solidFill>
                <a:ea typeface="+mn-lt"/>
                <a:cs typeface="+mn-lt"/>
              </a:rPr>
              <a:t> </a:t>
            </a:r>
            <a:r>
              <a:rPr lang="en-US" sz="1800" b="1" dirty="0" err="1">
                <a:solidFill>
                  <a:schemeClr val="bg1"/>
                </a:solidFill>
                <a:ea typeface="+mn-lt"/>
                <a:cs typeface="+mn-lt"/>
              </a:rPr>
              <a:t>azaltırken</a:t>
            </a:r>
            <a:r>
              <a:rPr lang="en-US" sz="1800" b="1" dirty="0">
                <a:solidFill>
                  <a:schemeClr val="bg1"/>
                </a:solidFill>
                <a:ea typeface="+mn-lt"/>
                <a:cs typeface="+mn-lt"/>
              </a:rPr>
              <a:t>, </a:t>
            </a:r>
            <a:r>
              <a:rPr lang="en-US" sz="1800" b="1" dirty="0" err="1">
                <a:solidFill>
                  <a:schemeClr val="bg1"/>
                </a:solidFill>
                <a:ea typeface="+mn-lt"/>
                <a:cs typeface="+mn-lt"/>
              </a:rPr>
              <a:t>bulanıklaştırma</a:t>
            </a:r>
            <a:r>
              <a:rPr lang="en-US" sz="1800" b="1" dirty="0">
                <a:solidFill>
                  <a:schemeClr val="bg1"/>
                </a:solidFill>
                <a:ea typeface="+mn-lt"/>
                <a:cs typeface="+mn-lt"/>
              </a:rPr>
              <a:t> da </a:t>
            </a:r>
            <a:r>
              <a:rPr lang="en-US" sz="1800" b="1" dirty="0" err="1">
                <a:solidFill>
                  <a:schemeClr val="bg1"/>
                </a:solidFill>
                <a:ea typeface="+mn-lt"/>
                <a:cs typeface="+mn-lt"/>
              </a:rPr>
              <a:t>yapmaktadır</a:t>
            </a:r>
            <a:r>
              <a:rPr lang="en-US" sz="1800" b="1" dirty="0">
                <a:solidFill>
                  <a:schemeClr val="bg1"/>
                </a:solidFill>
                <a:ea typeface="+mn-lt"/>
                <a:cs typeface="+mn-lt"/>
              </a:rPr>
              <a:t>. </a:t>
            </a:r>
            <a:endParaRPr lang="en-US" sz="1800" b="1">
              <a:solidFill>
                <a:schemeClr val="bg1"/>
              </a:solidFill>
            </a:endParaRPr>
          </a:p>
          <a:p>
            <a:endParaRPr lang="en-US" sz="1800" b="1" dirty="0">
              <a:solidFill>
                <a:schemeClr val="bg1"/>
              </a:solidFill>
            </a:endParaRPr>
          </a:p>
        </p:txBody>
      </p:sp>
      <p:pic>
        <p:nvPicPr>
          <p:cNvPr id="4" name="Picture 4" descr="Diagram&#10;&#10;Description automatically generated">
            <a:extLst>
              <a:ext uri="{FF2B5EF4-FFF2-40B4-BE49-F238E27FC236}">
                <a16:creationId xmlns:a16="http://schemas.microsoft.com/office/drawing/2014/main" id="{9864FC88-DB98-E29E-129D-939AD1FFA229}"/>
              </a:ext>
            </a:extLst>
          </p:cNvPr>
          <p:cNvPicPr>
            <a:picLocks noChangeAspect="1"/>
          </p:cNvPicPr>
          <p:nvPr/>
        </p:nvPicPr>
        <p:blipFill>
          <a:blip r:embed="rId2"/>
          <a:stretch>
            <a:fillRect/>
          </a:stretch>
        </p:blipFill>
        <p:spPr>
          <a:xfrm>
            <a:off x="8750585" y="1465740"/>
            <a:ext cx="3075760" cy="5037785"/>
          </a:xfrm>
          <a:prstGeom prst="rect">
            <a:avLst/>
          </a:prstGeom>
        </p:spPr>
      </p:pic>
    </p:spTree>
    <p:extLst>
      <p:ext uri="{BB962C8B-B14F-4D97-AF65-F5344CB8AC3E}">
        <p14:creationId xmlns:p14="http://schemas.microsoft.com/office/powerpoint/2010/main" val="296166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536BA73C-C24C-9E95-97BB-DB29E564FE0C}"/>
              </a:ext>
            </a:extLst>
          </p:cNvPr>
          <p:cNvPicPr>
            <a:picLocks noGrp="1" noChangeAspect="1"/>
          </p:cNvPicPr>
          <p:nvPr>
            <p:ph idx="1"/>
          </p:nvPr>
        </p:nvPicPr>
        <p:blipFill>
          <a:blip r:embed="rId2"/>
          <a:stretch>
            <a:fillRect/>
          </a:stretch>
        </p:blipFill>
        <p:spPr>
          <a:xfrm>
            <a:off x="1118170" y="1087867"/>
            <a:ext cx="4388335" cy="4080250"/>
          </a:xfrm>
        </p:spPr>
      </p:pic>
      <p:pic>
        <p:nvPicPr>
          <p:cNvPr id="5" name="Picture 5" descr="A picture containing icon&#10;&#10;Description automatically generated">
            <a:extLst>
              <a:ext uri="{FF2B5EF4-FFF2-40B4-BE49-F238E27FC236}">
                <a16:creationId xmlns:a16="http://schemas.microsoft.com/office/drawing/2014/main" id="{BDB15EF6-FD19-5EBC-3CD1-D36211EDCF42}"/>
              </a:ext>
            </a:extLst>
          </p:cNvPr>
          <p:cNvPicPr>
            <a:picLocks noChangeAspect="1"/>
          </p:cNvPicPr>
          <p:nvPr/>
        </p:nvPicPr>
        <p:blipFill>
          <a:blip r:embed="rId3"/>
          <a:stretch>
            <a:fillRect/>
          </a:stretch>
        </p:blipFill>
        <p:spPr>
          <a:xfrm>
            <a:off x="6581105" y="1083605"/>
            <a:ext cx="4159876" cy="4089777"/>
          </a:xfrm>
          <a:prstGeom prst="rect">
            <a:avLst/>
          </a:prstGeom>
        </p:spPr>
      </p:pic>
    </p:spTree>
    <p:extLst>
      <p:ext uri="{BB962C8B-B14F-4D97-AF65-F5344CB8AC3E}">
        <p14:creationId xmlns:p14="http://schemas.microsoft.com/office/powerpoint/2010/main" val="171021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1D5E-7D3A-8167-1F06-D29E55B1FE54}"/>
              </a:ext>
            </a:extLst>
          </p:cNvPr>
          <p:cNvSpPr>
            <a:spLocks noGrp="1"/>
          </p:cNvSpPr>
          <p:nvPr>
            <p:ph type="title"/>
          </p:nvPr>
        </p:nvSpPr>
        <p:spPr/>
        <p:txBody>
          <a:bodyPr/>
          <a:lstStyle/>
          <a:p>
            <a:r>
              <a:rPr lang="en-US" dirty="0" err="1">
                <a:ea typeface="+mj-lt"/>
                <a:cs typeface="+mj-lt"/>
              </a:rPr>
              <a:t>Nesne</a:t>
            </a:r>
            <a:r>
              <a:rPr lang="en-US" dirty="0">
                <a:ea typeface="+mj-lt"/>
                <a:cs typeface="+mj-lt"/>
              </a:rPr>
              <a:t> </a:t>
            </a:r>
            <a:r>
              <a:rPr lang="en-US" dirty="0" err="1">
                <a:ea typeface="+mj-lt"/>
                <a:cs typeface="+mj-lt"/>
              </a:rPr>
              <a:t>bulma</a:t>
            </a:r>
            <a:r>
              <a:rPr lang="en-US" dirty="0">
                <a:ea typeface="+mj-lt"/>
                <a:cs typeface="+mj-lt"/>
              </a:rPr>
              <a:t> </a:t>
            </a:r>
            <a:r>
              <a:rPr lang="en-US" dirty="0" err="1">
                <a:ea typeface="+mj-lt"/>
                <a:cs typeface="+mj-lt"/>
              </a:rPr>
              <a:t>ve</a:t>
            </a:r>
            <a:r>
              <a:rPr lang="en-US" dirty="0">
                <a:ea typeface="+mj-lt"/>
                <a:cs typeface="+mj-lt"/>
              </a:rPr>
              <a:t> </a:t>
            </a:r>
            <a:r>
              <a:rPr lang="en-US" dirty="0" err="1">
                <a:ea typeface="+mj-lt"/>
                <a:cs typeface="+mj-lt"/>
              </a:rPr>
              <a:t>özellik</a:t>
            </a:r>
            <a:r>
              <a:rPr lang="en-US" dirty="0">
                <a:ea typeface="+mj-lt"/>
                <a:cs typeface="+mj-lt"/>
              </a:rPr>
              <a:t> </a:t>
            </a:r>
            <a:r>
              <a:rPr lang="en-US" dirty="0" err="1">
                <a:ea typeface="+mj-lt"/>
                <a:cs typeface="+mj-lt"/>
              </a:rPr>
              <a:t>çıkarımı</a:t>
            </a:r>
            <a:r>
              <a:rPr lang="en-US" dirty="0">
                <a:ea typeface="+mj-lt"/>
                <a:cs typeface="+mj-lt"/>
              </a:rPr>
              <a:t> </a:t>
            </a:r>
            <a:r>
              <a:rPr lang="en-US" dirty="0" err="1">
                <a:ea typeface="+mj-lt"/>
                <a:cs typeface="+mj-lt"/>
              </a:rPr>
              <a:t>işlemi</a:t>
            </a:r>
            <a:r>
              <a:rPr lang="en-US" dirty="0">
                <a:ea typeface="+mj-lt"/>
                <a:cs typeface="+mj-lt"/>
              </a:rPr>
              <a:t> </a:t>
            </a:r>
            <a:r>
              <a:rPr lang="en-US" dirty="0" err="1">
                <a:ea typeface="+mj-lt"/>
                <a:cs typeface="+mj-lt"/>
              </a:rPr>
              <a:t>aşaması</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69EE989C-E1E2-5C6C-1E8F-AF7E4D741C08}"/>
              </a:ext>
            </a:extLst>
          </p:cNvPr>
          <p:cNvSpPr>
            <a:spLocks noGrp="1"/>
          </p:cNvSpPr>
          <p:nvPr>
            <p:ph idx="1"/>
          </p:nvPr>
        </p:nvSpPr>
        <p:spPr/>
        <p:txBody>
          <a:bodyPr vert="horz" lIns="91440" tIns="45720" rIns="91440" bIns="45720" rtlCol="0" anchor="t">
            <a:normAutofit/>
          </a:bodyPr>
          <a:lstStyle/>
          <a:p>
            <a:r>
              <a:rPr lang="en-US" sz="2400" err="1">
                <a:solidFill>
                  <a:schemeClr val="bg1"/>
                </a:solidFill>
                <a:ea typeface="+mn-lt"/>
                <a:cs typeface="+mn-lt"/>
              </a:rPr>
              <a:t>Nesne</a:t>
            </a:r>
            <a:r>
              <a:rPr lang="en-US" sz="2400" dirty="0">
                <a:solidFill>
                  <a:schemeClr val="bg1"/>
                </a:solidFill>
                <a:ea typeface="+mn-lt"/>
                <a:cs typeface="+mn-lt"/>
              </a:rPr>
              <a:t> </a:t>
            </a:r>
            <a:r>
              <a:rPr lang="en-US" sz="2400" err="1">
                <a:solidFill>
                  <a:schemeClr val="bg1"/>
                </a:solidFill>
                <a:ea typeface="+mn-lt"/>
                <a:cs typeface="+mn-lt"/>
              </a:rPr>
              <a:t>bulma</a:t>
            </a:r>
            <a:r>
              <a:rPr lang="en-US" sz="2400" dirty="0">
                <a:solidFill>
                  <a:schemeClr val="bg1"/>
                </a:solidFill>
                <a:ea typeface="+mn-lt"/>
                <a:cs typeface="+mn-lt"/>
              </a:rPr>
              <a:t> </a:t>
            </a:r>
            <a:r>
              <a:rPr lang="en-US" sz="2400" err="1">
                <a:solidFill>
                  <a:schemeClr val="bg1"/>
                </a:solidFill>
                <a:ea typeface="+mn-lt"/>
                <a:cs typeface="+mn-lt"/>
              </a:rPr>
              <a:t>ve</a:t>
            </a:r>
            <a:r>
              <a:rPr lang="en-US" sz="2400" dirty="0">
                <a:solidFill>
                  <a:schemeClr val="bg1"/>
                </a:solidFill>
                <a:ea typeface="+mn-lt"/>
                <a:cs typeface="+mn-lt"/>
              </a:rPr>
              <a:t> </a:t>
            </a:r>
            <a:r>
              <a:rPr lang="en-US" sz="2400" err="1">
                <a:solidFill>
                  <a:schemeClr val="bg1"/>
                </a:solidFill>
                <a:ea typeface="+mn-lt"/>
                <a:cs typeface="+mn-lt"/>
              </a:rPr>
              <a:t>özellik</a:t>
            </a:r>
            <a:r>
              <a:rPr lang="en-US" sz="2400" dirty="0">
                <a:solidFill>
                  <a:schemeClr val="bg1"/>
                </a:solidFill>
                <a:ea typeface="+mn-lt"/>
                <a:cs typeface="+mn-lt"/>
              </a:rPr>
              <a:t> </a:t>
            </a:r>
            <a:r>
              <a:rPr lang="en-US" sz="2400" err="1">
                <a:solidFill>
                  <a:schemeClr val="bg1"/>
                </a:solidFill>
                <a:ea typeface="+mn-lt"/>
                <a:cs typeface="+mn-lt"/>
              </a:rPr>
              <a:t>çıkarımı</a:t>
            </a:r>
            <a:r>
              <a:rPr lang="en-US" sz="2400" dirty="0">
                <a:solidFill>
                  <a:schemeClr val="bg1"/>
                </a:solidFill>
                <a:ea typeface="+mn-lt"/>
                <a:cs typeface="+mn-lt"/>
              </a:rPr>
              <a:t> </a:t>
            </a:r>
            <a:r>
              <a:rPr lang="en-US" sz="2400" err="1">
                <a:solidFill>
                  <a:schemeClr val="bg1"/>
                </a:solidFill>
                <a:ea typeface="+mn-lt"/>
                <a:cs typeface="+mn-lt"/>
              </a:rPr>
              <a:t>işlemi</a:t>
            </a:r>
            <a:r>
              <a:rPr lang="en-US" sz="2400" dirty="0">
                <a:solidFill>
                  <a:schemeClr val="bg1"/>
                </a:solidFill>
                <a:ea typeface="+mn-lt"/>
                <a:cs typeface="+mn-lt"/>
              </a:rPr>
              <a:t> </a:t>
            </a:r>
            <a:r>
              <a:rPr lang="en-US" sz="2400" err="1">
                <a:solidFill>
                  <a:schemeClr val="bg1"/>
                </a:solidFill>
                <a:ea typeface="+mn-lt"/>
                <a:cs typeface="+mn-lt"/>
              </a:rPr>
              <a:t>aşamasında</a:t>
            </a:r>
            <a:r>
              <a:rPr lang="en-US" sz="2400" dirty="0">
                <a:solidFill>
                  <a:schemeClr val="bg1"/>
                </a:solidFill>
                <a:ea typeface="+mn-lt"/>
                <a:cs typeface="+mn-lt"/>
              </a:rPr>
              <a:t>, </a:t>
            </a:r>
            <a:r>
              <a:rPr lang="en-US" sz="2400" err="1">
                <a:solidFill>
                  <a:schemeClr val="bg1"/>
                </a:solidFill>
                <a:ea typeface="+mn-lt"/>
                <a:cs typeface="+mn-lt"/>
              </a:rPr>
              <a:t>görüntü</a:t>
            </a:r>
            <a:r>
              <a:rPr lang="en-US" sz="2400" dirty="0">
                <a:solidFill>
                  <a:schemeClr val="bg1"/>
                </a:solidFill>
                <a:ea typeface="+mn-lt"/>
                <a:cs typeface="+mn-lt"/>
              </a:rPr>
              <a:t> </a:t>
            </a:r>
            <a:r>
              <a:rPr lang="en-US" sz="2400" err="1">
                <a:solidFill>
                  <a:schemeClr val="bg1"/>
                </a:solidFill>
                <a:ea typeface="+mn-lt"/>
                <a:cs typeface="+mn-lt"/>
              </a:rPr>
              <a:t>ön</a:t>
            </a:r>
            <a:r>
              <a:rPr lang="en-US" sz="2400" dirty="0">
                <a:solidFill>
                  <a:schemeClr val="bg1"/>
                </a:solidFill>
                <a:ea typeface="+mn-lt"/>
                <a:cs typeface="+mn-lt"/>
              </a:rPr>
              <a:t> </a:t>
            </a:r>
            <a:r>
              <a:rPr lang="en-US" sz="2400" err="1">
                <a:solidFill>
                  <a:schemeClr val="bg1"/>
                </a:solidFill>
                <a:ea typeface="+mn-lt"/>
                <a:cs typeface="+mn-lt"/>
              </a:rPr>
              <a:t>işleme</a:t>
            </a:r>
            <a:r>
              <a:rPr lang="en-US" sz="2400" dirty="0">
                <a:solidFill>
                  <a:schemeClr val="bg1"/>
                </a:solidFill>
                <a:ea typeface="+mn-lt"/>
                <a:cs typeface="+mn-lt"/>
              </a:rPr>
              <a:t> </a:t>
            </a:r>
            <a:r>
              <a:rPr lang="en-US" sz="2400" err="1">
                <a:solidFill>
                  <a:schemeClr val="bg1"/>
                </a:solidFill>
                <a:ea typeface="+mn-lt"/>
                <a:cs typeface="+mn-lt"/>
              </a:rPr>
              <a:t>aşamasından</a:t>
            </a:r>
            <a:r>
              <a:rPr lang="en-US" sz="2400" dirty="0">
                <a:solidFill>
                  <a:schemeClr val="bg1"/>
                </a:solidFill>
                <a:ea typeface="+mn-lt"/>
                <a:cs typeface="+mn-lt"/>
              </a:rPr>
              <a:t> </a:t>
            </a:r>
            <a:r>
              <a:rPr lang="en-US" sz="2400" err="1">
                <a:solidFill>
                  <a:schemeClr val="bg1"/>
                </a:solidFill>
                <a:ea typeface="+mn-lt"/>
                <a:cs typeface="+mn-lt"/>
              </a:rPr>
              <a:t>geçirilerek</a:t>
            </a:r>
            <a:r>
              <a:rPr lang="en-US" sz="2400" dirty="0">
                <a:solidFill>
                  <a:schemeClr val="bg1"/>
                </a:solidFill>
                <a:ea typeface="+mn-lt"/>
                <a:cs typeface="+mn-lt"/>
              </a:rPr>
              <a:t> </a:t>
            </a:r>
            <a:r>
              <a:rPr lang="en-US" sz="2400" err="1">
                <a:solidFill>
                  <a:schemeClr val="bg1"/>
                </a:solidFill>
                <a:ea typeface="+mn-lt"/>
                <a:cs typeface="+mn-lt"/>
              </a:rPr>
              <a:t>elde</a:t>
            </a:r>
            <a:r>
              <a:rPr lang="en-US" sz="2400" dirty="0">
                <a:solidFill>
                  <a:schemeClr val="bg1"/>
                </a:solidFill>
                <a:ea typeface="+mn-lt"/>
                <a:cs typeface="+mn-lt"/>
              </a:rPr>
              <a:t> </a:t>
            </a:r>
            <a:r>
              <a:rPr lang="en-US" sz="2400" err="1">
                <a:solidFill>
                  <a:schemeClr val="bg1"/>
                </a:solidFill>
                <a:ea typeface="+mn-lt"/>
                <a:cs typeface="+mn-lt"/>
              </a:rPr>
              <a:t>edilen</a:t>
            </a:r>
            <a:r>
              <a:rPr lang="en-US" sz="2400" dirty="0">
                <a:solidFill>
                  <a:schemeClr val="bg1"/>
                </a:solidFill>
                <a:ea typeface="+mn-lt"/>
                <a:cs typeface="+mn-lt"/>
              </a:rPr>
              <a:t> </a:t>
            </a:r>
            <a:r>
              <a:rPr lang="en-US" sz="2400" err="1">
                <a:solidFill>
                  <a:schemeClr val="bg1"/>
                </a:solidFill>
                <a:ea typeface="+mn-lt"/>
                <a:cs typeface="+mn-lt"/>
              </a:rPr>
              <a:t>ikili</a:t>
            </a:r>
            <a:r>
              <a:rPr lang="en-US" sz="2400" dirty="0">
                <a:solidFill>
                  <a:schemeClr val="bg1"/>
                </a:solidFill>
                <a:ea typeface="+mn-lt"/>
                <a:cs typeface="+mn-lt"/>
              </a:rPr>
              <a:t> </a:t>
            </a:r>
            <a:r>
              <a:rPr lang="en-US" sz="2400" err="1">
                <a:solidFill>
                  <a:schemeClr val="bg1"/>
                </a:solidFill>
                <a:ea typeface="+mn-lt"/>
                <a:cs typeface="+mn-lt"/>
              </a:rPr>
              <a:t>görüntü</a:t>
            </a:r>
            <a:r>
              <a:rPr lang="en-US" sz="2400" dirty="0">
                <a:solidFill>
                  <a:schemeClr val="bg1"/>
                </a:solidFill>
                <a:ea typeface="+mn-lt"/>
                <a:cs typeface="+mn-lt"/>
              </a:rPr>
              <a:t> </a:t>
            </a:r>
            <a:r>
              <a:rPr lang="en-US" sz="2400" err="1">
                <a:solidFill>
                  <a:schemeClr val="bg1"/>
                </a:solidFill>
                <a:ea typeface="+mn-lt"/>
                <a:cs typeface="+mn-lt"/>
              </a:rPr>
              <a:t>üzerinde</a:t>
            </a:r>
            <a:r>
              <a:rPr lang="en-US" sz="2400" dirty="0">
                <a:solidFill>
                  <a:schemeClr val="bg1"/>
                </a:solidFill>
                <a:ea typeface="+mn-lt"/>
                <a:cs typeface="+mn-lt"/>
              </a:rPr>
              <a:t> </a:t>
            </a:r>
            <a:r>
              <a:rPr lang="en-US" sz="2400" err="1">
                <a:solidFill>
                  <a:schemeClr val="bg1"/>
                </a:solidFill>
                <a:ea typeface="+mn-lt"/>
                <a:cs typeface="+mn-lt"/>
              </a:rPr>
              <a:t>nesnelerin</a:t>
            </a:r>
            <a:r>
              <a:rPr lang="en-US" sz="2400" dirty="0">
                <a:solidFill>
                  <a:schemeClr val="bg1"/>
                </a:solidFill>
                <a:ea typeface="+mn-lt"/>
                <a:cs typeface="+mn-lt"/>
              </a:rPr>
              <a:t> </a:t>
            </a:r>
            <a:r>
              <a:rPr lang="en-US" sz="2400" err="1">
                <a:solidFill>
                  <a:schemeClr val="bg1"/>
                </a:solidFill>
                <a:ea typeface="+mn-lt"/>
                <a:cs typeface="+mn-lt"/>
              </a:rPr>
              <a:t>bulunması</a:t>
            </a:r>
            <a:r>
              <a:rPr lang="en-US" sz="2400" dirty="0">
                <a:solidFill>
                  <a:schemeClr val="bg1"/>
                </a:solidFill>
                <a:ea typeface="+mn-lt"/>
                <a:cs typeface="+mn-lt"/>
              </a:rPr>
              <a:t> </a:t>
            </a:r>
            <a:r>
              <a:rPr lang="en-US" sz="2400" err="1">
                <a:solidFill>
                  <a:schemeClr val="bg1"/>
                </a:solidFill>
                <a:ea typeface="+mn-lt"/>
                <a:cs typeface="+mn-lt"/>
              </a:rPr>
              <a:t>ve</a:t>
            </a:r>
            <a:r>
              <a:rPr lang="en-US" sz="2400" dirty="0">
                <a:solidFill>
                  <a:schemeClr val="bg1"/>
                </a:solidFill>
                <a:ea typeface="+mn-lt"/>
                <a:cs typeface="+mn-lt"/>
              </a:rPr>
              <a:t> her </a:t>
            </a:r>
            <a:r>
              <a:rPr lang="en-US" sz="2400" err="1">
                <a:solidFill>
                  <a:schemeClr val="bg1"/>
                </a:solidFill>
                <a:ea typeface="+mn-lt"/>
                <a:cs typeface="+mn-lt"/>
              </a:rPr>
              <a:t>bir</a:t>
            </a:r>
            <a:r>
              <a:rPr lang="en-US" sz="2400" dirty="0">
                <a:solidFill>
                  <a:schemeClr val="bg1"/>
                </a:solidFill>
                <a:ea typeface="+mn-lt"/>
                <a:cs typeface="+mn-lt"/>
              </a:rPr>
              <a:t> </a:t>
            </a:r>
            <a:r>
              <a:rPr lang="en-US" sz="2400" err="1">
                <a:solidFill>
                  <a:schemeClr val="bg1"/>
                </a:solidFill>
                <a:ea typeface="+mn-lt"/>
                <a:cs typeface="+mn-lt"/>
              </a:rPr>
              <a:t>nesneye</a:t>
            </a:r>
            <a:r>
              <a:rPr lang="en-US" sz="2400" dirty="0">
                <a:solidFill>
                  <a:schemeClr val="bg1"/>
                </a:solidFill>
                <a:ea typeface="+mn-lt"/>
                <a:cs typeface="+mn-lt"/>
              </a:rPr>
              <a:t> </a:t>
            </a:r>
            <a:r>
              <a:rPr lang="en-US" sz="2400" err="1">
                <a:solidFill>
                  <a:schemeClr val="bg1"/>
                </a:solidFill>
                <a:ea typeface="+mn-lt"/>
                <a:cs typeface="+mn-lt"/>
              </a:rPr>
              <a:t>ait</a:t>
            </a:r>
            <a:r>
              <a:rPr lang="en-US" sz="2400" dirty="0">
                <a:solidFill>
                  <a:schemeClr val="bg1"/>
                </a:solidFill>
                <a:ea typeface="+mn-lt"/>
                <a:cs typeface="+mn-lt"/>
              </a:rPr>
              <a:t> </a:t>
            </a:r>
            <a:r>
              <a:rPr lang="en-US" sz="2400" err="1">
                <a:solidFill>
                  <a:schemeClr val="bg1"/>
                </a:solidFill>
                <a:ea typeface="+mn-lt"/>
                <a:cs typeface="+mn-lt"/>
              </a:rPr>
              <a:t>özelliklerin</a:t>
            </a:r>
            <a:r>
              <a:rPr lang="en-US" sz="2400" dirty="0">
                <a:solidFill>
                  <a:schemeClr val="bg1"/>
                </a:solidFill>
                <a:ea typeface="+mn-lt"/>
                <a:cs typeface="+mn-lt"/>
              </a:rPr>
              <a:t> </a:t>
            </a:r>
            <a:r>
              <a:rPr lang="en-US" sz="2400" err="1">
                <a:solidFill>
                  <a:schemeClr val="bg1"/>
                </a:solidFill>
                <a:ea typeface="+mn-lt"/>
                <a:cs typeface="+mn-lt"/>
              </a:rPr>
              <a:t>çıkarımı</a:t>
            </a:r>
            <a:r>
              <a:rPr lang="en-US" sz="2400" dirty="0">
                <a:solidFill>
                  <a:schemeClr val="bg1"/>
                </a:solidFill>
                <a:ea typeface="+mn-lt"/>
                <a:cs typeface="+mn-lt"/>
              </a:rPr>
              <a:t> </a:t>
            </a:r>
            <a:r>
              <a:rPr lang="en-US" sz="2400" err="1">
                <a:solidFill>
                  <a:schemeClr val="bg1"/>
                </a:solidFill>
                <a:ea typeface="+mn-lt"/>
                <a:cs typeface="+mn-lt"/>
              </a:rPr>
              <a:t>işlemleri</a:t>
            </a:r>
            <a:r>
              <a:rPr lang="en-US" sz="2400" dirty="0">
                <a:solidFill>
                  <a:schemeClr val="bg1"/>
                </a:solidFill>
                <a:ea typeface="+mn-lt"/>
                <a:cs typeface="+mn-lt"/>
              </a:rPr>
              <a:t> </a:t>
            </a:r>
            <a:r>
              <a:rPr lang="en-US" sz="2400" err="1">
                <a:solidFill>
                  <a:schemeClr val="bg1"/>
                </a:solidFill>
                <a:ea typeface="+mn-lt"/>
                <a:cs typeface="+mn-lt"/>
              </a:rPr>
              <a:t>gerçekleştirilmektedir</a:t>
            </a:r>
            <a:r>
              <a:rPr lang="en-US" sz="2400" dirty="0">
                <a:solidFill>
                  <a:schemeClr val="bg1"/>
                </a:solidFill>
                <a:ea typeface="+mn-lt"/>
                <a:cs typeface="+mn-lt"/>
              </a:rPr>
              <a:t>. </a:t>
            </a:r>
            <a:r>
              <a:rPr lang="en-US" sz="2400" err="1">
                <a:solidFill>
                  <a:schemeClr val="bg1"/>
                </a:solidFill>
                <a:ea typeface="+mn-lt"/>
                <a:cs typeface="+mn-lt"/>
              </a:rPr>
              <a:t>Nesnelerin</a:t>
            </a:r>
            <a:r>
              <a:rPr lang="en-US" sz="2400" dirty="0">
                <a:solidFill>
                  <a:schemeClr val="bg1"/>
                </a:solidFill>
                <a:ea typeface="+mn-lt"/>
                <a:cs typeface="+mn-lt"/>
              </a:rPr>
              <a:t> </a:t>
            </a:r>
            <a:r>
              <a:rPr lang="en-US" sz="2400" err="1">
                <a:solidFill>
                  <a:schemeClr val="bg1"/>
                </a:solidFill>
                <a:ea typeface="+mn-lt"/>
                <a:cs typeface="+mn-lt"/>
              </a:rPr>
              <a:t>görüntü</a:t>
            </a:r>
            <a:r>
              <a:rPr lang="en-US" sz="2400" dirty="0">
                <a:solidFill>
                  <a:schemeClr val="bg1"/>
                </a:solidFill>
                <a:ea typeface="+mn-lt"/>
                <a:cs typeface="+mn-lt"/>
              </a:rPr>
              <a:t> </a:t>
            </a:r>
            <a:r>
              <a:rPr lang="en-US" sz="2400" err="1">
                <a:solidFill>
                  <a:schemeClr val="bg1"/>
                </a:solidFill>
                <a:ea typeface="+mn-lt"/>
                <a:cs typeface="+mn-lt"/>
              </a:rPr>
              <a:t>düzleminde</a:t>
            </a:r>
            <a:r>
              <a:rPr lang="en-US" sz="2400" dirty="0">
                <a:solidFill>
                  <a:schemeClr val="bg1"/>
                </a:solidFill>
                <a:ea typeface="+mn-lt"/>
                <a:cs typeface="+mn-lt"/>
              </a:rPr>
              <a:t> </a:t>
            </a:r>
            <a:r>
              <a:rPr lang="en-US" sz="2400" err="1">
                <a:solidFill>
                  <a:schemeClr val="bg1"/>
                </a:solidFill>
                <a:ea typeface="+mn-lt"/>
                <a:cs typeface="+mn-lt"/>
              </a:rPr>
              <a:t>kaplamış</a:t>
            </a:r>
            <a:r>
              <a:rPr lang="en-US" sz="2400" dirty="0">
                <a:solidFill>
                  <a:schemeClr val="bg1"/>
                </a:solidFill>
                <a:ea typeface="+mn-lt"/>
                <a:cs typeface="+mn-lt"/>
              </a:rPr>
              <a:t> </a:t>
            </a:r>
            <a:r>
              <a:rPr lang="en-US" sz="2400" err="1">
                <a:solidFill>
                  <a:schemeClr val="bg1"/>
                </a:solidFill>
                <a:ea typeface="+mn-lt"/>
                <a:cs typeface="+mn-lt"/>
              </a:rPr>
              <a:t>olduğu</a:t>
            </a:r>
            <a:r>
              <a:rPr lang="en-US" sz="2400" dirty="0">
                <a:solidFill>
                  <a:schemeClr val="bg1"/>
                </a:solidFill>
                <a:ea typeface="+mn-lt"/>
                <a:cs typeface="+mn-lt"/>
              </a:rPr>
              <a:t> </a:t>
            </a:r>
            <a:r>
              <a:rPr lang="en-US" sz="2400" err="1">
                <a:solidFill>
                  <a:schemeClr val="bg1"/>
                </a:solidFill>
                <a:ea typeface="+mn-lt"/>
                <a:cs typeface="+mn-lt"/>
              </a:rPr>
              <a:t>alan</a:t>
            </a:r>
            <a:r>
              <a:rPr lang="en-US" sz="2400" dirty="0">
                <a:solidFill>
                  <a:schemeClr val="bg1"/>
                </a:solidFill>
                <a:ea typeface="+mn-lt"/>
                <a:cs typeface="+mn-lt"/>
              </a:rPr>
              <a:t>, </a:t>
            </a:r>
            <a:r>
              <a:rPr lang="en-US" sz="2400" err="1">
                <a:solidFill>
                  <a:schemeClr val="bg1"/>
                </a:solidFill>
                <a:ea typeface="+mn-lt"/>
                <a:cs typeface="+mn-lt"/>
              </a:rPr>
              <a:t>nesne</a:t>
            </a:r>
            <a:r>
              <a:rPr lang="en-US" sz="2400" dirty="0">
                <a:solidFill>
                  <a:schemeClr val="bg1"/>
                </a:solidFill>
                <a:ea typeface="+mn-lt"/>
                <a:cs typeface="+mn-lt"/>
              </a:rPr>
              <a:t> </a:t>
            </a:r>
            <a:r>
              <a:rPr lang="en-US" sz="2400" err="1">
                <a:solidFill>
                  <a:schemeClr val="bg1"/>
                </a:solidFill>
                <a:ea typeface="+mn-lt"/>
                <a:cs typeface="+mn-lt"/>
              </a:rPr>
              <a:t>boyları</a:t>
            </a:r>
            <a:r>
              <a:rPr lang="en-US" sz="2400" dirty="0">
                <a:solidFill>
                  <a:schemeClr val="bg1"/>
                </a:solidFill>
                <a:ea typeface="+mn-lt"/>
                <a:cs typeface="+mn-lt"/>
              </a:rPr>
              <a:t> </a:t>
            </a:r>
            <a:r>
              <a:rPr lang="en-US" sz="2400" err="1">
                <a:solidFill>
                  <a:schemeClr val="bg1"/>
                </a:solidFill>
                <a:ea typeface="+mn-lt"/>
                <a:cs typeface="+mn-lt"/>
              </a:rPr>
              <a:t>ve</a:t>
            </a:r>
            <a:r>
              <a:rPr lang="en-US" sz="2400" dirty="0">
                <a:solidFill>
                  <a:schemeClr val="bg1"/>
                </a:solidFill>
                <a:ea typeface="+mn-lt"/>
                <a:cs typeface="+mn-lt"/>
              </a:rPr>
              <a:t> </a:t>
            </a:r>
            <a:r>
              <a:rPr lang="en-US" sz="2400" err="1">
                <a:solidFill>
                  <a:schemeClr val="bg1"/>
                </a:solidFill>
                <a:ea typeface="+mn-lt"/>
                <a:cs typeface="+mn-lt"/>
              </a:rPr>
              <a:t>nesne</a:t>
            </a:r>
            <a:r>
              <a:rPr lang="en-US" sz="2400" dirty="0">
                <a:solidFill>
                  <a:schemeClr val="bg1"/>
                </a:solidFill>
                <a:ea typeface="+mn-lt"/>
                <a:cs typeface="+mn-lt"/>
              </a:rPr>
              <a:t> </a:t>
            </a:r>
            <a:r>
              <a:rPr lang="en-US" sz="2400" err="1">
                <a:solidFill>
                  <a:schemeClr val="bg1"/>
                </a:solidFill>
                <a:ea typeface="+mn-lt"/>
                <a:cs typeface="+mn-lt"/>
              </a:rPr>
              <a:t>merkezine</a:t>
            </a:r>
            <a:r>
              <a:rPr lang="en-US" sz="2400" dirty="0">
                <a:solidFill>
                  <a:schemeClr val="bg1"/>
                </a:solidFill>
                <a:ea typeface="+mn-lt"/>
                <a:cs typeface="+mn-lt"/>
              </a:rPr>
              <a:t> </a:t>
            </a:r>
            <a:r>
              <a:rPr lang="en-US" sz="2400" err="1">
                <a:solidFill>
                  <a:schemeClr val="bg1"/>
                </a:solidFill>
                <a:ea typeface="+mn-lt"/>
                <a:cs typeface="+mn-lt"/>
              </a:rPr>
              <a:t>ait</a:t>
            </a:r>
            <a:r>
              <a:rPr lang="en-US" sz="2400" dirty="0">
                <a:solidFill>
                  <a:schemeClr val="bg1"/>
                </a:solidFill>
                <a:ea typeface="+mn-lt"/>
                <a:cs typeface="+mn-lt"/>
              </a:rPr>
              <a:t> </a:t>
            </a:r>
            <a:r>
              <a:rPr lang="en-US" sz="2400" err="1">
                <a:solidFill>
                  <a:schemeClr val="bg1"/>
                </a:solidFill>
                <a:ea typeface="+mn-lt"/>
                <a:cs typeface="+mn-lt"/>
              </a:rPr>
              <a:t>koordinatlar</a:t>
            </a:r>
            <a:r>
              <a:rPr lang="en-US" sz="2400" dirty="0">
                <a:solidFill>
                  <a:schemeClr val="bg1"/>
                </a:solidFill>
                <a:ea typeface="+mn-lt"/>
                <a:cs typeface="+mn-lt"/>
              </a:rPr>
              <a:t> </a:t>
            </a:r>
            <a:r>
              <a:rPr lang="en-US" sz="2400" err="1">
                <a:solidFill>
                  <a:schemeClr val="bg1"/>
                </a:solidFill>
                <a:ea typeface="+mn-lt"/>
                <a:cs typeface="+mn-lt"/>
              </a:rPr>
              <a:t>özellik</a:t>
            </a:r>
            <a:r>
              <a:rPr lang="en-US" sz="2400" dirty="0">
                <a:solidFill>
                  <a:schemeClr val="bg1"/>
                </a:solidFill>
                <a:ea typeface="+mn-lt"/>
                <a:cs typeface="+mn-lt"/>
              </a:rPr>
              <a:t> </a:t>
            </a:r>
            <a:r>
              <a:rPr lang="en-US" sz="2400" err="1">
                <a:solidFill>
                  <a:schemeClr val="bg1"/>
                </a:solidFill>
                <a:ea typeface="+mn-lt"/>
                <a:cs typeface="+mn-lt"/>
              </a:rPr>
              <a:t>çıkarım</a:t>
            </a:r>
            <a:r>
              <a:rPr lang="en-US" sz="2400" dirty="0">
                <a:solidFill>
                  <a:schemeClr val="bg1"/>
                </a:solidFill>
                <a:ea typeface="+mn-lt"/>
                <a:cs typeface="+mn-lt"/>
              </a:rPr>
              <a:t> </a:t>
            </a:r>
            <a:r>
              <a:rPr lang="en-US" sz="2400" err="1">
                <a:solidFill>
                  <a:schemeClr val="bg1"/>
                </a:solidFill>
                <a:ea typeface="+mn-lt"/>
                <a:cs typeface="+mn-lt"/>
              </a:rPr>
              <a:t>vektörlerinde</a:t>
            </a:r>
            <a:r>
              <a:rPr lang="en-US" sz="2400" dirty="0">
                <a:solidFill>
                  <a:schemeClr val="bg1"/>
                </a:solidFill>
                <a:ea typeface="+mn-lt"/>
                <a:cs typeface="+mn-lt"/>
              </a:rPr>
              <a:t> </a:t>
            </a:r>
            <a:r>
              <a:rPr lang="en-US" sz="2400" err="1">
                <a:solidFill>
                  <a:schemeClr val="bg1"/>
                </a:solidFill>
                <a:ea typeface="+mn-lt"/>
                <a:cs typeface="+mn-lt"/>
              </a:rPr>
              <a:t>bulunmaktadır</a:t>
            </a:r>
            <a:r>
              <a:rPr lang="en-US" sz="2400" dirty="0">
                <a:solidFill>
                  <a:schemeClr val="bg1"/>
                </a:solidFill>
                <a:ea typeface="+mn-lt"/>
                <a:cs typeface="+mn-lt"/>
              </a:rPr>
              <a:t>. </a:t>
            </a:r>
            <a:r>
              <a:rPr lang="en-US" sz="2400" err="1">
                <a:solidFill>
                  <a:schemeClr val="bg1"/>
                </a:solidFill>
                <a:ea typeface="+mn-lt"/>
                <a:cs typeface="+mn-lt"/>
              </a:rPr>
              <a:t>Görüntü</a:t>
            </a:r>
            <a:r>
              <a:rPr lang="en-US" sz="2400" dirty="0">
                <a:solidFill>
                  <a:schemeClr val="bg1"/>
                </a:solidFill>
                <a:ea typeface="+mn-lt"/>
                <a:cs typeface="+mn-lt"/>
              </a:rPr>
              <a:t> </a:t>
            </a:r>
            <a:r>
              <a:rPr lang="en-US" sz="2400" err="1">
                <a:solidFill>
                  <a:schemeClr val="bg1"/>
                </a:solidFill>
                <a:ea typeface="+mn-lt"/>
                <a:cs typeface="+mn-lt"/>
              </a:rPr>
              <a:t>ön</a:t>
            </a:r>
            <a:r>
              <a:rPr lang="en-US" sz="2400" dirty="0">
                <a:solidFill>
                  <a:schemeClr val="bg1"/>
                </a:solidFill>
                <a:ea typeface="+mn-lt"/>
                <a:cs typeface="+mn-lt"/>
              </a:rPr>
              <a:t> </a:t>
            </a:r>
            <a:r>
              <a:rPr lang="en-US" sz="2400" err="1">
                <a:solidFill>
                  <a:schemeClr val="bg1"/>
                </a:solidFill>
                <a:ea typeface="+mn-lt"/>
                <a:cs typeface="+mn-lt"/>
              </a:rPr>
              <a:t>işleme</a:t>
            </a:r>
            <a:r>
              <a:rPr lang="en-US" sz="2400" dirty="0">
                <a:solidFill>
                  <a:schemeClr val="bg1"/>
                </a:solidFill>
                <a:ea typeface="+mn-lt"/>
                <a:cs typeface="+mn-lt"/>
              </a:rPr>
              <a:t> </a:t>
            </a:r>
            <a:r>
              <a:rPr lang="en-US" sz="2400" err="1">
                <a:solidFill>
                  <a:schemeClr val="bg1"/>
                </a:solidFill>
                <a:ea typeface="+mn-lt"/>
                <a:cs typeface="+mn-lt"/>
              </a:rPr>
              <a:t>sonunda</a:t>
            </a:r>
            <a:r>
              <a:rPr lang="en-US" sz="2400" dirty="0">
                <a:solidFill>
                  <a:schemeClr val="bg1"/>
                </a:solidFill>
                <a:ea typeface="+mn-lt"/>
                <a:cs typeface="+mn-lt"/>
              </a:rPr>
              <a:t> </a:t>
            </a:r>
            <a:r>
              <a:rPr lang="en-US" sz="2400" err="1">
                <a:solidFill>
                  <a:schemeClr val="bg1"/>
                </a:solidFill>
                <a:ea typeface="+mn-lt"/>
                <a:cs typeface="+mn-lt"/>
              </a:rPr>
              <a:t>elde</a:t>
            </a:r>
            <a:r>
              <a:rPr lang="en-US" sz="2400" dirty="0">
                <a:solidFill>
                  <a:schemeClr val="bg1"/>
                </a:solidFill>
                <a:ea typeface="+mn-lt"/>
                <a:cs typeface="+mn-lt"/>
              </a:rPr>
              <a:t> </a:t>
            </a:r>
            <a:r>
              <a:rPr lang="en-US" sz="2400" err="1">
                <a:solidFill>
                  <a:schemeClr val="bg1"/>
                </a:solidFill>
                <a:ea typeface="+mn-lt"/>
                <a:cs typeface="+mn-lt"/>
              </a:rPr>
              <a:t>edilen</a:t>
            </a:r>
            <a:r>
              <a:rPr lang="en-US" sz="2400" dirty="0">
                <a:solidFill>
                  <a:schemeClr val="bg1"/>
                </a:solidFill>
                <a:ea typeface="+mn-lt"/>
                <a:cs typeface="+mn-lt"/>
              </a:rPr>
              <a:t> </a:t>
            </a:r>
            <a:r>
              <a:rPr lang="en-US" sz="2400" err="1">
                <a:solidFill>
                  <a:schemeClr val="bg1"/>
                </a:solidFill>
                <a:ea typeface="+mn-lt"/>
                <a:cs typeface="+mn-lt"/>
              </a:rPr>
              <a:t>ikili</a:t>
            </a:r>
            <a:r>
              <a:rPr lang="en-US" sz="2400" dirty="0">
                <a:solidFill>
                  <a:schemeClr val="bg1"/>
                </a:solidFill>
                <a:ea typeface="+mn-lt"/>
                <a:cs typeface="+mn-lt"/>
              </a:rPr>
              <a:t> </a:t>
            </a:r>
            <a:r>
              <a:rPr lang="en-US" sz="2400" err="1">
                <a:solidFill>
                  <a:schemeClr val="bg1"/>
                </a:solidFill>
                <a:ea typeface="+mn-lt"/>
                <a:cs typeface="+mn-lt"/>
              </a:rPr>
              <a:t>resimde</a:t>
            </a:r>
            <a:r>
              <a:rPr lang="en-US" sz="2400" dirty="0">
                <a:solidFill>
                  <a:schemeClr val="bg1"/>
                </a:solidFill>
                <a:ea typeface="+mn-lt"/>
                <a:cs typeface="+mn-lt"/>
              </a:rPr>
              <a:t> her </a:t>
            </a:r>
            <a:r>
              <a:rPr lang="en-US" sz="2400" err="1">
                <a:solidFill>
                  <a:schemeClr val="bg1"/>
                </a:solidFill>
                <a:ea typeface="+mn-lt"/>
                <a:cs typeface="+mn-lt"/>
              </a:rPr>
              <a:t>bir</a:t>
            </a:r>
            <a:r>
              <a:rPr lang="en-US" sz="2400" dirty="0">
                <a:solidFill>
                  <a:schemeClr val="bg1"/>
                </a:solidFill>
                <a:ea typeface="+mn-lt"/>
                <a:cs typeface="+mn-lt"/>
              </a:rPr>
              <a:t> </a:t>
            </a:r>
            <a:r>
              <a:rPr lang="en-US" sz="2400" err="1">
                <a:solidFill>
                  <a:schemeClr val="bg1"/>
                </a:solidFill>
                <a:ea typeface="+mn-lt"/>
                <a:cs typeface="+mn-lt"/>
              </a:rPr>
              <a:t>nesneye</a:t>
            </a:r>
            <a:r>
              <a:rPr lang="en-US" sz="2400" dirty="0">
                <a:solidFill>
                  <a:schemeClr val="bg1"/>
                </a:solidFill>
                <a:ea typeface="+mn-lt"/>
                <a:cs typeface="+mn-lt"/>
              </a:rPr>
              <a:t> </a:t>
            </a:r>
            <a:r>
              <a:rPr lang="en-US" sz="2400" err="1">
                <a:solidFill>
                  <a:schemeClr val="bg1"/>
                </a:solidFill>
                <a:ea typeface="+mn-lt"/>
                <a:cs typeface="+mn-lt"/>
              </a:rPr>
              <a:t>ait</a:t>
            </a:r>
            <a:r>
              <a:rPr lang="en-US" sz="2400" dirty="0">
                <a:solidFill>
                  <a:schemeClr val="bg1"/>
                </a:solidFill>
                <a:ea typeface="+mn-lt"/>
                <a:cs typeface="+mn-lt"/>
              </a:rPr>
              <a:t> </a:t>
            </a:r>
            <a:r>
              <a:rPr lang="en-US" sz="2400" err="1">
                <a:solidFill>
                  <a:schemeClr val="bg1"/>
                </a:solidFill>
                <a:ea typeface="+mn-lt"/>
                <a:cs typeface="+mn-lt"/>
              </a:rPr>
              <a:t>dış</a:t>
            </a:r>
            <a:r>
              <a:rPr lang="en-US" sz="2400" dirty="0">
                <a:solidFill>
                  <a:schemeClr val="bg1"/>
                </a:solidFill>
                <a:ea typeface="+mn-lt"/>
                <a:cs typeface="+mn-lt"/>
              </a:rPr>
              <a:t> </a:t>
            </a:r>
            <a:r>
              <a:rPr lang="en-US" sz="2400" err="1">
                <a:solidFill>
                  <a:schemeClr val="bg1"/>
                </a:solidFill>
                <a:ea typeface="+mn-lt"/>
                <a:cs typeface="+mn-lt"/>
              </a:rPr>
              <a:t>hatlar</a:t>
            </a:r>
            <a:r>
              <a:rPr lang="en-US" sz="2400" dirty="0">
                <a:solidFill>
                  <a:schemeClr val="bg1"/>
                </a:solidFill>
                <a:ea typeface="+mn-lt"/>
                <a:cs typeface="+mn-lt"/>
              </a:rPr>
              <a:t>, Suzuki </a:t>
            </a:r>
            <a:r>
              <a:rPr lang="en-US" sz="2400" err="1">
                <a:solidFill>
                  <a:schemeClr val="bg1"/>
                </a:solidFill>
                <a:ea typeface="+mn-lt"/>
                <a:cs typeface="+mn-lt"/>
              </a:rPr>
              <a:t>ve</a:t>
            </a:r>
            <a:r>
              <a:rPr lang="en-US" sz="2400" dirty="0">
                <a:solidFill>
                  <a:schemeClr val="bg1"/>
                </a:solidFill>
                <a:ea typeface="+mn-lt"/>
                <a:cs typeface="+mn-lt"/>
              </a:rPr>
              <a:t> Abe </a:t>
            </a:r>
            <a:r>
              <a:rPr lang="en-US" sz="2400" err="1">
                <a:solidFill>
                  <a:schemeClr val="bg1"/>
                </a:solidFill>
                <a:ea typeface="+mn-lt"/>
                <a:cs typeface="+mn-lt"/>
              </a:rPr>
              <a:t>tarafından</a:t>
            </a:r>
            <a:r>
              <a:rPr lang="en-US" sz="2400" dirty="0">
                <a:solidFill>
                  <a:schemeClr val="bg1"/>
                </a:solidFill>
                <a:ea typeface="+mn-lt"/>
                <a:cs typeface="+mn-lt"/>
              </a:rPr>
              <a:t> 1985 </a:t>
            </a:r>
            <a:r>
              <a:rPr lang="en-US" sz="2400" err="1">
                <a:solidFill>
                  <a:schemeClr val="bg1"/>
                </a:solidFill>
                <a:ea typeface="+mn-lt"/>
                <a:cs typeface="+mn-lt"/>
              </a:rPr>
              <a:t>yılında</a:t>
            </a:r>
            <a:r>
              <a:rPr lang="en-US" sz="2400" dirty="0">
                <a:solidFill>
                  <a:schemeClr val="bg1"/>
                </a:solidFill>
                <a:ea typeface="+mn-lt"/>
                <a:cs typeface="+mn-lt"/>
              </a:rPr>
              <a:t> </a:t>
            </a:r>
            <a:r>
              <a:rPr lang="en-US" sz="2400" err="1">
                <a:solidFill>
                  <a:schemeClr val="bg1"/>
                </a:solidFill>
                <a:ea typeface="+mn-lt"/>
                <a:cs typeface="+mn-lt"/>
              </a:rPr>
              <a:t>geliştirilmiş</a:t>
            </a:r>
            <a:r>
              <a:rPr lang="en-US" sz="2400" dirty="0">
                <a:solidFill>
                  <a:schemeClr val="bg1"/>
                </a:solidFill>
                <a:ea typeface="+mn-lt"/>
                <a:cs typeface="+mn-lt"/>
              </a:rPr>
              <a:t> </a:t>
            </a:r>
            <a:r>
              <a:rPr lang="en-US" sz="2400" err="1">
                <a:solidFill>
                  <a:schemeClr val="bg1"/>
                </a:solidFill>
                <a:ea typeface="+mn-lt"/>
                <a:cs typeface="+mn-lt"/>
              </a:rPr>
              <a:t>olan</a:t>
            </a:r>
            <a:r>
              <a:rPr lang="en-US" sz="2400" dirty="0">
                <a:solidFill>
                  <a:schemeClr val="bg1"/>
                </a:solidFill>
                <a:ea typeface="+mn-lt"/>
                <a:cs typeface="+mn-lt"/>
              </a:rPr>
              <a:t> </a:t>
            </a:r>
            <a:r>
              <a:rPr lang="en-US" sz="2400" err="1">
                <a:solidFill>
                  <a:schemeClr val="bg1"/>
                </a:solidFill>
                <a:ea typeface="+mn-lt"/>
                <a:cs typeface="+mn-lt"/>
              </a:rPr>
              <a:t>algoritma</a:t>
            </a:r>
            <a:r>
              <a:rPr lang="en-US" sz="2400" dirty="0">
                <a:solidFill>
                  <a:schemeClr val="bg1"/>
                </a:solidFill>
                <a:ea typeface="+mn-lt"/>
                <a:cs typeface="+mn-lt"/>
              </a:rPr>
              <a:t> </a:t>
            </a:r>
            <a:r>
              <a:rPr lang="en-US" sz="2400" err="1">
                <a:solidFill>
                  <a:schemeClr val="bg1"/>
                </a:solidFill>
                <a:ea typeface="+mn-lt"/>
                <a:cs typeface="+mn-lt"/>
              </a:rPr>
              <a:t>kullanılarak</a:t>
            </a:r>
            <a:r>
              <a:rPr lang="en-US" sz="2400" dirty="0">
                <a:solidFill>
                  <a:schemeClr val="bg1"/>
                </a:solidFill>
                <a:ea typeface="+mn-lt"/>
                <a:cs typeface="+mn-lt"/>
              </a:rPr>
              <a:t> </a:t>
            </a:r>
            <a:r>
              <a:rPr lang="en-US" sz="2400" err="1">
                <a:solidFill>
                  <a:schemeClr val="bg1"/>
                </a:solidFill>
                <a:ea typeface="+mn-lt"/>
                <a:cs typeface="+mn-lt"/>
              </a:rPr>
              <a:t>bulunmuştur</a:t>
            </a:r>
            <a:r>
              <a:rPr lang="en-US" sz="2400" dirty="0">
                <a:solidFill>
                  <a:schemeClr val="bg1"/>
                </a:solidFill>
                <a:ea typeface="+mn-lt"/>
                <a:cs typeface="+mn-lt"/>
              </a:rPr>
              <a: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158545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C32752B-EFA2-1097-29C5-A247C6330145}"/>
              </a:ext>
            </a:extLst>
          </p:cNvPr>
          <p:cNvSpPr>
            <a:spLocks noGrp="1"/>
          </p:cNvSpPr>
          <p:nvPr>
            <p:ph type="title"/>
          </p:nvPr>
        </p:nvSpPr>
        <p:spPr>
          <a:xfrm>
            <a:off x="414270" y="812614"/>
            <a:ext cx="4640729" cy="670887"/>
          </a:xfrm>
        </p:spPr>
        <p:txBody>
          <a:bodyPr vert="horz" lIns="91440" tIns="45720" rIns="91440" bIns="45720" rtlCol="0" anchor="b">
            <a:normAutofit/>
          </a:bodyPr>
          <a:lstStyle/>
          <a:p>
            <a:r>
              <a:rPr lang="en-US" sz="3600" dirty="0"/>
              <a:t>DENEYSEL ÇALIŞMA</a:t>
            </a:r>
          </a:p>
        </p:txBody>
      </p:sp>
      <p:sp>
        <p:nvSpPr>
          <p:cNvPr id="6" name="TextBox 5">
            <a:extLst>
              <a:ext uri="{FF2B5EF4-FFF2-40B4-BE49-F238E27FC236}">
                <a16:creationId xmlns:a16="http://schemas.microsoft.com/office/drawing/2014/main" id="{DEEE7EDA-A7C7-F452-298B-E8CC96F9A1B0}"/>
              </a:ext>
            </a:extLst>
          </p:cNvPr>
          <p:cNvSpPr txBox="1"/>
          <p:nvPr/>
        </p:nvSpPr>
        <p:spPr>
          <a:xfrm>
            <a:off x="457200" y="2286000"/>
            <a:ext cx="4683658" cy="464958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b="1" dirty="0">
                <a:solidFill>
                  <a:schemeClr val="bg1"/>
                </a:solidFill>
              </a:rPr>
              <a:t>Bu </a:t>
            </a:r>
            <a:r>
              <a:rPr lang="en-US" sz="1700" b="1" dirty="0" err="1">
                <a:solidFill>
                  <a:schemeClr val="bg1"/>
                </a:solidFill>
              </a:rPr>
              <a:t>işlemden</a:t>
            </a:r>
            <a:r>
              <a:rPr lang="en-US" sz="1700" b="1" dirty="0">
                <a:solidFill>
                  <a:schemeClr val="bg1"/>
                </a:solidFill>
              </a:rPr>
              <a:t> </a:t>
            </a:r>
            <a:r>
              <a:rPr lang="en-US" sz="1700" b="1" dirty="0" err="1">
                <a:solidFill>
                  <a:schemeClr val="bg1"/>
                </a:solidFill>
              </a:rPr>
              <a:t>sonra</a:t>
            </a:r>
            <a:r>
              <a:rPr lang="en-US" sz="1700" b="1" dirty="0">
                <a:solidFill>
                  <a:schemeClr val="bg1"/>
                </a:solidFill>
              </a:rPr>
              <a:t> </a:t>
            </a:r>
            <a:r>
              <a:rPr lang="en-US" sz="1700" b="1" dirty="0" err="1">
                <a:solidFill>
                  <a:schemeClr val="bg1"/>
                </a:solidFill>
              </a:rPr>
              <a:t>görüntü</a:t>
            </a:r>
            <a:r>
              <a:rPr lang="en-US" sz="1700" b="1" dirty="0">
                <a:solidFill>
                  <a:schemeClr val="bg1"/>
                </a:solidFill>
              </a:rPr>
              <a:t> </a:t>
            </a:r>
            <a:r>
              <a:rPr lang="en-US" sz="1700" b="1" dirty="0" err="1">
                <a:solidFill>
                  <a:schemeClr val="bg1"/>
                </a:solidFill>
              </a:rPr>
              <a:t>ön</a:t>
            </a:r>
            <a:r>
              <a:rPr lang="en-US" sz="1700" b="1" dirty="0">
                <a:solidFill>
                  <a:schemeClr val="bg1"/>
                </a:solidFill>
              </a:rPr>
              <a:t> </a:t>
            </a:r>
            <a:r>
              <a:rPr lang="en-US" sz="1700" b="1" dirty="0" err="1">
                <a:solidFill>
                  <a:schemeClr val="bg1"/>
                </a:solidFill>
              </a:rPr>
              <a:t>işleme</a:t>
            </a:r>
            <a:r>
              <a:rPr lang="en-US" sz="1700" b="1" dirty="0">
                <a:solidFill>
                  <a:schemeClr val="bg1"/>
                </a:solidFill>
              </a:rPr>
              <a:t> </a:t>
            </a:r>
            <a:r>
              <a:rPr lang="en-US" sz="1700" b="1" dirty="0" err="1">
                <a:solidFill>
                  <a:schemeClr val="bg1"/>
                </a:solidFill>
              </a:rPr>
              <a:t>aşamasına</a:t>
            </a:r>
            <a:r>
              <a:rPr lang="en-US" sz="1700" b="1" dirty="0">
                <a:solidFill>
                  <a:schemeClr val="bg1"/>
                </a:solidFill>
              </a:rPr>
              <a:t> </a:t>
            </a:r>
            <a:r>
              <a:rPr lang="en-US" sz="1700" b="1" dirty="0" err="1">
                <a:solidFill>
                  <a:schemeClr val="bg1"/>
                </a:solidFill>
              </a:rPr>
              <a:t>geçilmektedir</a:t>
            </a:r>
            <a:r>
              <a:rPr lang="en-US" sz="1700" b="1" dirty="0">
                <a:solidFill>
                  <a:schemeClr val="bg1"/>
                </a:solidFill>
              </a:rPr>
              <a:t>. </a:t>
            </a:r>
            <a:r>
              <a:rPr lang="en-US" sz="1700" b="1" dirty="0" err="1">
                <a:solidFill>
                  <a:schemeClr val="bg1"/>
                </a:solidFill>
              </a:rPr>
              <a:t>Görüntü</a:t>
            </a:r>
            <a:r>
              <a:rPr lang="en-US" sz="1700" b="1" dirty="0">
                <a:solidFill>
                  <a:schemeClr val="bg1"/>
                </a:solidFill>
              </a:rPr>
              <a:t> </a:t>
            </a:r>
            <a:r>
              <a:rPr lang="en-US" sz="1700" b="1" dirty="0" err="1">
                <a:solidFill>
                  <a:schemeClr val="bg1"/>
                </a:solidFill>
              </a:rPr>
              <a:t>ön</a:t>
            </a:r>
            <a:r>
              <a:rPr lang="en-US" sz="1700" b="1" dirty="0">
                <a:solidFill>
                  <a:schemeClr val="bg1"/>
                </a:solidFill>
              </a:rPr>
              <a:t> </a:t>
            </a:r>
            <a:r>
              <a:rPr lang="en-US" sz="1700" b="1" dirty="0" err="1">
                <a:solidFill>
                  <a:schemeClr val="bg1"/>
                </a:solidFill>
              </a:rPr>
              <a:t>işleme</a:t>
            </a:r>
            <a:r>
              <a:rPr lang="en-US" sz="1700" b="1" dirty="0">
                <a:solidFill>
                  <a:schemeClr val="bg1"/>
                </a:solidFill>
              </a:rPr>
              <a:t> </a:t>
            </a:r>
            <a:r>
              <a:rPr lang="en-US" sz="1700" b="1" dirty="0" err="1">
                <a:solidFill>
                  <a:schemeClr val="bg1"/>
                </a:solidFill>
              </a:rPr>
              <a:t>aşamasında</a:t>
            </a:r>
            <a:r>
              <a:rPr lang="en-US" sz="1700" b="1" dirty="0">
                <a:solidFill>
                  <a:schemeClr val="bg1"/>
                </a:solidFill>
              </a:rPr>
              <a:t>, </a:t>
            </a:r>
            <a:r>
              <a:rPr lang="en-US" sz="1700" b="1" dirty="0" err="1">
                <a:solidFill>
                  <a:schemeClr val="bg1"/>
                </a:solidFill>
              </a:rPr>
              <a:t>resim</a:t>
            </a:r>
            <a:r>
              <a:rPr lang="en-US" sz="1700" b="1" dirty="0">
                <a:solidFill>
                  <a:schemeClr val="bg1"/>
                </a:solidFill>
              </a:rPr>
              <a:t> </a:t>
            </a:r>
            <a:r>
              <a:rPr lang="en-US" sz="1700" b="1" dirty="0" err="1">
                <a:solidFill>
                  <a:schemeClr val="bg1"/>
                </a:solidFill>
              </a:rPr>
              <a:t>üzerinde</a:t>
            </a:r>
            <a:r>
              <a:rPr lang="en-US" sz="1700" b="1" dirty="0">
                <a:solidFill>
                  <a:schemeClr val="bg1"/>
                </a:solidFill>
              </a:rPr>
              <a:t> </a:t>
            </a:r>
            <a:r>
              <a:rPr lang="en-US" sz="1700" b="1" dirty="0" err="1">
                <a:solidFill>
                  <a:schemeClr val="bg1"/>
                </a:solidFill>
              </a:rPr>
              <a:t>filtreleme</a:t>
            </a:r>
            <a:r>
              <a:rPr lang="en-US" sz="1700" b="1" dirty="0">
                <a:solidFill>
                  <a:schemeClr val="bg1"/>
                </a:solidFill>
              </a:rPr>
              <a:t>, </a:t>
            </a:r>
            <a:r>
              <a:rPr lang="en-US" sz="1700" b="1" dirty="0" err="1">
                <a:solidFill>
                  <a:schemeClr val="bg1"/>
                </a:solidFill>
              </a:rPr>
              <a:t>grileştirme</a:t>
            </a:r>
            <a:r>
              <a:rPr lang="en-US" sz="1700" b="1" dirty="0">
                <a:solidFill>
                  <a:schemeClr val="bg1"/>
                </a:solidFill>
              </a:rPr>
              <a:t>, </a:t>
            </a:r>
            <a:r>
              <a:rPr lang="en-US" sz="1700" b="1" dirty="0" err="1">
                <a:solidFill>
                  <a:schemeClr val="bg1"/>
                </a:solidFill>
              </a:rPr>
              <a:t>eşikleşme</a:t>
            </a:r>
            <a:r>
              <a:rPr lang="en-US" sz="1700" b="1" dirty="0">
                <a:solidFill>
                  <a:schemeClr val="bg1"/>
                </a:solidFill>
              </a:rPr>
              <a:t> </a:t>
            </a:r>
            <a:r>
              <a:rPr lang="en-US" sz="1700" b="1" dirty="0" err="1">
                <a:solidFill>
                  <a:schemeClr val="bg1"/>
                </a:solidFill>
              </a:rPr>
              <a:t>ve</a:t>
            </a:r>
            <a:r>
              <a:rPr lang="en-US" sz="1700" b="1" dirty="0">
                <a:solidFill>
                  <a:schemeClr val="bg1"/>
                </a:solidFill>
              </a:rPr>
              <a:t> </a:t>
            </a:r>
            <a:r>
              <a:rPr lang="en-US" sz="1700" b="1" dirty="0" err="1">
                <a:solidFill>
                  <a:schemeClr val="bg1"/>
                </a:solidFill>
              </a:rPr>
              <a:t>morfolojik</a:t>
            </a:r>
            <a:r>
              <a:rPr lang="en-US" sz="1700" b="1" dirty="0">
                <a:solidFill>
                  <a:schemeClr val="bg1"/>
                </a:solidFill>
              </a:rPr>
              <a:t> </a:t>
            </a:r>
            <a:r>
              <a:rPr lang="en-US" sz="1700" b="1" dirty="0" err="1">
                <a:solidFill>
                  <a:schemeClr val="bg1"/>
                </a:solidFill>
              </a:rPr>
              <a:t>işlem</a:t>
            </a:r>
            <a:r>
              <a:rPr lang="en-US" sz="1700" b="1" dirty="0">
                <a:solidFill>
                  <a:schemeClr val="bg1"/>
                </a:solidFill>
              </a:rPr>
              <a:t> </a:t>
            </a:r>
            <a:r>
              <a:rPr lang="en-US" sz="1700" b="1" dirty="0" err="1">
                <a:solidFill>
                  <a:schemeClr val="bg1"/>
                </a:solidFill>
              </a:rPr>
              <a:t>uygulanmaktadır</a:t>
            </a:r>
            <a:r>
              <a:rPr lang="en-US" sz="1700" b="1" dirty="0">
                <a:solidFill>
                  <a:schemeClr val="bg1"/>
                </a:solidFill>
              </a:rPr>
              <a:t>. Bu </a:t>
            </a:r>
            <a:r>
              <a:rPr lang="en-US" sz="1700" b="1" dirty="0" err="1">
                <a:solidFill>
                  <a:schemeClr val="bg1"/>
                </a:solidFill>
              </a:rPr>
              <a:t>işlem</a:t>
            </a:r>
            <a:r>
              <a:rPr lang="en-US" sz="1700" b="1" dirty="0">
                <a:solidFill>
                  <a:schemeClr val="bg1"/>
                </a:solidFill>
              </a:rPr>
              <a:t> </a:t>
            </a:r>
            <a:r>
              <a:rPr lang="en-US" sz="1700" b="1" dirty="0" err="1">
                <a:solidFill>
                  <a:schemeClr val="bg1"/>
                </a:solidFill>
              </a:rPr>
              <a:t>basamakları</a:t>
            </a:r>
            <a:r>
              <a:rPr lang="en-US" sz="1700" b="1" dirty="0">
                <a:solidFill>
                  <a:schemeClr val="bg1"/>
                </a:solidFill>
              </a:rPr>
              <a:t> </a:t>
            </a:r>
            <a:r>
              <a:rPr lang="en-US" sz="1700" b="1" dirty="0" err="1">
                <a:solidFill>
                  <a:schemeClr val="bg1"/>
                </a:solidFill>
              </a:rPr>
              <a:t>sonucunda</a:t>
            </a:r>
            <a:r>
              <a:rPr lang="en-US" sz="1700" b="1" dirty="0">
                <a:solidFill>
                  <a:schemeClr val="bg1"/>
                </a:solidFill>
              </a:rPr>
              <a:t> </a:t>
            </a:r>
            <a:r>
              <a:rPr lang="en-US" sz="1700" b="1" dirty="0" err="1">
                <a:solidFill>
                  <a:schemeClr val="bg1"/>
                </a:solidFill>
              </a:rPr>
              <a:t>elde</a:t>
            </a:r>
            <a:r>
              <a:rPr lang="en-US" sz="1700" b="1" dirty="0">
                <a:solidFill>
                  <a:schemeClr val="bg1"/>
                </a:solidFill>
              </a:rPr>
              <a:t> </a:t>
            </a:r>
            <a:r>
              <a:rPr lang="en-US" sz="1700" b="1" dirty="0" err="1">
                <a:solidFill>
                  <a:schemeClr val="bg1"/>
                </a:solidFill>
              </a:rPr>
              <a:t>edilen</a:t>
            </a:r>
            <a:r>
              <a:rPr lang="en-US" sz="1700" b="1" dirty="0">
                <a:solidFill>
                  <a:schemeClr val="bg1"/>
                </a:solidFill>
              </a:rPr>
              <a:t> </a:t>
            </a:r>
            <a:r>
              <a:rPr lang="en-US" sz="1700" b="1" dirty="0" err="1">
                <a:solidFill>
                  <a:schemeClr val="bg1"/>
                </a:solidFill>
              </a:rPr>
              <a:t>görüntü</a:t>
            </a:r>
            <a:r>
              <a:rPr lang="en-US" sz="1700" b="1" dirty="0">
                <a:solidFill>
                  <a:schemeClr val="bg1"/>
                </a:solidFill>
              </a:rPr>
              <a:t> </a:t>
            </a:r>
            <a:r>
              <a:rPr lang="en-US" sz="1700" b="1" dirty="0" err="1">
                <a:solidFill>
                  <a:schemeClr val="bg1"/>
                </a:solidFill>
              </a:rPr>
              <a:t>Şekil</a:t>
            </a:r>
            <a:r>
              <a:rPr lang="en-US" sz="1700" b="1" dirty="0">
                <a:solidFill>
                  <a:schemeClr val="bg1"/>
                </a:solidFill>
              </a:rPr>
              <a:t> 6 (b)’de </a:t>
            </a:r>
            <a:r>
              <a:rPr lang="en-US" sz="1700" b="1" dirty="0" err="1">
                <a:solidFill>
                  <a:schemeClr val="bg1"/>
                </a:solidFill>
              </a:rPr>
              <a:t>sunulmaktadır</a:t>
            </a:r>
            <a:r>
              <a:rPr lang="en-US" sz="1700" b="1" dirty="0">
                <a:solidFill>
                  <a:schemeClr val="bg1"/>
                </a:solidFill>
              </a:rPr>
              <a:t>. Bu </a:t>
            </a:r>
            <a:r>
              <a:rPr lang="en-US" sz="1700" b="1" dirty="0" err="1">
                <a:solidFill>
                  <a:schemeClr val="bg1"/>
                </a:solidFill>
              </a:rPr>
              <a:t>görüntü</a:t>
            </a:r>
            <a:r>
              <a:rPr lang="en-US" sz="1700" b="1" dirty="0">
                <a:solidFill>
                  <a:schemeClr val="bg1"/>
                </a:solidFill>
              </a:rPr>
              <a:t> </a:t>
            </a:r>
            <a:r>
              <a:rPr lang="en-US" sz="1700" b="1" dirty="0" err="1">
                <a:solidFill>
                  <a:schemeClr val="bg1"/>
                </a:solidFill>
              </a:rPr>
              <a:t>nesne</a:t>
            </a:r>
            <a:r>
              <a:rPr lang="en-US" sz="1700" b="1" dirty="0">
                <a:solidFill>
                  <a:schemeClr val="bg1"/>
                </a:solidFill>
              </a:rPr>
              <a:t> </a:t>
            </a:r>
            <a:r>
              <a:rPr lang="en-US" sz="1700" b="1" dirty="0" err="1">
                <a:solidFill>
                  <a:schemeClr val="bg1"/>
                </a:solidFill>
              </a:rPr>
              <a:t>bulma</a:t>
            </a:r>
            <a:r>
              <a:rPr lang="en-US" sz="1700" b="1" dirty="0">
                <a:solidFill>
                  <a:schemeClr val="bg1"/>
                </a:solidFill>
              </a:rPr>
              <a:t> </a:t>
            </a:r>
            <a:r>
              <a:rPr lang="en-US" sz="1700" b="1" dirty="0" err="1">
                <a:solidFill>
                  <a:schemeClr val="bg1"/>
                </a:solidFill>
              </a:rPr>
              <a:t>ve</a:t>
            </a:r>
            <a:r>
              <a:rPr lang="en-US" sz="1700" b="1" dirty="0">
                <a:solidFill>
                  <a:schemeClr val="bg1"/>
                </a:solidFill>
              </a:rPr>
              <a:t> </a:t>
            </a:r>
            <a:r>
              <a:rPr lang="en-US" sz="1700" b="1" dirty="0" err="1">
                <a:solidFill>
                  <a:schemeClr val="bg1"/>
                </a:solidFill>
              </a:rPr>
              <a:t>özellik</a:t>
            </a:r>
            <a:r>
              <a:rPr lang="en-US" sz="1700" b="1" dirty="0">
                <a:solidFill>
                  <a:schemeClr val="bg1"/>
                </a:solidFill>
              </a:rPr>
              <a:t> </a:t>
            </a:r>
            <a:r>
              <a:rPr lang="en-US" sz="1700" b="1" dirty="0" err="1">
                <a:solidFill>
                  <a:schemeClr val="bg1"/>
                </a:solidFill>
              </a:rPr>
              <a:t>belirleme</a:t>
            </a:r>
            <a:r>
              <a:rPr lang="en-US" sz="1700" b="1" dirty="0">
                <a:solidFill>
                  <a:schemeClr val="bg1"/>
                </a:solidFill>
              </a:rPr>
              <a:t> </a:t>
            </a:r>
            <a:r>
              <a:rPr lang="en-US" sz="1700" b="1" dirty="0" err="1">
                <a:solidFill>
                  <a:schemeClr val="bg1"/>
                </a:solidFill>
              </a:rPr>
              <a:t>aşamasına</a:t>
            </a:r>
            <a:r>
              <a:rPr lang="en-US" sz="1700" b="1" dirty="0">
                <a:solidFill>
                  <a:schemeClr val="bg1"/>
                </a:solidFill>
              </a:rPr>
              <a:t> </a:t>
            </a:r>
            <a:r>
              <a:rPr lang="en-US" sz="1700" b="1" dirty="0" err="1">
                <a:solidFill>
                  <a:schemeClr val="bg1"/>
                </a:solidFill>
              </a:rPr>
              <a:t>girdi</a:t>
            </a:r>
            <a:r>
              <a:rPr lang="en-US" sz="1700" b="1" dirty="0">
                <a:solidFill>
                  <a:schemeClr val="bg1"/>
                </a:solidFill>
              </a:rPr>
              <a:t> </a:t>
            </a:r>
            <a:r>
              <a:rPr lang="en-US" sz="1700" b="1" dirty="0" err="1">
                <a:solidFill>
                  <a:schemeClr val="bg1"/>
                </a:solidFill>
              </a:rPr>
              <a:t>olarak</a:t>
            </a:r>
            <a:r>
              <a:rPr lang="en-US" sz="1700" b="1" dirty="0">
                <a:solidFill>
                  <a:schemeClr val="bg1"/>
                </a:solidFill>
              </a:rPr>
              <a:t> </a:t>
            </a:r>
            <a:r>
              <a:rPr lang="en-US" sz="1700" b="1" dirty="0" err="1">
                <a:solidFill>
                  <a:schemeClr val="bg1"/>
                </a:solidFill>
              </a:rPr>
              <a:t>verilmektedir</a:t>
            </a:r>
            <a:r>
              <a:rPr lang="en-US" sz="1700" b="1" dirty="0">
                <a:solidFill>
                  <a:schemeClr val="bg1"/>
                </a:solidFill>
              </a:rPr>
              <a:t>. </a:t>
            </a:r>
            <a:r>
              <a:rPr lang="en-US" sz="1700" b="1" dirty="0" err="1">
                <a:solidFill>
                  <a:schemeClr val="bg1"/>
                </a:solidFill>
              </a:rPr>
              <a:t>Ortamda</a:t>
            </a:r>
            <a:r>
              <a:rPr lang="en-US" sz="1700" b="1" dirty="0">
                <a:solidFill>
                  <a:schemeClr val="bg1"/>
                </a:solidFill>
              </a:rPr>
              <a:t> </a:t>
            </a:r>
            <a:r>
              <a:rPr lang="en-US" sz="1700" b="1" dirty="0" err="1">
                <a:solidFill>
                  <a:schemeClr val="bg1"/>
                </a:solidFill>
              </a:rPr>
              <a:t>bulunan</a:t>
            </a:r>
            <a:r>
              <a:rPr lang="en-US" sz="1700" b="1" dirty="0">
                <a:solidFill>
                  <a:schemeClr val="bg1"/>
                </a:solidFill>
              </a:rPr>
              <a:t> </a:t>
            </a:r>
            <a:r>
              <a:rPr lang="en-US" sz="1700" b="1" dirty="0" err="1">
                <a:solidFill>
                  <a:schemeClr val="bg1"/>
                </a:solidFill>
              </a:rPr>
              <a:t>ve</a:t>
            </a:r>
            <a:r>
              <a:rPr lang="en-US" sz="1700" b="1" dirty="0">
                <a:solidFill>
                  <a:schemeClr val="bg1"/>
                </a:solidFill>
              </a:rPr>
              <a:t> </a:t>
            </a:r>
            <a:r>
              <a:rPr lang="en-US" sz="1700" b="1" dirty="0" err="1">
                <a:solidFill>
                  <a:schemeClr val="bg1"/>
                </a:solidFill>
              </a:rPr>
              <a:t>ilgilenilen</a:t>
            </a:r>
            <a:r>
              <a:rPr lang="en-US" sz="1700" b="1" dirty="0">
                <a:solidFill>
                  <a:schemeClr val="bg1"/>
                </a:solidFill>
              </a:rPr>
              <a:t> </a:t>
            </a:r>
            <a:r>
              <a:rPr lang="en-US" sz="1700" b="1" dirty="0" err="1">
                <a:solidFill>
                  <a:schemeClr val="bg1"/>
                </a:solidFill>
              </a:rPr>
              <a:t>nesnelerin</a:t>
            </a:r>
            <a:r>
              <a:rPr lang="en-US" sz="1700" b="1" dirty="0">
                <a:solidFill>
                  <a:schemeClr val="bg1"/>
                </a:solidFill>
              </a:rPr>
              <a:t> </a:t>
            </a:r>
            <a:r>
              <a:rPr lang="en-US" sz="1700" b="1" dirty="0" err="1">
                <a:solidFill>
                  <a:schemeClr val="bg1"/>
                </a:solidFill>
              </a:rPr>
              <a:t>dış</a:t>
            </a:r>
            <a:r>
              <a:rPr lang="en-US" sz="1700" b="1" dirty="0">
                <a:solidFill>
                  <a:schemeClr val="bg1"/>
                </a:solidFill>
              </a:rPr>
              <a:t> </a:t>
            </a:r>
            <a:r>
              <a:rPr lang="en-US" sz="1700" b="1" dirty="0" err="1">
                <a:solidFill>
                  <a:schemeClr val="bg1"/>
                </a:solidFill>
              </a:rPr>
              <a:t>hatları</a:t>
            </a:r>
            <a:r>
              <a:rPr lang="en-US" sz="1700" b="1" dirty="0">
                <a:solidFill>
                  <a:schemeClr val="bg1"/>
                </a:solidFill>
              </a:rPr>
              <a:t> </a:t>
            </a:r>
            <a:r>
              <a:rPr lang="en-US" sz="1700" b="1" dirty="0" err="1">
                <a:solidFill>
                  <a:schemeClr val="bg1"/>
                </a:solidFill>
              </a:rPr>
              <a:t>belirlenmektedir</a:t>
            </a:r>
            <a:r>
              <a:rPr lang="en-US" sz="1700" b="1" dirty="0">
                <a:solidFill>
                  <a:schemeClr val="bg1"/>
                </a:solidFill>
              </a:rPr>
              <a:t>. </a:t>
            </a:r>
            <a:r>
              <a:rPr lang="en-US" sz="1700" b="1" dirty="0" err="1">
                <a:solidFill>
                  <a:schemeClr val="bg1"/>
                </a:solidFill>
              </a:rPr>
              <a:t>Çalışmada</a:t>
            </a:r>
            <a:r>
              <a:rPr lang="en-US" sz="1700" b="1" dirty="0">
                <a:solidFill>
                  <a:schemeClr val="bg1"/>
                </a:solidFill>
              </a:rPr>
              <a:t> </a:t>
            </a:r>
            <a:r>
              <a:rPr lang="en-US" sz="1700" b="1" dirty="0" err="1">
                <a:solidFill>
                  <a:schemeClr val="bg1"/>
                </a:solidFill>
              </a:rPr>
              <a:t>kullanılacak</a:t>
            </a:r>
            <a:r>
              <a:rPr lang="en-US" sz="1700" b="1" dirty="0">
                <a:solidFill>
                  <a:schemeClr val="bg1"/>
                </a:solidFill>
              </a:rPr>
              <a:t> </a:t>
            </a:r>
            <a:r>
              <a:rPr lang="en-US" sz="1700" b="1" dirty="0" err="1">
                <a:solidFill>
                  <a:schemeClr val="bg1"/>
                </a:solidFill>
              </a:rPr>
              <a:t>alan</a:t>
            </a:r>
            <a:r>
              <a:rPr lang="en-US" sz="1700" b="1" dirty="0">
                <a:solidFill>
                  <a:schemeClr val="bg1"/>
                </a:solidFill>
              </a:rPr>
              <a:t>, </a:t>
            </a:r>
            <a:r>
              <a:rPr lang="en-US" sz="1700" b="1" dirty="0" err="1">
                <a:solidFill>
                  <a:schemeClr val="bg1"/>
                </a:solidFill>
              </a:rPr>
              <a:t>çap</a:t>
            </a:r>
            <a:r>
              <a:rPr lang="en-US" sz="1700" b="1" dirty="0">
                <a:solidFill>
                  <a:schemeClr val="bg1"/>
                </a:solidFill>
              </a:rPr>
              <a:t>, </a:t>
            </a:r>
            <a:r>
              <a:rPr lang="en-US" sz="1700" b="1" dirty="0" err="1">
                <a:solidFill>
                  <a:schemeClr val="bg1"/>
                </a:solidFill>
              </a:rPr>
              <a:t>yarıçap</a:t>
            </a:r>
            <a:r>
              <a:rPr lang="en-US" sz="1700" b="1" dirty="0">
                <a:solidFill>
                  <a:schemeClr val="bg1"/>
                </a:solidFill>
              </a:rPr>
              <a:t> </a:t>
            </a:r>
            <a:r>
              <a:rPr lang="en-US" sz="1700" b="1" dirty="0" err="1">
                <a:solidFill>
                  <a:schemeClr val="bg1"/>
                </a:solidFill>
              </a:rPr>
              <a:t>ve</a:t>
            </a:r>
            <a:r>
              <a:rPr lang="en-US" sz="1700" b="1" dirty="0">
                <a:solidFill>
                  <a:schemeClr val="bg1"/>
                </a:solidFill>
              </a:rPr>
              <a:t> </a:t>
            </a:r>
            <a:r>
              <a:rPr lang="en-US" sz="1700" b="1" dirty="0" err="1">
                <a:solidFill>
                  <a:schemeClr val="bg1"/>
                </a:solidFill>
              </a:rPr>
              <a:t>merkez</a:t>
            </a:r>
            <a:r>
              <a:rPr lang="en-US" sz="1700" b="1" dirty="0">
                <a:solidFill>
                  <a:schemeClr val="bg1"/>
                </a:solidFill>
              </a:rPr>
              <a:t> </a:t>
            </a:r>
            <a:r>
              <a:rPr lang="en-US" sz="1700" b="1" dirty="0" err="1">
                <a:solidFill>
                  <a:schemeClr val="bg1"/>
                </a:solidFill>
              </a:rPr>
              <a:t>noktasına</a:t>
            </a:r>
            <a:r>
              <a:rPr lang="en-US" sz="1700" b="1" dirty="0">
                <a:solidFill>
                  <a:schemeClr val="bg1"/>
                </a:solidFill>
              </a:rPr>
              <a:t> </a:t>
            </a:r>
            <a:r>
              <a:rPr lang="en-US" sz="1700" b="1" dirty="0" err="1">
                <a:solidFill>
                  <a:schemeClr val="bg1"/>
                </a:solidFill>
              </a:rPr>
              <a:t>ait</a:t>
            </a:r>
            <a:r>
              <a:rPr lang="en-US" sz="1700" b="1" dirty="0">
                <a:solidFill>
                  <a:schemeClr val="bg1"/>
                </a:solidFill>
              </a:rPr>
              <a:t> </a:t>
            </a:r>
            <a:r>
              <a:rPr lang="en-US" sz="1700" b="1" dirty="0" err="1">
                <a:solidFill>
                  <a:schemeClr val="bg1"/>
                </a:solidFill>
              </a:rPr>
              <a:t>koordinatlar</a:t>
            </a:r>
            <a:r>
              <a:rPr lang="en-US" sz="1700" b="1" dirty="0">
                <a:solidFill>
                  <a:schemeClr val="bg1"/>
                </a:solidFill>
              </a:rPr>
              <a:t> </a:t>
            </a:r>
            <a:r>
              <a:rPr lang="en-US" sz="1700" b="1" dirty="0" err="1">
                <a:solidFill>
                  <a:schemeClr val="bg1"/>
                </a:solidFill>
              </a:rPr>
              <a:t>elde</a:t>
            </a:r>
            <a:r>
              <a:rPr lang="en-US" sz="1700" b="1" dirty="0">
                <a:solidFill>
                  <a:schemeClr val="bg1"/>
                </a:solidFill>
              </a:rPr>
              <a:t> </a:t>
            </a:r>
            <a:r>
              <a:rPr lang="en-US" sz="1700" b="1" dirty="0" err="1">
                <a:solidFill>
                  <a:schemeClr val="bg1"/>
                </a:solidFill>
              </a:rPr>
              <a:t>edilmektedir</a:t>
            </a:r>
            <a:r>
              <a:rPr lang="en-US" sz="1700" b="1" dirty="0">
                <a:solidFill>
                  <a:schemeClr val="bg1"/>
                </a:solidFill>
              </a:rPr>
              <a:t>. </a:t>
            </a:r>
            <a:r>
              <a:rPr lang="en-US" sz="1700" b="1" dirty="0" err="1">
                <a:solidFill>
                  <a:schemeClr val="bg1"/>
                </a:solidFill>
              </a:rPr>
              <a:t>Şekil</a:t>
            </a:r>
            <a:r>
              <a:rPr lang="en-US" sz="1700" b="1" dirty="0">
                <a:solidFill>
                  <a:schemeClr val="bg1"/>
                </a:solidFill>
              </a:rPr>
              <a:t> 6 (c)’de </a:t>
            </a:r>
            <a:r>
              <a:rPr lang="en-US" sz="1700" b="1" dirty="0" err="1">
                <a:solidFill>
                  <a:schemeClr val="bg1"/>
                </a:solidFill>
              </a:rPr>
              <a:t>ortamda</a:t>
            </a:r>
            <a:r>
              <a:rPr lang="en-US" sz="1700" b="1" dirty="0">
                <a:solidFill>
                  <a:schemeClr val="bg1"/>
                </a:solidFill>
              </a:rPr>
              <a:t> </a:t>
            </a:r>
            <a:r>
              <a:rPr lang="en-US" sz="1700" b="1" dirty="0" err="1">
                <a:solidFill>
                  <a:schemeClr val="bg1"/>
                </a:solidFill>
              </a:rPr>
              <a:t>bulunan</a:t>
            </a:r>
            <a:r>
              <a:rPr lang="en-US" sz="1700" b="1" dirty="0">
                <a:solidFill>
                  <a:schemeClr val="bg1"/>
                </a:solidFill>
              </a:rPr>
              <a:t> </a:t>
            </a:r>
            <a:r>
              <a:rPr lang="en-US" sz="1700" b="1" dirty="0" err="1">
                <a:solidFill>
                  <a:schemeClr val="bg1"/>
                </a:solidFill>
              </a:rPr>
              <a:t>nesnelerin</a:t>
            </a:r>
            <a:r>
              <a:rPr lang="en-US" sz="1700" b="1" dirty="0">
                <a:solidFill>
                  <a:schemeClr val="bg1"/>
                </a:solidFill>
              </a:rPr>
              <a:t> </a:t>
            </a:r>
            <a:r>
              <a:rPr lang="en-US" sz="1700" b="1" dirty="0" err="1">
                <a:solidFill>
                  <a:schemeClr val="bg1"/>
                </a:solidFill>
              </a:rPr>
              <a:t>dış</a:t>
            </a:r>
            <a:r>
              <a:rPr lang="en-US" sz="1700" b="1" dirty="0">
                <a:solidFill>
                  <a:schemeClr val="bg1"/>
                </a:solidFill>
              </a:rPr>
              <a:t> </a:t>
            </a:r>
            <a:r>
              <a:rPr lang="en-US" sz="1700" b="1" dirty="0" err="1">
                <a:solidFill>
                  <a:schemeClr val="bg1"/>
                </a:solidFill>
              </a:rPr>
              <a:t>hatları</a:t>
            </a:r>
            <a:r>
              <a:rPr lang="en-US" sz="1700" b="1" dirty="0">
                <a:solidFill>
                  <a:schemeClr val="bg1"/>
                </a:solidFill>
              </a:rPr>
              <a:t> </a:t>
            </a:r>
            <a:r>
              <a:rPr lang="en-US" sz="1700" b="1" dirty="0" err="1">
                <a:solidFill>
                  <a:schemeClr val="bg1"/>
                </a:solidFill>
              </a:rPr>
              <a:t>ve</a:t>
            </a:r>
            <a:r>
              <a:rPr lang="en-US" sz="1700" b="1" dirty="0">
                <a:solidFill>
                  <a:schemeClr val="bg1"/>
                </a:solidFill>
              </a:rPr>
              <a:t> </a:t>
            </a:r>
            <a:r>
              <a:rPr lang="en-US" sz="1700" b="1" dirty="0" err="1">
                <a:solidFill>
                  <a:schemeClr val="bg1"/>
                </a:solidFill>
              </a:rPr>
              <a:t>indis</a:t>
            </a:r>
            <a:r>
              <a:rPr lang="en-US" sz="1700" b="1" dirty="0">
                <a:solidFill>
                  <a:schemeClr val="bg1"/>
                </a:solidFill>
              </a:rPr>
              <a:t> </a:t>
            </a:r>
            <a:r>
              <a:rPr lang="en-US" sz="1700" b="1" dirty="0" err="1">
                <a:solidFill>
                  <a:schemeClr val="bg1"/>
                </a:solidFill>
              </a:rPr>
              <a:t>numaraları</a:t>
            </a:r>
            <a:r>
              <a:rPr lang="en-US" sz="1700" b="1" dirty="0">
                <a:solidFill>
                  <a:schemeClr val="bg1"/>
                </a:solidFill>
              </a:rPr>
              <a:t> </a:t>
            </a:r>
            <a:r>
              <a:rPr lang="en-US" sz="1700" b="1" dirty="0" err="1">
                <a:solidFill>
                  <a:schemeClr val="bg1"/>
                </a:solidFill>
              </a:rPr>
              <a:t>sunulmaktadır</a:t>
            </a:r>
            <a:r>
              <a:rPr lang="en-US" sz="1700" b="1" dirty="0">
                <a:solidFill>
                  <a:schemeClr val="bg1"/>
                </a:solidFill>
              </a:rPr>
              <a:t>.</a:t>
            </a:r>
          </a:p>
        </p:txBody>
      </p:sp>
      <p:pic>
        <p:nvPicPr>
          <p:cNvPr id="4" name="Picture 4">
            <a:extLst>
              <a:ext uri="{FF2B5EF4-FFF2-40B4-BE49-F238E27FC236}">
                <a16:creationId xmlns:a16="http://schemas.microsoft.com/office/drawing/2014/main" id="{72B94BB1-3272-ADE6-56F7-E92D2015E293}"/>
              </a:ext>
            </a:extLst>
          </p:cNvPr>
          <p:cNvPicPr>
            <a:picLocks noGrp="1" noChangeAspect="1"/>
          </p:cNvPicPr>
          <p:nvPr>
            <p:ph idx="1"/>
          </p:nvPr>
        </p:nvPicPr>
        <p:blipFill>
          <a:blip r:embed="rId3"/>
          <a:stretch>
            <a:fillRect/>
          </a:stretch>
        </p:blipFill>
        <p:spPr>
          <a:xfrm>
            <a:off x="5638599" y="1470194"/>
            <a:ext cx="5947759" cy="3339331"/>
          </a:xfrm>
          <a:prstGeom prst="rect">
            <a:avLst/>
          </a:prstGeom>
        </p:spPr>
      </p:pic>
    </p:spTree>
    <p:extLst>
      <p:ext uri="{BB962C8B-B14F-4D97-AF65-F5344CB8AC3E}">
        <p14:creationId xmlns:p14="http://schemas.microsoft.com/office/powerpoint/2010/main" val="78154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A07D396-0290-A403-915A-9404BBDCA25E}"/>
              </a:ext>
            </a:extLst>
          </p:cNvPr>
          <p:cNvSpPr>
            <a:spLocks noGrp="1"/>
          </p:cNvSpPr>
          <p:nvPr>
            <p:ph idx="1"/>
          </p:nvPr>
        </p:nvSpPr>
        <p:spPr>
          <a:xfrm>
            <a:off x="457200" y="2286000"/>
            <a:ext cx="4640729" cy="3887585"/>
          </a:xfrm>
        </p:spPr>
        <p:txBody>
          <a:bodyPr vert="horz" lIns="91440" tIns="45720" rIns="91440" bIns="45720" rtlCol="0" anchor="t">
            <a:normAutofit/>
          </a:bodyPr>
          <a:lstStyle/>
          <a:p>
            <a:r>
              <a:rPr lang="en-US" b="1" err="1">
                <a:solidFill>
                  <a:schemeClr val="bg1"/>
                </a:solidFill>
                <a:ea typeface="+mn-lt"/>
                <a:cs typeface="+mn-lt"/>
              </a:rPr>
              <a:t>Ortalama</a:t>
            </a:r>
            <a:r>
              <a:rPr lang="en-US" b="1" dirty="0">
                <a:solidFill>
                  <a:schemeClr val="bg1"/>
                </a:solidFill>
                <a:ea typeface="+mn-lt"/>
                <a:cs typeface="+mn-lt"/>
              </a:rPr>
              <a:t> </a:t>
            </a:r>
            <a:r>
              <a:rPr lang="en-US" b="1" err="1">
                <a:solidFill>
                  <a:schemeClr val="bg1"/>
                </a:solidFill>
                <a:ea typeface="+mn-lt"/>
                <a:cs typeface="+mn-lt"/>
              </a:rPr>
              <a:t>tabanlı</a:t>
            </a:r>
            <a:r>
              <a:rPr lang="en-US" b="1" dirty="0">
                <a:solidFill>
                  <a:schemeClr val="bg1"/>
                </a:solidFill>
                <a:ea typeface="+mn-lt"/>
                <a:cs typeface="+mn-lt"/>
              </a:rPr>
              <a:t> </a:t>
            </a:r>
            <a:r>
              <a:rPr lang="en-US" b="1" err="1">
                <a:solidFill>
                  <a:schemeClr val="bg1"/>
                </a:solidFill>
                <a:ea typeface="+mn-lt"/>
                <a:cs typeface="+mn-lt"/>
              </a:rPr>
              <a:t>ve</a:t>
            </a:r>
            <a:r>
              <a:rPr lang="en-US" b="1" dirty="0">
                <a:solidFill>
                  <a:schemeClr val="bg1"/>
                </a:solidFill>
                <a:ea typeface="+mn-lt"/>
                <a:cs typeface="+mn-lt"/>
              </a:rPr>
              <a:t> K-means </a:t>
            </a:r>
            <a:r>
              <a:rPr lang="en-US" b="1" err="1">
                <a:solidFill>
                  <a:schemeClr val="bg1"/>
                </a:solidFill>
                <a:ea typeface="+mn-lt"/>
                <a:cs typeface="+mn-lt"/>
              </a:rPr>
              <a:t>algoritmasına</a:t>
            </a:r>
            <a:r>
              <a:rPr lang="en-US" b="1" dirty="0">
                <a:solidFill>
                  <a:schemeClr val="bg1"/>
                </a:solidFill>
                <a:ea typeface="+mn-lt"/>
                <a:cs typeface="+mn-lt"/>
              </a:rPr>
              <a:t> </a:t>
            </a:r>
            <a:r>
              <a:rPr lang="en-US" b="1" err="1">
                <a:solidFill>
                  <a:schemeClr val="bg1"/>
                </a:solidFill>
                <a:ea typeface="+mn-lt"/>
                <a:cs typeface="+mn-lt"/>
              </a:rPr>
              <a:t>göre</a:t>
            </a:r>
            <a:r>
              <a:rPr lang="en-US" b="1" dirty="0">
                <a:solidFill>
                  <a:schemeClr val="bg1"/>
                </a:solidFill>
                <a:ea typeface="+mn-lt"/>
                <a:cs typeface="+mn-lt"/>
              </a:rPr>
              <a:t> </a:t>
            </a:r>
            <a:r>
              <a:rPr lang="en-US" b="1" err="1">
                <a:solidFill>
                  <a:schemeClr val="bg1"/>
                </a:solidFill>
                <a:ea typeface="+mn-lt"/>
                <a:cs typeface="+mn-lt"/>
              </a:rPr>
              <a:t>kümeleme</a:t>
            </a:r>
            <a:r>
              <a:rPr lang="en-US" b="1" dirty="0">
                <a:solidFill>
                  <a:schemeClr val="bg1"/>
                </a:solidFill>
                <a:ea typeface="+mn-lt"/>
                <a:cs typeface="+mn-lt"/>
              </a:rPr>
              <a:t> </a:t>
            </a:r>
            <a:r>
              <a:rPr lang="en-US" b="1" err="1">
                <a:solidFill>
                  <a:schemeClr val="bg1"/>
                </a:solidFill>
                <a:ea typeface="+mn-lt"/>
                <a:cs typeface="+mn-lt"/>
              </a:rPr>
              <a:t>işleminde</a:t>
            </a:r>
            <a:r>
              <a:rPr lang="en-US" b="1" dirty="0">
                <a:solidFill>
                  <a:schemeClr val="bg1"/>
                </a:solidFill>
                <a:ea typeface="+mn-lt"/>
                <a:cs typeface="+mn-lt"/>
              </a:rPr>
              <a:t>, </a:t>
            </a:r>
            <a:r>
              <a:rPr lang="en-US" b="1" err="1">
                <a:solidFill>
                  <a:schemeClr val="bg1"/>
                </a:solidFill>
                <a:ea typeface="+mn-lt"/>
                <a:cs typeface="+mn-lt"/>
              </a:rPr>
              <a:t>piksel</a:t>
            </a:r>
            <a:r>
              <a:rPr lang="en-US" b="1" dirty="0">
                <a:solidFill>
                  <a:schemeClr val="bg1"/>
                </a:solidFill>
                <a:ea typeface="+mn-lt"/>
                <a:cs typeface="+mn-lt"/>
              </a:rPr>
              <a:t> </a:t>
            </a:r>
            <a:r>
              <a:rPr lang="en-US" b="1" err="1">
                <a:solidFill>
                  <a:schemeClr val="bg1"/>
                </a:solidFill>
                <a:ea typeface="+mn-lt"/>
                <a:cs typeface="+mn-lt"/>
              </a:rPr>
              <a:t>cinsinden</a:t>
            </a:r>
            <a:r>
              <a:rPr lang="en-US" b="1" dirty="0">
                <a:solidFill>
                  <a:schemeClr val="bg1"/>
                </a:solidFill>
                <a:ea typeface="+mn-lt"/>
                <a:cs typeface="+mn-lt"/>
              </a:rPr>
              <a:t> </a:t>
            </a:r>
            <a:r>
              <a:rPr lang="en-US" b="1" err="1">
                <a:solidFill>
                  <a:schemeClr val="bg1"/>
                </a:solidFill>
                <a:ea typeface="+mn-lt"/>
                <a:cs typeface="+mn-lt"/>
              </a:rPr>
              <a:t>bulunan</a:t>
            </a:r>
            <a:r>
              <a:rPr lang="en-US" b="1" dirty="0">
                <a:solidFill>
                  <a:schemeClr val="bg1"/>
                </a:solidFill>
                <a:ea typeface="+mn-lt"/>
                <a:cs typeface="+mn-lt"/>
              </a:rPr>
              <a:t> </a:t>
            </a:r>
            <a:r>
              <a:rPr lang="en-US" b="1" err="1">
                <a:solidFill>
                  <a:schemeClr val="bg1"/>
                </a:solidFill>
                <a:ea typeface="+mn-lt"/>
                <a:cs typeface="+mn-lt"/>
              </a:rPr>
              <a:t>alan</a:t>
            </a:r>
            <a:r>
              <a:rPr lang="en-US" b="1" dirty="0">
                <a:solidFill>
                  <a:schemeClr val="bg1"/>
                </a:solidFill>
                <a:ea typeface="+mn-lt"/>
                <a:cs typeface="+mn-lt"/>
              </a:rPr>
              <a:t> </a:t>
            </a:r>
            <a:r>
              <a:rPr lang="en-US" b="1" err="1">
                <a:solidFill>
                  <a:schemeClr val="bg1"/>
                </a:solidFill>
                <a:ea typeface="+mn-lt"/>
                <a:cs typeface="+mn-lt"/>
              </a:rPr>
              <a:t>değerleri</a:t>
            </a:r>
            <a:r>
              <a:rPr lang="en-US" b="1" dirty="0">
                <a:solidFill>
                  <a:schemeClr val="bg1"/>
                </a:solidFill>
                <a:ea typeface="+mn-lt"/>
                <a:cs typeface="+mn-lt"/>
              </a:rPr>
              <a:t> </a:t>
            </a:r>
            <a:r>
              <a:rPr lang="en-US" b="1" err="1">
                <a:solidFill>
                  <a:schemeClr val="bg1"/>
                </a:solidFill>
                <a:ea typeface="+mn-lt"/>
                <a:cs typeface="+mn-lt"/>
              </a:rPr>
              <a:t>kullanılarak</a:t>
            </a:r>
            <a:r>
              <a:rPr lang="en-US" b="1" dirty="0">
                <a:solidFill>
                  <a:schemeClr val="bg1"/>
                </a:solidFill>
                <a:ea typeface="+mn-lt"/>
                <a:cs typeface="+mn-lt"/>
              </a:rPr>
              <a:t> </a:t>
            </a:r>
            <a:r>
              <a:rPr lang="en-US" b="1" err="1">
                <a:solidFill>
                  <a:schemeClr val="bg1"/>
                </a:solidFill>
                <a:ea typeface="+mn-lt"/>
                <a:cs typeface="+mn-lt"/>
              </a:rPr>
              <a:t>küme</a:t>
            </a:r>
            <a:r>
              <a:rPr lang="en-US" b="1" dirty="0">
                <a:solidFill>
                  <a:schemeClr val="bg1"/>
                </a:solidFill>
                <a:ea typeface="+mn-lt"/>
                <a:cs typeface="+mn-lt"/>
              </a:rPr>
              <a:t> </a:t>
            </a:r>
            <a:r>
              <a:rPr lang="en-US" b="1" err="1">
                <a:solidFill>
                  <a:schemeClr val="bg1"/>
                </a:solidFill>
                <a:ea typeface="+mn-lt"/>
                <a:cs typeface="+mn-lt"/>
              </a:rPr>
              <a:t>merkezleri</a:t>
            </a:r>
            <a:r>
              <a:rPr lang="en-US" b="1" dirty="0">
                <a:solidFill>
                  <a:schemeClr val="bg1"/>
                </a:solidFill>
                <a:ea typeface="+mn-lt"/>
                <a:cs typeface="+mn-lt"/>
              </a:rPr>
              <a:t> </a:t>
            </a:r>
            <a:r>
              <a:rPr lang="en-US" b="1" err="1">
                <a:solidFill>
                  <a:schemeClr val="bg1"/>
                </a:solidFill>
                <a:ea typeface="+mn-lt"/>
                <a:cs typeface="+mn-lt"/>
              </a:rPr>
              <a:t>elde</a:t>
            </a:r>
            <a:r>
              <a:rPr lang="en-US" b="1" dirty="0">
                <a:solidFill>
                  <a:schemeClr val="bg1"/>
                </a:solidFill>
                <a:ea typeface="+mn-lt"/>
                <a:cs typeface="+mn-lt"/>
              </a:rPr>
              <a:t> </a:t>
            </a:r>
            <a:r>
              <a:rPr lang="en-US" b="1" err="1">
                <a:solidFill>
                  <a:schemeClr val="bg1"/>
                </a:solidFill>
                <a:ea typeface="+mn-lt"/>
                <a:cs typeface="+mn-lt"/>
              </a:rPr>
              <a:t>edilmektedir</a:t>
            </a:r>
            <a:r>
              <a:rPr lang="en-US" b="1" dirty="0">
                <a:solidFill>
                  <a:schemeClr val="bg1"/>
                </a:solidFill>
                <a:ea typeface="+mn-lt"/>
                <a:cs typeface="+mn-lt"/>
              </a:rPr>
              <a:t>. </a:t>
            </a:r>
            <a:r>
              <a:rPr lang="en-US" b="1" err="1">
                <a:solidFill>
                  <a:schemeClr val="bg1"/>
                </a:solidFill>
                <a:ea typeface="+mn-lt"/>
                <a:cs typeface="+mn-lt"/>
              </a:rPr>
              <a:t>Küme</a:t>
            </a:r>
            <a:r>
              <a:rPr lang="en-US" b="1" dirty="0">
                <a:solidFill>
                  <a:schemeClr val="bg1"/>
                </a:solidFill>
                <a:ea typeface="+mn-lt"/>
                <a:cs typeface="+mn-lt"/>
              </a:rPr>
              <a:t> </a:t>
            </a:r>
            <a:r>
              <a:rPr lang="en-US" b="1" err="1">
                <a:solidFill>
                  <a:schemeClr val="bg1"/>
                </a:solidFill>
                <a:ea typeface="+mn-lt"/>
                <a:cs typeface="+mn-lt"/>
              </a:rPr>
              <a:t>merkezleri</a:t>
            </a:r>
            <a:r>
              <a:rPr lang="en-US" b="1" dirty="0">
                <a:solidFill>
                  <a:schemeClr val="bg1"/>
                </a:solidFill>
                <a:ea typeface="+mn-lt"/>
                <a:cs typeface="+mn-lt"/>
              </a:rPr>
              <a:t> </a:t>
            </a:r>
            <a:r>
              <a:rPr lang="en-US" b="1" err="1">
                <a:solidFill>
                  <a:schemeClr val="bg1"/>
                </a:solidFill>
                <a:ea typeface="+mn-lt"/>
                <a:cs typeface="+mn-lt"/>
              </a:rPr>
              <a:t>elde</a:t>
            </a:r>
            <a:r>
              <a:rPr lang="en-US" b="1" dirty="0">
                <a:solidFill>
                  <a:schemeClr val="bg1"/>
                </a:solidFill>
                <a:ea typeface="+mn-lt"/>
                <a:cs typeface="+mn-lt"/>
              </a:rPr>
              <a:t> </a:t>
            </a:r>
            <a:r>
              <a:rPr lang="en-US" b="1" err="1">
                <a:solidFill>
                  <a:schemeClr val="bg1"/>
                </a:solidFill>
                <a:ea typeface="+mn-lt"/>
                <a:cs typeface="+mn-lt"/>
              </a:rPr>
              <a:t>edilirken</a:t>
            </a:r>
            <a:r>
              <a:rPr lang="en-US" b="1" dirty="0">
                <a:solidFill>
                  <a:schemeClr val="bg1"/>
                </a:solidFill>
                <a:ea typeface="+mn-lt"/>
                <a:cs typeface="+mn-lt"/>
              </a:rPr>
              <a:t> </a:t>
            </a:r>
            <a:r>
              <a:rPr lang="en-US" b="1" err="1">
                <a:solidFill>
                  <a:schemeClr val="bg1"/>
                </a:solidFill>
                <a:ea typeface="+mn-lt"/>
                <a:cs typeface="+mn-lt"/>
              </a:rPr>
              <a:t>çalışma</a:t>
            </a:r>
            <a:r>
              <a:rPr lang="en-US" b="1" dirty="0">
                <a:solidFill>
                  <a:schemeClr val="bg1"/>
                </a:solidFill>
                <a:ea typeface="+mn-lt"/>
                <a:cs typeface="+mn-lt"/>
              </a:rPr>
              <a:t> </a:t>
            </a:r>
            <a:r>
              <a:rPr lang="en-US" b="1" err="1">
                <a:solidFill>
                  <a:schemeClr val="bg1"/>
                </a:solidFill>
                <a:ea typeface="+mn-lt"/>
                <a:cs typeface="+mn-lt"/>
              </a:rPr>
              <a:t>ortamına</a:t>
            </a:r>
            <a:r>
              <a:rPr lang="en-US" b="1" dirty="0">
                <a:solidFill>
                  <a:schemeClr val="bg1"/>
                </a:solidFill>
                <a:ea typeface="+mn-lt"/>
                <a:cs typeface="+mn-lt"/>
              </a:rPr>
              <a:t> 150 </a:t>
            </a:r>
            <a:r>
              <a:rPr lang="en-US" b="1" err="1">
                <a:solidFill>
                  <a:schemeClr val="bg1"/>
                </a:solidFill>
                <a:ea typeface="+mn-lt"/>
                <a:cs typeface="+mn-lt"/>
              </a:rPr>
              <a:t>adet</a:t>
            </a:r>
            <a:r>
              <a:rPr lang="en-US" b="1" dirty="0">
                <a:solidFill>
                  <a:schemeClr val="bg1"/>
                </a:solidFill>
                <a:ea typeface="+mn-lt"/>
                <a:cs typeface="+mn-lt"/>
              </a:rPr>
              <a:t> </a:t>
            </a:r>
            <a:r>
              <a:rPr lang="en-US" b="1" err="1">
                <a:solidFill>
                  <a:schemeClr val="bg1"/>
                </a:solidFill>
                <a:ea typeface="+mn-lt"/>
                <a:cs typeface="+mn-lt"/>
              </a:rPr>
              <a:t>fındık</a:t>
            </a:r>
            <a:r>
              <a:rPr lang="en-US" b="1" dirty="0">
                <a:solidFill>
                  <a:schemeClr val="bg1"/>
                </a:solidFill>
                <a:ea typeface="+mn-lt"/>
                <a:cs typeface="+mn-lt"/>
              </a:rPr>
              <a:t> </a:t>
            </a:r>
            <a:r>
              <a:rPr lang="en-US" b="1" err="1">
                <a:solidFill>
                  <a:schemeClr val="bg1"/>
                </a:solidFill>
                <a:ea typeface="+mn-lt"/>
                <a:cs typeface="+mn-lt"/>
              </a:rPr>
              <a:t>yerleştirilerek</a:t>
            </a:r>
            <a:r>
              <a:rPr lang="en-US" b="1" dirty="0">
                <a:solidFill>
                  <a:schemeClr val="bg1"/>
                </a:solidFill>
                <a:ea typeface="+mn-lt"/>
                <a:cs typeface="+mn-lt"/>
              </a:rPr>
              <a:t> </a:t>
            </a:r>
            <a:r>
              <a:rPr lang="en-US" b="1" err="1">
                <a:solidFill>
                  <a:schemeClr val="bg1"/>
                </a:solidFill>
                <a:ea typeface="+mn-lt"/>
                <a:cs typeface="+mn-lt"/>
              </a:rPr>
              <a:t>bilgi</a:t>
            </a:r>
            <a:r>
              <a:rPr lang="en-US" b="1" dirty="0">
                <a:solidFill>
                  <a:schemeClr val="bg1"/>
                </a:solidFill>
                <a:ea typeface="+mn-lt"/>
                <a:cs typeface="+mn-lt"/>
              </a:rPr>
              <a:t> </a:t>
            </a:r>
            <a:r>
              <a:rPr lang="en-US" b="1" err="1">
                <a:solidFill>
                  <a:schemeClr val="bg1"/>
                </a:solidFill>
                <a:ea typeface="+mn-lt"/>
                <a:cs typeface="+mn-lt"/>
              </a:rPr>
              <a:t>veritabanı</a:t>
            </a:r>
            <a:r>
              <a:rPr lang="en-US" b="1" dirty="0">
                <a:solidFill>
                  <a:schemeClr val="bg1"/>
                </a:solidFill>
                <a:ea typeface="+mn-lt"/>
                <a:cs typeface="+mn-lt"/>
              </a:rPr>
              <a:t> </a:t>
            </a:r>
            <a:r>
              <a:rPr lang="en-US" b="1" err="1">
                <a:solidFill>
                  <a:schemeClr val="bg1"/>
                </a:solidFill>
                <a:ea typeface="+mn-lt"/>
                <a:cs typeface="+mn-lt"/>
              </a:rPr>
              <a:t>oluşturulmaktadır</a:t>
            </a:r>
            <a:r>
              <a:rPr lang="en-US" b="1" dirty="0">
                <a:solidFill>
                  <a:schemeClr val="bg1"/>
                </a:solidFill>
                <a:ea typeface="+mn-lt"/>
                <a:cs typeface="+mn-lt"/>
              </a:rPr>
              <a:t>. </a:t>
            </a:r>
            <a:r>
              <a:rPr lang="en-US" b="1" err="1">
                <a:solidFill>
                  <a:schemeClr val="bg1"/>
                </a:solidFill>
                <a:ea typeface="+mn-lt"/>
                <a:cs typeface="+mn-lt"/>
              </a:rPr>
              <a:t>Ortalama</a:t>
            </a:r>
            <a:r>
              <a:rPr lang="en-US" b="1" dirty="0">
                <a:solidFill>
                  <a:schemeClr val="bg1"/>
                </a:solidFill>
                <a:ea typeface="+mn-lt"/>
                <a:cs typeface="+mn-lt"/>
              </a:rPr>
              <a:t> </a:t>
            </a:r>
            <a:r>
              <a:rPr lang="en-US" b="1" err="1">
                <a:solidFill>
                  <a:schemeClr val="bg1"/>
                </a:solidFill>
                <a:ea typeface="+mn-lt"/>
                <a:cs typeface="+mn-lt"/>
              </a:rPr>
              <a:t>tabanlı</a:t>
            </a:r>
            <a:r>
              <a:rPr lang="en-US" b="1" dirty="0">
                <a:solidFill>
                  <a:schemeClr val="bg1"/>
                </a:solidFill>
                <a:ea typeface="+mn-lt"/>
                <a:cs typeface="+mn-lt"/>
              </a:rPr>
              <a:t> </a:t>
            </a:r>
            <a:r>
              <a:rPr lang="en-US" b="1" err="1">
                <a:solidFill>
                  <a:schemeClr val="bg1"/>
                </a:solidFill>
                <a:ea typeface="+mn-lt"/>
                <a:cs typeface="+mn-lt"/>
              </a:rPr>
              <a:t>ve</a:t>
            </a:r>
            <a:r>
              <a:rPr lang="en-US" b="1" dirty="0">
                <a:solidFill>
                  <a:schemeClr val="bg1"/>
                </a:solidFill>
                <a:ea typeface="+mn-lt"/>
                <a:cs typeface="+mn-lt"/>
              </a:rPr>
              <a:t> K-means </a:t>
            </a:r>
            <a:r>
              <a:rPr lang="en-US" b="1" err="1">
                <a:solidFill>
                  <a:schemeClr val="bg1"/>
                </a:solidFill>
                <a:ea typeface="+mn-lt"/>
                <a:cs typeface="+mn-lt"/>
              </a:rPr>
              <a:t>algoritmaları</a:t>
            </a:r>
            <a:r>
              <a:rPr lang="en-US" b="1" dirty="0">
                <a:solidFill>
                  <a:schemeClr val="bg1"/>
                </a:solidFill>
                <a:ea typeface="+mn-lt"/>
                <a:cs typeface="+mn-lt"/>
              </a:rPr>
              <a:t> </a:t>
            </a:r>
            <a:r>
              <a:rPr lang="en-US" b="1" err="1">
                <a:solidFill>
                  <a:schemeClr val="bg1"/>
                </a:solidFill>
                <a:ea typeface="+mn-lt"/>
                <a:cs typeface="+mn-lt"/>
              </a:rPr>
              <a:t>kullanılarak</a:t>
            </a:r>
            <a:r>
              <a:rPr lang="en-US" b="1" dirty="0">
                <a:solidFill>
                  <a:schemeClr val="bg1"/>
                </a:solidFill>
                <a:ea typeface="+mn-lt"/>
                <a:cs typeface="+mn-lt"/>
              </a:rPr>
              <a:t> </a:t>
            </a:r>
            <a:r>
              <a:rPr lang="en-US" b="1" err="1">
                <a:solidFill>
                  <a:schemeClr val="bg1"/>
                </a:solidFill>
                <a:ea typeface="+mn-lt"/>
                <a:cs typeface="+mn-lt"/>
              </a:rPr>
              <a:t>elde</a:t>
            </a:r>
            <a:r>
              <a:rPr lang="en-US" b="1" dirty="0">
                <a:solidFill>
                  <a:schemeClr val="bg1"/>
                </a:solidFill>
                <a:ea typeface="+mn-lt"/>
                <a:cs typeface="+mn-lt"/>
              </a:rPr>
              <a:t> </a:t>
            </a:r>
            <a:r>
              <a:rPr lang="en-US" b="1" err="1">
                <a:solidFill>
                  <a:schemeClr val="bg1"/>
                </a:solidFill>
                <a:ea typeface="+mn-lt"/>
                <a:cs typeface="+mn-lt"/>
              </a:rPr>
              <a:t>edilen</a:t>
            </a:r>
            <a:r>
              <a:rPr lang="en-US" b="1" dirty="0">
                <a:solidFill>
                  <a:schemeClr val="bg1"/>
                </a:solidFill>
                <a:ea typeface="+mn-lt"/>
                <a:cs typeface="+mn-lt"/>
              </a:rPr>
              <a:t> </a:t>
            </a:r>
            <a:r>
              <a:rPr lang="en-US" b="1" err="1">
                <a:solidFill>
                  <a:schemeClr val="bg1"/>
                </a:solidFill>
                <a:ea typeface="+mn-lt"/>
                <a:cs typeface="+mn-lt"/>
              </a:rPr>
              <a:t>küme</a:t>
            </a:r>
            <a:r>
              <a:rPr lang="en-US" b="1" dirty="0">
                <a:solidFill>
                  <a:schemeClr val="bg1"/>
                </a:solidFill>
                <a:ea typeface="+mn-lt"/>
                <a:cs typeface="+mn-lt"/>
              </a:rPr>
              <a:t> </a:t>
            </a:r>
            <a:r>
              <a:rPr lang="en-US" b="1" err="1">
                <a:solidFill>
                  <a:schemeClr val="bg1"/>
                </a:solidFill>
                <a:ea typeface="+mn-lt"/>
                <a:cs typeface="+mn-lt"/>
              </a:rPr>
              <a:t>merkezleri</a:t>
            </a:r>
            <a:r>
              <a:rPr lang="en-US" b="1" dirty="0">
                <a:solidFill>
                  <a:schemeClr val="bg1"/>
                </a:solidFill>
                <a:ea typeface="+mn-lt"/>
                <a:cs typeface="+mn-lt"/>
              </a:rPr>
              <a:t> </a:t>
            </a:r>
            <a:r>
              <a:rPr lang="en-US" b="1" err="1">
                <a:solidFill>
                  <a:schemeClr val="bg1"/>
                </a:solidFill>
                <a:ea typeface="+mn-lt"/>
                <a:cs typeface="+mn-lt"/>
              </a:rPr>
              <a:t>tablo</a:t>
            </a:r>
            <a:r>
              <a:rPr lang="en-US" b="1" dirty="0">
                <a:solidFill>
                  <a:schemeClr val="bg1"/>
                </a:solidFill>
                <a:ea typeface="+mn-lt"/>
                <a:cs typeface="+mn-lt"/>
              </a:rPr>
              <a:t> 1’de </a:t>
            </a:r>
            <a:r>
              <a:rPr lang="en-US" b="1" err="1">
                <a:solidFill>
                  <a:schemeClr val="bg1"/>
                </a:solidFill>
                <a:ea typeface="+mn-lt"/>
                <a:cs typeface="+mn-lt"/>
              </a:rPr>
              <a:t>sunulmaktadır</a:t>
            </a:r>
            <a:r>
              <a:rPr lang="en-US" b="1" dirty="0">
                <a:solidFill>
                  <a:schemeClr val="bg1"/>
                </a:solidFill>
                <a:ea typeface="+mn-lt"/>
                <a:cs typeface="+mn-lt"/>
              </a:rPr>
              <a:t>. </a:t>
            </a:r>
            <a:endParaRPr lang="en-US" b="1" dirty="0">
              <a:solidFill>
                <a:schemeClr val="bg1"/>
              </a:solidFill>
            </a:endParaRPr>
          </a:p>
          <a:p>
            <a:endParaRPr lang="en-US" b="1" dirty="0">
              <a:solidFill>
                <a:schemeClr val="bg1"/>
              </a:solidFill>
            </a:endParaRPr>
          </a:p>
        </p:txBody>
      </p:sp>
      <p:pic>
        <p:nvPicPr>
          <p:cNvPr id="4" name="Picture 4" descr="Table&#10;&#10;Description automatically generated">
            <a:extLst>
              <a:ext uri="{FF2B5EF4-FFF2-40B4-BE49-F238E27FC236}">
                <a16:creationId xmlns:a16="http://schemas.microsoft.com/office/drawing/2014/main" id="{DCA00647-9EA2-221F-876A-AB6C5B4C0614}"/>
              </a:ext>
            </a:extLst>
          </p:cNvPr>
          <p:cNvPicPr>
            <a:picLocks noChangeAspect="1"/>
          </p:cNvPicPr>
          <p:nvPr/>
        </p:nvPicPr>
        <p:blipFill>
          <a:blip r:embed="rId3"/>
          <a:stretch>
            <a:fillRect/>
          </a:stretch>
        </p:blipFill>
        <p:spPr>
          <a:xfrm>
            <a:off x="6529388" y="2445557"/>
            <a:ext cx="4659872" cy="2096942"/>
          </a:xfrm>
          <a:prstGeom prst="rect">
            <a:avLst/>
          </a:prstGeom>
        </p:spPr>
      </p:pic>
    </p:spTree>
    <p:extLst>
      <p:ext uri="{BB962C8B-B14F-4D97-AF65-F5344CB8AC3E}">
        <p14:creationId xmlns:p14="http://schemas.microsoft.com/office/powerpoint/2010/main" val="3882534793"/>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TropicVTI</vt:lpstr>
      <vt:lpstr>Görüntü işleme teknikleri ve kümeleme yöntemleri kullanılarak fındık meyvesinin tespit ve sınıflandırılması</vt:lpstr>
      <vt:lpstr>GİRİŞ</vt:lpstr>
      <vt:lpstr>PowerPoint Presentation</vt:lpstr>
      <vt:lpstr>YÖNTEM</vt:lpstr>
      <vt:lpstr>GÖRÜNTÜ ÖN İŞLEME AŞAMASI</vt:lpstr>
      <vt:lpstr>PowerPoint Presentation</vt:lpstr>
      <vt:lpstr>Nesne bulma ve özellik çıkarımı işlemi aşaması </vt:lpstr>
      <vt:lpstr>DENEYSEL ÇALIŞMA</vt:lpstr>
      <vt:lpstr>PowerPoint Presentation</vt:lpstr>
      <vt:lpstr>PowerPoint Presentation</vt:lpstr>
      <vt:lpstr>SONUÇLAR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110</cp:revision>
  <dcterms:created xsi:type="dcterms:W3CDTF">2022-12-15T15:37:32Z</dcterms:created>
  <dcterms:modified xsi:type="dcterms:W3CDTF">2022-12-15T15:59:13Z</dcterms:modified>
</cp:coreProperties>
</file>