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EC9F1-CDC3-4005-B311-6FE1A612B9C1}" v="351" dt="2022-12-15T16:18:31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December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1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66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December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15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dus_(eye)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ea typeface="+mj-lt"/>
                <a:cs typeface="+mj-lt"/>
              </a:rPr>
              <a:t>Retina kan damarlarını çıkarmak için eşikleme temelli morfolojik bir yöntem </a:t>
            </a:r>
            <a:endParaRPr lang="en-US" sz="2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933909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Muhammed Enes Sarıca-0220021050</a:t>
            </a:r>
            <a:endParaRPr lang="en-US" b="1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32ACFE6-79FF-91D6-9FA4-CA8116CD5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22578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A3A3E50-6D83-55B0-8C5C-4C7D0190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47" y="810329"/>
            <a:ext cx="5083992" cy="2249667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D94B-1B2D-2551-76D9-CA66925D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89852"/>
            <a:ext cx="5587440" cy="3326832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Belirli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açıda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yönlendirilmiş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çizgisel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yapılandırma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elemanı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fundus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içerisinde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tutulamadığında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damarı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veya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damarın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kısmını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yok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edebilir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Bu problem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genelde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yapılandırma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elemanı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dikey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yönlere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sahip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olduğunda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yapılandırma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elemanı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damar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genişliğinden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daha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büyük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olduğu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durumlarda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ortaya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çıkmıştır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Oysa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yapılandırma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elemanının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yönü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ile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damar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paralel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olduğunda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yok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olma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olayı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meydana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gelmeyecektir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6" name="Picture 6" descr="A picture containing text, invertebrate&#10;&#10;Description automatically generated">
            <a:extLst>
              <a:ext uri="{FF2B5EF4-FFF2-40B4-BE49-F238E27FC236}">
                <a16:creationId xmlns:a16="http://schemas.microsoft.com/office/drawing/2014/main" id="{07FA005B-9B1C-F1AC-1556-47E98B065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72" y="3536950"/>
            <a:ext cx="4234141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900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6F439-D38C-4003-F208-77A0DCA5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796119"/>
            <a:ext cx="5490846" cy="1074870"/>
          </a:xfrm>
        </p:spPr>
        <p:txBody>
          <a:bodyPr wrap="square" anchor="b">
            <a:normAutofit/>
          </a:bodyPr>
          <a:lstStyle/>
          <a:p>
            <a:r>
              <a:rPr lang="en-US" sz="3600" dirty="0"/>
              <a:t>BÖLÜTLEME SONUÇLARI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8132-393B-80AB-F65C-9312E49A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Üç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farklı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algoritması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iyileştirilmiş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fundus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görüntüleri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üzerinde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uygulanarak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damar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piksellerinin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bölütlenmesi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sağlanmıştır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İyileştirilmiş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görüntüler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işlemine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tabi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tutulduktan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sonra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çıktı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görüntüleri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üzerinde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performans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iyileştirilmesi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yapılmıştır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Performans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iyileştirme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yönteminde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damara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ait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olmayan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damar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benzeri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görüntüler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işlemler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kullanılarak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yok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edilmiştir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aşama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bağlı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bileşen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analizi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kullanılarak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önce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küçük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nesneler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silinmiş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daha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sonrada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damardan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kopuk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küçük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boşluklar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doldurulmuştur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700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C602B9A-854C-7489-C27F-CBEC7D54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606292"/>
            <a:ext cx="4713922" cy="5645416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454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1057-6C79-0BF0-2CD4-B9B25257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SONUÇ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5DDB-C8AC-78A1-EB81-4C681C20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Bu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makalede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paylaşıma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açık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olarak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sunulan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DRIVE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veri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seti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üzerinde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işlemlere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dayalı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damar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iyileştirme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yöntemi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kullanılmıştır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 Damar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iyileştirme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aşamasından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sonra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Çoklu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Bulanık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Mantık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Tabanlı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Maksimum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yöntemleri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kullanılarak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damar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bölütlemesi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yapılmıştır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yöntem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temelde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işlemlere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dayanmış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olsa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asıl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amaç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algoritmalarının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yöntem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üzerindeki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performanslarının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karşılaştırılmasıdır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yöntemleri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doğası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ne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olursa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olsun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tüm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veriler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üzerinde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kullanılabilir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Ancak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farklı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yöntemlerinin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aynı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iyileştirilmiş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görüntü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üzerinde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farklı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sonuçlar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verdiği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gözlemlenmiştir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makalede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Bulanık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Mantık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Tabanlı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yönteminin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ortalama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doğruluk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oranı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0.952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olarak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hesaplanmış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diğer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iki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yönteminden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daha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yüksek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değere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sahip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olmuştur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0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7F18E-33BC-BA2B-687A-732B3EFA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540284" cy="956813"/>
          </a:xfrm>
        </p:spPr>
        <p:txBody>
          <a:bodyPr wrap="square" anchor="b">
            <a:normAutofit/>
          </a:bodyPr>
          <a:lstStyle/>
          <a:p>
            <a:r>
              <a:rPr lang="en-US"/>
              <a:t>GİRİŞ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216B-8008-0B4E-D671-EF8DD39C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09583"/>
            <a:ext cx="6302284" cy="3983242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Bu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makalede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renkli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retina fundus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görüntüsü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üzerinde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retina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damarlarını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otomatik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olarak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bölütleyen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yöntem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önerilmiştir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Retina damar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ağ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yapısını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bölütlemek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için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işlemlere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dayalı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yöntem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retina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görüntüleri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üzerine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uygulanmıştır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işlemlerin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uygulandığı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fundus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görüntüsüne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üç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farklı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yöntemi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uygulanmıştır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yöntemleri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;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Çoklu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Maksimum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Entropi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Tabanlı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Bulanık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Kümeleme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Tabanlı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yöntemleridir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sonucunda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bölütlenmiş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damar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görüntüleri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elde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edilmiştir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makalede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amaç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farklı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algoritmalarının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aynı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görüntüler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üzerindeki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performans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karşılaştırmasını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sağlamaktır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0D59B4A-8EB2-557E-D1C2-042D04AE6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254" r="4484"/>
          <a:stretch/>
        </p:blipFill>
        <p:spPr>
          <a:xfrm>
            <a:off x="7275903" y="2109331"/>
            <a:ext cx="3344976" cy="3884296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B4C2B-5AFE-5794-F4F0-923D31AD04D0}"/>
              </a:ext>
            </a:extLst>
          </p:cNvPr>
          <p:cNvSpPr txBox="1"/>
          <p:nvPr/>
        </p:nvSpPr>
        <p:spPr>
          <a:xfrm>
            <a:off x="9575578" y="6657945"/>
            <a:ext cx="261642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19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6E88-84D7-BD3F-3B57-9C9DA5C6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8" y="1454908"/>
            <a:ext cx="5883721" cy="469157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Literatürde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retina damar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bölütleme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işlemi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için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geleneksel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yöntemler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son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zamanlarda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popüler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hale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gelen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derin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öğrenme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yöntemleri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önerilmiştir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Derin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öğrenme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yöntemleri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ile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retina damar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bölütleme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sistemlerinin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geliştirilmesi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daha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sağlam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sonuçlar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verir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ancak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donanım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bağlılığı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gerektirir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Ancak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geleneksel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yöntemler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olarak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adlandırılan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denetimli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denetimsiz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öğrenme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yöntemleri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yöntemler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uyum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süzgeci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gibi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yöntemler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daha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hızlı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daha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anlaşılabilir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yöntemlerdir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makalede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geleneksel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tabanlı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yöntem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kullanılmıştır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Nerin ve daha yakından hücresi">
            <a:extLst>
              <a:ext uri="{FF2B5EF4-FFF2-40B4-BE49-F238E27FC236}">
                <a16:creationId xmlns:a16="http://schemas.microsoft.com/office/drawing/2014/main" id="{F9057885-6485-0759-6D64-F9082E852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5" r="4" b="4"/>
          <a:stretch/>
        </p:blipFill>
        <p:spPr>
          <a:xfrm>
            <a:off x="6525659" y="10"/>
            <a:ext cx="566634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9B77-A8B7-6BB2-EBD1-75C0A63B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MORFOLOJİK İŞLEMLER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4C12-67F1-3937-D7D1-057FA1CE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işlemlerin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temel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amacı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görüntünün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temel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özelliklerini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korumak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görüntüyü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basitleştirmektir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çalışmada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üst-şapka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alt-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şapka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dönüşümleri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kan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damarlarına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belirginlik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kazandırmak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için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kullanılır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Üstşapka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dönüşümü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giriş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görüntüsüne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açma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işlemi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uygulandıktan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sonra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uygulama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sonucunun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orijinal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giriş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görüntüsünden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çıkarılması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işlemidir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7A30188-6168-05E6-F905-5E965AD5A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1" y="3109142"/>
            <a:ext cx="5870329" cy="1806840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C4D7F-45CF-1418-F4EC-AEA77B52AF24}"/>
              </a:ext>
            </a:extLst>
          </p:cNvPr>
          <p:cNvSpPr txBox="1"/>
          <p:nvPr/>
        </p:nvSpPr>
        <p:spPr>
          <a:xfrm>
            <a:off x="7172772" y="823219"/>
            <a:ext cx="4554223" cy="568816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Denklem</a:t>
            </a:r>
            <a:r>
              <a:rPr lang="en-US" b="1" dirty="0"/>
              <a:t> (1) 'e </a:t>
            </a:r>
            <a:r>
              <a:rPr lang="en-US" b="1" dirty="0" err="1"/>
              <a:t>göre</a:t>
            </a:r>
            <a:r>
              <a:rPr lang="en-US" b="1" dirty="0"/>
              <a:t>, </a:t>
            </a:r>
            <a:r>
              <a:rPr lang="en-US" b="1" dirty="0" err="1"/>
              <a:t>açma</a:t>
            </a:r>
            <a:r>
              <a:rPr lang="en-US" b="1" dirty="0"/>
              <a:t> </a:t>
            </a:r>
            <a:r>
              <a:rPr lang="en-US" b="1" dirty="0" err="1"/>
              <a:t>operatörü</a:t>
            </a:r>
            <a:r>
              <a:rPr lang="en-US" b="1" dirty="0"/>
              <a:t> </a:t>
            </a:r>
            <a:r>
              <a:rPr lang="en-US" b="1" dirty="0" err="1"/>
              <a:t>görüntünün</a:t>
            </a:r>
            <a:r>
              <a:rPr lang="en-US" b="1" dirty="0"/>
              <a:t> </a:t>
            </a:r>
            <a:r>
              <a:rPr lang="en-US" b="1" dirty="0" err="1"/>
              <a:t>arka</a:t>
            </a:r>
            <a:r>
              <a:rPr lang="en-US" b="1" dirty="0"/>
              <a:t> </a:t>
            </a:r>
            <a:r>
              <a:rPr lang="en-US" b="1" dirty="0" err="1"/>
              <a:t>planına</a:t>
            </a:r>
            <a:r>
              <a:rPr lang="en-US" b="1" dirty="0"/>
              <a:t> </a:t>
            </a:r>
            <a:r>
              <a:rPr lang="en-US" b="1" dirty="0" err="1"/>
              <a:t>etki</a:t>
            </a:r>
            <a:r>
              <a:rPr lang="en-US" b="1" dirty="0"/>
              <a:t> </a:t>
            </a:r>
            <a:r>
              <a:rPr lang="en-US" b="1" dirty="0" err="1"/>
              <a:t>ettiğinden</a:t>
            </a:r>
            <a:r>
              <a:rPr lang="en-US" b="1" dirty="0"/>
              <a:t>, </a:t>
            </a:r>
            <a:r>
              <a:rPr lang="en-US" b="1" dirty="0" err="1"/>
              <a:t>üst-şapka</a:t>
            </a:r>
            <a:r>
              <a:rPr lang="en-US" b="1" dirty="0"/>
              <a:t> </a:t>
            </a:r>
            <a:r>
              <a:rPr lang="en-US" b="1" dirty="0" err="1"/>
              <a:t>dönüşümünün</a:t>
            </a:r>
            <a:r>
              <a:rPr lang="en-US" b="1" dirty="0"/>
              <a:t> </a:t>
            </a:r>
            <a:r>
              <a:rPr lang="en-US" b="1" dirty="0" err="1"/>
              <a:t>görüntünün</a:t>
            </a:r>
            <a:r>
              <a:rPr lang="en-US" b="1" dirty="0"/>
              <a:t> </a:t>
            </a:r>
            <a:r>
              <a:rPr lang="en-US" b="1" dirty="0" err="1"/>
              <a:t>arka</a:t>
            </a:r>
            <a:r>
              <a:rPr lang="en-US" b="1" dirty="0"/>
              <a:t> </a:t>
            </a:r>
            <a:r>
              <a:rPr lang="en-US" b="1" dirty="0" err="1"/>
              <a:t>planını</a:t>
            </a:r>
            <a:r>
              <a:rPr lang="en-US" b="1" dirty="0"/>
              <a:t> </a:t>
            </a:r>
            <a:r>
              <a:rPr lang="en-US" b="1" dirty="0" err="1"/>
              <a:t>çıkarması</a:t>
            </a:r>
            <a:r>
              <a:rPr lang="en-US" b="1" dirty="0"/>
              <a:t> </a:t>
            </a:r>
            <a:r>
              <a:rPr lang="en-US" b="1" dirty="0" err="1"/>
              <a:t>beklenir</a:t>
            </a:r>
            <a:r>
              <a:rPr lang="en-US" b="1" dirty="0"/>
              <a:t>. Bu </a:t>
            </a:r>
            <a:r>
              <a:rPr lang="en-US" b="1" dirty="0" err="1"/>
              <a:t>dönüşüm</a:t>
            </a:r>
            <a:r>
              <a:rPr lang="en-US" b="1" dirty="0"/>
              <a:t>,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geçirgen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filtre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/>
              <a:t>davranır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görüntünün</a:t>
            </a:r>
            <a:r>
              <a:rPr lang="en-US" b="1" dirty="0"/>
              <a:t> </a:t>
            </a:r>
            <a:r>
              <a:rPr lang="en-US" b="1" dirty="0" err="1"/>
              <a:t>maskeden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olan</a:t>
            </a:r>
            <a:r>
              <a:rPr lang="en-US" b="1" dirty="0"/>
              <a:t> </a:t>
            </a:r>
            <a:r>
              <a:rPr lang="en-US" b="1" dirty="0" err="1"/>
              <a:t>parlak</a:t>
            </a:r>
            <a:r>
              <a:rPr lang="en-US" b="1" dirty="0"/>
              <a:t> </a:t>
            </a:r>
            <a:r>
              <a:rPr lang="en-US" b="1" dirty="0" err="1"/>
              <a:t>alanlarını</a:t>
            </a:r>
            <a:r>
              <a:rPr lang="en-US" b="1" dirty="0"/>
              <a:t> </a:t>
            </a:r>
            <a:r>
              <a:rPr lang="en-US" b="1" dirty="0" err="1"/>
              <a:t>çıkarır</a:t>
            </a:r>
            <a:r>
              <a:rPr lang="en-US" b="1" dirty="0"/>
              <a:t>. </a:t>
            </a:r>
            <a:r>
              <a:rPr lang="en-US" b="1" dirty="0" err="1"/>
              <a:t>Denklem</a:t>
            </a:r>
            <a:r>
              <a:rPr lang="en-US" b="1" dirty="0"/>
              <a:t> (2) 'ye </a:t>
            </a:r>
            <a:r>
              <a:rPr lang="en-US" b="1" dirty="0" err="1"/>
              <a:t>göre</a:t>
            </a:r>
            <a:r>
              <a:rPr lang="en-US" b="1" dirty="0"/>
              <a:t>, alt-</a:t>
            </a:r>
            <a:r>
              <a:rPr lang="en-US" b="1" dirty="0" err="1"/>
              <a:t>şapka</a:t>
            </a:r>
            <a:r>
              <a:rPr lang="en-US" b="1" dirty="0"/>
              <a:t> </a:t>
            </a:r>
            <a:r>
              <a:rPr lang="en-US" b="1" dirty="0" err="1"/>
              <a:t>dönüşümü</a:t>
            </a:r>
            <a:r>
              <a:rPr lang="en-US" b="1" dirty="0"/>
              <a:t> </a:t>
            </a:r>
            <a:r>
              <a:rPr lang="en-US" b="1" dirty="0" err="1"/>
              <a:t>görüntünün</a:t>
            </a:r>
            <a:r>
              <a:rPr lang="en-US" b="1" dirty="0"/>
              <a:t> </a:t>
            </a:r>
            <a:r>
              <a:rPr lang="en-US" b="1" dirty="0" err="1"/>
              <a:t>arka</a:t>
            </a:r>
            <a:r>
              <a:rPr lang="en-US" b="1" dirty="0"/>
              <a:t> </a:t>
            </a:r>
            <a:r>
              <a:rPr lang="en-US" b="1" dirty="0" err="1"/>
              <a:t>planını</a:t>
            </a:r>
            <a:r>
              <a:rPr lang="en-US" b="1" dirty="0"/>
              <a:t> </a:t>
            </a:r>
            <a:r>
              <a:rPr lang="en-US" b="1" dirty="0" err="1"/>
              <a:t>etkiler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görüntünün</a:t>
            </a:r>
            <a:r>
              <a:rPr lang="en-US" b="1" dirty="0"/>
              <a:t> </a:t>
            </a:r>
            <a:r>
              <a:rPr lang="en-US" b="1" dirty="0" err="1"/>
              <a:t>arka</a:t>
            </a:r>
            <a:r>
              <a:rPr lang="en-US" b="1" dirty="0"/>
              <a:t> </a:t>
            </a:r>
            <a:r>
              <a:rPr lang="en-US" b="1" dirty="0" err="1"/>
              <a:t>plandaki</a:t>
            </a:r>
            <a:r>
              <a:rPr lang="en-US" b="1" dirty="0"/>
              <a:t> </a:t>
            </a:r>
            <a:r>
              <a:rPr lang="en-US" b="1" dirty="0" err="1"/>
              <a:t>maskeden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olan</a:t>
            </a:r>
            <a:r>
              <a:rPr lang="en-US" b="1" dirty="0"/>
              <a:t> </a:t>
            </a:r>
            <a:r>
              <a:rPr lang="en-US" b="1" dirty="0" err="1"/>
              <a:t>bazı</a:t>
            </a:r>
            <a:r>
              <a:rPr lang="en-US" b="1" dirty="0"/>
              <a:t> </a:t>
            </a:r>
            <a:r>
              <a:rPr lang="en-US" b="1" dirty="0" err="1"/>
              <a:t>karanlık</a:t>
            </a:r>
            <a:r>
              <a:rPr lang="en-US" b="1" dirty="0"/>
              <a:t> </a:t>
            </a:r>
            <a:r>
              <a:rPr lang="en-US" b="1" dirty="0" err="1"/>
              <a:t>alanları</a:t>
            </a:r>
            <a:r>
              <a:rPr lang="en-US" b="1" dirty="0"/>
              <a:t> </a:t>
            </a:r>
            <a:r>
              <a:rPr lang="en-US" b="1" dirty="0" err="1"/>
              <a:t>üzerinde</a:t>
            </a:r>
            <a:r>
              <a:rPr lang="en-US" b="1" dirty="0"/>
              <a:t> </a:t>
            </a:r>
            <a:r>
              <a:rPr lang="en-US" b="1" dirty="0" err="1"/>
              <a:t>etkili</a:t>
            </a:r>
            <a:r>
              <a:rPr lang="en-US" b="1" dirty="0"/>
              <a:t> </a:t>
            </a:r>
            <a:r>
              <a:rPr lang="en-US" b="1" dirty="0" err="1"/>
              <a:t>olur</a:t>
            </a:r>
            <a:r>
              <a:rPr lang="en-US" b="1" dirty="0"/>
              <a:t>. Parlak </a:t>
            </a:r>
            <a:r>
              <a:rPr lang="en-US" b="1" dirty="0" err="1"/>
              <a:t>alanları</a:t>
            </a:r>
            <a:r>
              <a:rPr lang="en-US" b="1" dirty="0"/>
              <a:t> (</a:t>
            </a:r>
            <a:r>
              <a:rPr lang="en-US" b="1" dirty="0" err="1"/>
              <a:t>açma</a:t>
            </a:r>
            <a:r>
              <a:rPr lang="en-US" b="1" dirty="0"/>
              <a:t> </a:t>
            </a:r>
            <a:r>
              <a:rPr lang="en-US" b="1" dirty="0" err="1"/>
              <a:t>operatörünün</a:t>
            </a:r>
            <a:r>
              <a:rPr lang="en-US" b="1" dirty="0"/>
              <a:t> </a:t>
            </a:r>
            <a:r>
              <a:rPr lang="en-US" b="1" dirty="0" err="1"/>
              <a:t>sonuçları</a:t>
            </a:r>
            <a:r>
              <a:rPr lang="en-US" b="1" dirty="0"/>
              <a:t>) </a:t>
            </a:r>
            <a:r>
              <a:rPr lang="en-US" b="1" dirty="0" err="1"/>
              <a:t>görüntüye</a:t>
            </a:r>
            <a:r>
              <a:rPr lang="en-US" b="1" dirty="0"/>
              <a:t> </a:t>
            </a:r>
            <a:r>
              <a:rPr lang="en-US" b="1" dirty="0" err="1"/>
              <a:t>eklemek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karanlık</a:t>
            </a:r>
            <a:r>
              <a:rPr lang="en-US" b="1" dirty="0"/>
              <a:t> </a:t>
            </a:r>
            <a:r>
              <a:rPr lang="en-US" b="1" dirty="0" err="1"/>
              <a:t>alanları</a:t>
            </a:r>
            <a:r>
              <a:rPr lang="en-US" b="1" dirty="0"/>
              <a:t> (</a:t>
            </a:r>
            <a:r>
              <a:rPr lang="en-US" b="1" dirty="0" err="1"/>
              <a:t>kapama</a:t>
            </a:r>
            <a:r>
              <a:rPr lang="en-US" b="1" dirty="0"/>
              <a:t> </a:t>
            </a:r>
            <a:r>
              <a:rPr lang="en-US" b="1" dirty="0" err="1"/>
              <a:t>operatörünün</a:t>
            </a:r>
            <a:r>
              <a:rPr lang="en-US" b="1" dirty="0"/>
              <a:t> </a:t>
            </a:r>
            <a:r>
              <a:rPr lang="en-US" b="1" dirty="0" err="1"/>
              <a:t>sonuçları</a:t>
            </a:r>
            <a:r>
              <a:rPr lang="en-US" b="1" dirty="0"/>
              <a:t>) </a:t>
            </a:r>
            <a:r>
              <a:rPr lang="en-US" b="1" dirty="0" err="1"/>
              <a:t>görüntüden</a:t>
            </a:r>
            <a:r>
              <a:rPr lang="en-US" b="1" dirty="0"/>
              <a:t> </a:t>
            </a:r>
            <a:r>
              <a:rPr lang="en-US" b="1" dirty="0" err="1"/>
              <a:t>çıkarmak</a:t>
            </a:r>
            <a:r>
              <a:rPr lang="en-US" b="1" dirty="0"/>
              <a:t> </a:t>
            </a:r>
            <a:r>
              <a:rPr lang="en-US" b="1" dirty="0" err="1"/>
              <a:t>mümkündür</a:t>
            </a:r>
            <a:r>
              <a:rPr lang="en-US" b="1" dirty="0"/>
              <a:t>. </a:t>
            </a:r>
            <a:r>
              <a:rPr lang="en-US" b="1" dirty="0" err="1"/>
              <a:t>Sonuç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, </a:t>
            </a:r>
            <a:r>
              <a:rPr lang="en-US" b="1" dirty="0" err="1"/>
              <a:t>aydınlık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karanlık</a:t>
            </a:r>
            <a:r>
              <a:rPr lang="en-US" b="1" dirty="0"/>
              <a:t> </a:t>
            </a:r>
            <a:r>
              <a:rPr lang="en-US" b="1" dirty="0" err="1"/>
              <a:t>alanlar</a:t>
            </a:r>
            <a:r>
              <a:rPr lang="en-US" b="1" dirty="0"/>
              <a:t> </a:t>
            </a:r>
            <a:r>
              <a:rPr lang="en-US" b="1" dirty="0" err="1"/>
              <a:t>arasındaki</a:t>
            </a:r>
            <a:r>
              <a:rPr lang="en-US" b="1" dirty="0"/>
              <a:t> </a:t>
            </a:r>
            <a:r>
              <a:rPr lang="en-US" b="1" dirty="0" err="1"/>
              <a:t>kontrastta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iyileşme</a:t>
            </a:r>
            <a:r>
              <a:rPr lang="en-US" b="1" dirty="0"/>
              <a:t> </a:t>
            </a:r>
            <a:r>
              <a:rPr lang="en-US" b="1" dirty="0" err="1"/>
              <a:t>olacaktır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2642-7BD1-2753-042F-5BD7BE80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EŞİKLEME YÖNTEMLERİ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CF72-29E3-9276-BCFC-572534C8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sadeliği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sağlamlığı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nedeni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ile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sık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kullanılan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bölütleme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yöntemlerinden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biridir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Eşikleme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işlemi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gri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ölçekli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görüntün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yoğunluk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seviyesine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göre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sınıflara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ayrıldığı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işlemdir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sınıflandırma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işlemi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için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tanımlanmış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kurallara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uygun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eşik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değeri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seçmek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gerekir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6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EF6A-693F-BC40-AB65-19FC6C6D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EŞİKLEME YÖNTEMLERİ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B730-48EE-8E7F-0AA2-C3FEC4A1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02467"/>
            <a:ext cx="11176133" cy="4612836"/>
          </a:xfrm>
        </p:spPr>
        <p:txBody>
          <a:bodyPr vert="horz" wrap="square" lIns="0" tIns="0" rIns="0" bIns="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   ÇOK SEVİYELİ EŞİKLEME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Gri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ölçekli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görüntüyü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birkaç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farklı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bölgeye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ayırabilen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işlemdir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2.   MAKSIMUM ENTROPI TABANLI EŞIKLEME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 err="1">
                <a:solidFill>
                  <a:schemeClr val="tx1"/>
                </a:solidFill>
              </a:rPr>
              <a:t>Entropi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yöntemlerine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bağlı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eşikleme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işlemi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araştırmacılar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tarafından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tercih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edilen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yöntemdir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dirty="0" err="1">
                <a:solidFill>
                  <a:schemeClr val="tx1"/>
                </a:solidFill>
              </a:rPr>
              <a:t>Otsu’nun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eşikleme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algoritmasından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farklı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olarak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sınıflar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arasındaki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varyansı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maksimize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etmek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ya</a:t>
            </a:r>
            <a:r>
              <a:rPr lang="en-US" b="1" dirty="0">
                <a:solidFill>
                  <a:schemeClr val="tx1"/>
                </a:solidFill>
              </a:rPr>
              <a:t> da </a:t>
            </a:r>
            <a:r>
              <a:rPr lang="en-US" b="1" dirty="0" err="1">
                <a:solidFill>
                  <a:schemeClr val="tx1"/>
                </a:solidFill>
              </a:rPr>
              <a:t>sınıf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içi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varyansı</a:t>
            </a:r>
            <a:r>
              <a:rPr lang="en-US" b="1" dirty="0">
                <a:solidFill>
                  <a:schemeClr val="tx1"/>
                </a:solidFill>
              </a:rPr>
              <a:t> minimize </a:t>
            </a:r>
            <a:r>
              <a:rPr lang="en-US" b="1" dirty="0" err="1">
                <a:solidFill>
                  <a:schemeClr val="tx1"/>
                </a:solidFill>
              </a:rPr>
              <a:t>etmek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yerine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sınıflar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arası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entropi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maksimize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edilir</a:t>
            </a:r>
            <a:r>
              <a:rPr lang="en-US" b="1" dirty="0">
                <a:solidFill>
                  <a:schemeClr val="tx1"/>
                </a:solidFill>
              </a:rPr>
              <a:t>. Bu </a:t>
            </a:r>
            <a:r>
              <a:rPr lang="en-US" b="1" dirty="0" err="1">
                <a:solidFill>
                  <a:schemeClr val="tx1"/>
                </a:solidFill>
              </a:rPr>
              <a:t>yönteme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göre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bir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görüntüdeki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yoğunluk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değerlerinin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olasılık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dağılımına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katkı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veren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ön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arka</a:t>
            </a:r>
            <a:r>
              <a:rPr lang="en-US" b="1" dirty="0">
                <a:solidFill>
                  <a:schemeClr val="tx1"/>
                </a:solidFill>
              </a:rPr>
              <a:t> plan </a:t>
            </a:r>
            <a:r>
              <a:rPr lang="en-US" b="1" dirty="0" err="1">
                <a:solidFill>
                  <a:schemeClr val="tx1"/>
                </a:solidFill>
              </a:rPr>
              <a:t>görüntüsüne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entropi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değerleri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ayrı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ayrı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hesaplanır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toplamları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maksimize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edilir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dirty="0" err="1">
                <a:solidFill>
                  <a:schemeClr val="tx1"/>
                </a:solidFill>
              </a:rPr>
              <a:t>Ardından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entropinin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toplamını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maksimize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eden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bir</a:t>
            </a:r>
            <a:r>
              <a:rPr lang="en-US" b="1" dirty="0">
                <a:solidFill>
                  <a:schemeClr val="tx1"/>
                </a:solidFill>
              </a:rPr>
              <a:t> optimum </a:t>
            </a:r>
            <a:r>
              <a:rPr lang="en-US" b="1" dirty="0" err="1">
                <a:solidFill>
                  <a:schemeClr val="tx1"/>
                </a:solidFill>
              </a:rPr>
              <a:t>eşik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değeri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hesaplanır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   BULANIK MANTIK TABANLI EŞIKLEME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Bulanık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kümeleme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yumuşak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kümeleme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tekniğidir</a:t>
            </a:r>
            <a:r>
              <a:rPr lang="en-US" b="1" dirty="0">
                <a:solidFill>
                  <a:schemeClr val="tx1"/>
                </a:solidFill>
              </a:rPr>
              <a:t>. Bu </a:t>
            </a:r>
            <a:r>
              <a:rPr lang="en-US" b="1" dirty="0" err="1">
                <a:solidFill>
                  <a:schemeClr val="tx1"/>
                </a:solidFill>
              </a:rPr>
              <a:t>kümeleme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yöntemi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nesnelerin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kümelere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aitliğini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ifade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etmek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için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derece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kavramı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kullanır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5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0E38-52E9-7034-3365-FEDDC3F2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600" b="1"/>
              <a:t>KULLANILAN YÖNTEM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23A3-5D0C-396D-9810-308055D6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Önerilen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yöntemde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veri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setinde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bulunan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fundus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görüntülerine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ait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damarların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bölütlenmesi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sağlanmıştır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Öncelikle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veri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setinde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bulunan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görüntüler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RGB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renk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uzayından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gri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ölçekli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görüntülere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dönüştürülür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Gri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ölçekli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görüntülerin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tersi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üzerinde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önerilen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sistem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ea typeface="+mn-lt"/>
                <a:cs typeface="+mn-lt"/>
              </a:rPr>
              <a:t>uygulanır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7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Veri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seti</a:t>
            </a:r>
            <a:endParaRPr lang="en-US" sz="17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Önerilen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yöntem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diğer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yöntemlerle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kıyaslanabilir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olması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açısından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halka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açık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olarak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sunulan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DRIVE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veri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seti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üzerinde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 test </a:t>
            </a:r>
            <a:r>
              <a:rPr lang="en-US" sz="1700" b="1" err="1">
                <a:solidFill>
                  <a:schemeClr val="tx1"/>
                </a:solidFill>
                <a:ea typeface="+mn-lt"/>
                <a:cs typeface="+mn-lt"/>
              </a:rPr>
              <a:t>edilmiştir</a:t>
            </a:r>
            <a:r>
              <a:rPr lang="en-US" sz="1700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7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700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7E2EE6-B58C-885C-8D3F-86B7CB50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18" y="549275"/>
            <a:ext cx="3815636" cy="5759450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460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1D80F-4F68-3241-89CE-CBB266DD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03" y="688795"/>
            <a:ext cx="5394256" cy="720701"/>
          </a:xfrm>
        </p:spPr>
        <p:txBody>
          <a:bodyPr wrap="square" anchor="b">
            <a:normAutofit/>
          </a:bodyPr>
          <a:lstStyle/>
          <a:p>
            <a:r>
              <a:rPr lang="en-US" sz="3400" b="1">
                <a:ea typeface="+mj-lt"/>
                <a:cs typeface="+mj-lt"/>
              </a:rPr>
              <a:t>MORFOLOJIK IŞLEMLER</a:t>
            </a:r>
            <a:endParaRPr lang="en-US" sz="340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DA698EC-1443-FDFC-BEA0-091E7061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2385127"/>
            <a:ext cx="5092062" cy="2087746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0913-ADAE-BB33-8ADE-85BDC339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749" y="1829447"/>
            <a:ext cx="5866481" cy="496098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Retina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kan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damarları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retina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arka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planına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göre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daha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koyu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görünürler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Ancak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bazı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durumlarda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kan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damarlarının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merkez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çizgisi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bölgesinde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parlaklık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görünür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görünüm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yansımalardan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kaynaklanmaktadır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Bu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durumu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ortadan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kaldırmak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için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ilk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önce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açma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işlemi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uygulanır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açma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işlemi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için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yarıçapı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21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disk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oluşturulur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Oluşturulan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bu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disk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gri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ölçekli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görüntünün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tersine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uygulanarak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morfolojik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açma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işlemi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yapılmış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olur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Daha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sonra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uzunluğu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21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bir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çizgisel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yapı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elemanı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oluşturulur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Oluşturulan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bu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çizgisel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yapı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elemanı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gri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ölçekli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görüntünün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tersine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uygulanarak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üst-şapka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ve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alt-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şapka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dönüşümleri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tamamlanmış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olur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829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3DFloatVTI</vt:lpstr>
      <vt:lpstr>Retina kan damarlarını çıkarmak için eşikleme temelli morfolojik bir yöntem </vt:lpstr>
      <vt:lpstr>GİRİŞ</vt:lpstr>
      <vt:lpstr>PowerPoint Presentation</vt:lpstr>
      <vt:lpstr>MORFOLOJİK İŞLEMLER</vt:lpstr>
      <vt:lpstr>PowerPoint Presentation</vt:lpstr>
      <vt:lpstr>EŞİKLEME YÖNTEMLERİ</vt:lpstr>
      <vt:lpstr>EŞİKLEME YÖNTEMLERİ</vt:lpstr>
      <vt:lpstr>KULLANILAN YÖNTEM</vt:lpstr>
      <vt:lpstr>MORFOLOJIK IŞLEMLER</vt:lpstr>
      <vt:lpstr>PowerPoint Presentation</vt:lpstr>
      <vt:lpstr>BÖLÜTLEME SONUÇLARI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124</cp:revision>
  <dcterms:created xsi:type="dcterms:W3CDTF">2022-12-15T16:00:02Z</dcterms:created>
  <dcterms:modified xsi:type="dcterms:W3CDTF">2022-12-15T16:18:44Z</dcterms:modified>
</cp:coreProperties>
</file>