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1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A6090-52DD-F3CE-43BA-0AB910F625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703AD5-C68B-205B-D3B6-DE82FF851D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A5B7B7-1946-B322-81B0-51600EB86F76}"/>
              </a:ext>
            </a:extLst>
          </p:cNvPr>
          <p:cNvSpPr>
            <a:spLocks noGrp="1"/>
          </p:cNvSpPr>
          <p:nvPr>
            <p:ph type="dt" sz="half" idx="10"/>
          </p:nvPr>
        </p:nvSpPr>
        <p:spPr/>
        <p:txBody>
          <a:bodyPr/>
          <a:lstStyle/>
          <a:p>
            <a:fld id="{90BFBC01-CFE4-4682-92B5-0E57FD5EF638}" type="datetimeFigureOut">
              <a:rPr lang="en-US" smtClean="0"/>
              <a:t>3/6/2023</a:t>
            </a:fld>
            <a:endParaRPr lang="en-US"/>
          </a:p>
        </p:txBody>
      </p:sp>
      <p:sp>
        <p:nvSpPr>
          <p:cNvPr id="5" name="Footer Placeholder 4">
            <a:extLst>
              <a:ext uri="{FF2B5EF4-FFF2-40B4-BE49-F238E27FC236}">
                <a16:creationId xmlns:a16="http://schemas.microsoft.com/office/drawing/2014/main" id="{C5AA885F-2D59-7188-EC84-F932D0C25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82457-0DE9-3344-A56C-71FBEE2EADA6}"/>
              </a:ext>
            </a:extLst>
          </p:cNvPr>
          <p:cNvSpPr>
            <a:spLocks noGrp="1"/>
          </p:cNvSpPr>
          <p:nvPr>
            <p:ph type="sldNum" sz="quarter" idx="12"/>
          </p:nvPr>
        </p:nvSpPr>
        <p:spPr/>
        <p:txBody>
          <a:bodyPr/>
          <a:lstStyle/>
          <a:p>
            <a:fld id="{728D27B2-C4BE-4D3C-8298-C12BA8A02538}" type="slidenum">
              <a:rPr lang="en-US" smtClean="0"/>
              <a:t>‹#›</a:t>
            </a:fld>
            <a:endParaRPr lang="en-US"/>
          </a:p>
        </p:txBody>
      </p:sp>
    </p:spTree>
    <p:extLst>
      <p:ext uri="{BB962C8B-B14F-4D97-AF65-F5344CB8AC3E}">
        <p14:creationId xmlns:p14="http://schemas.microsoft.com/office/powerpoint/2010/main" val="61435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E850-2B72-4B5F-F8F3-A57CA61F50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A28A9C-6D12-C8F3-BECB-D2449DE29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82051-8753-4AB9-18C7-735F5D1BE8A0}"/>
              </a:ext>
            </a:extLst>
          </p:cNvPr>
          <p:cNvSpPr>
            <a:spLocks noGrp="1"/>
          </p:cNvSpPr>
          <p:nvPr>
            <p:ph type="dt" sz="half" idx="10"/>
          </p:nvPr>
        </p:nvSpPr>
        <p:spPr/>
        <p:txBody>
          <a:bodyPr/>
          <a:lstStyle/>
          <a:p>
            <a:fld id="{90BFBC01-CFE4-4682-92B5-0E57FD5EF638}" type="datetimeFigureOut">
              <a:rPr lang="en-US" smtClean="0"/>
              <a:t>3/6/2023</a:t>
            </a:fld>
            <a:endParaRPr lang="en-US"/>
          </a:p>
        </p:txBody>
      </p:sp>
      <p:sp>
        <p:nvSpPr>
          <p:cNvPr id="5" name="Footer Placeholder 4">
            <a:extLst>
              <a:ext uri="{FF2B5EF4-FFF2-40B4-BE49-F238E27FC236}">
                <a16:creationId xmlns:a16="http://schemas.microsoft.com/office/drawing/2014/main" id="{09C4F2A7-5ECE-D00F-9439-4DD922C51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75910-88AF-D9C8-D267-B66BA5F2C552}"/>
              </a:ext>
            </a:extLst>
          </p:cNvPr>
          <p:cNvSpPr>
            <a:spLocks noGrp="1"/>
          </p:cNvSpPr>
          <p:nvPr>
            <p:ph type="sldNum" sz="quarter" idx="12"/>
          </p:nvPr>
        </p:nvSpPr>
        <p:spPr/>
        <p:txBody>
          <a:bodyPr/>
          <a:lstStyle/>
          <a:p>
            <a:fld id="{728D27B2-C4BE-4D3C-8298-C12BA8A02538}" type="slidenum">
              <a:rPr lang="en-US" smtClean="0"/>
              <a:t>‹#›</a:t>
            </a:fld>
            <a:endParaRPr lang="en-US"/>
          </a:p>
        </p:txBody>
      </p:sp>
    </p:spTree>
    <p:extLst>
      <p:ext uri="{BB962C8B-B14F-4D97-AF65-F5344CB8AC3E}">
        <p14:creationId xmlns:p14="http://schemas.microsoft.com/office/powerpoint/2010/main" val="413577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BF632-DBC4-958F-6B6C-D35C9169E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2407E0-0107-991E-C249-C578DF353E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5E6B5-A621-3655-4C6D-91A5E0D15BD6}"/>
              </a:ext>
            </a:extLst>
          </p:cNvPr>
          <p:cNvSpPr>
            <a:spLocks noGrp="1"/>
          </p:cNvSpPr>
          <p:nvPr>
            <p:ph type="dt" sz="half" idx="10"/>
          </p:nvPr>
        </p:nvSpPr>
        <p:spPr/>
        <p:txBody>
          <a:bodyPr/>
          <a:lstStyle/>
          <a:p>
            <a:fld id="{90BFBC01-CFE4-4682-92B5-0E57FD5EF638}" type="datetimeFigureOut">
              <a:rPr lang="en-US" smtClean="0"/>
              <a:t>3/6/2023</a:t>
            </a:fld>
            <a:endParaRPr lang="en-US"/>
          </a:p>
        </p:txBody>
      </p:sp>
      <p:sp>
        <p:nvSpPr>
          <p:cNvPr id="5" name="Footer Placeholder 4">
            <a:extLst>
              <a:ext uri="{FF2B5EF4-FFF2-40B4-BE49-F238E27FC236}">
                <a16:creationId xmlns:a16="http://schemas.microsoft.com/office/drawing/2014/main" id="{8B5F95AA-8CEE-E185-E1AC-EEAF4FEC4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4E808-4443-4D00-A34D-EC17B0158077}"/>
              </a:ext>
            </a:extLst>
          </p:cNvPr>
          <p:cNvSpPr>
            <a:spLocks noGrp="1"/>
          </p:cNvSpPr>
          <p:nvPr>
            <p:ph type="sldNum" sz="quarter" idx="12"/>
          </p:nvPr>
        </p:nvSpPr>
        <p:spPr/>
        <p:txBody>
          <a:bodyPr/>
          <a:lstStyle/>
          <a:p>
            <a:fld id="{728D27B2-C4BE-4D3C-8298-C12BA8A02538}" type="slidenum">
              <a:rPr lang="en-US" smtClean="0"/>
              <a:t>‹#›</a:t>
            </a:fld>
            <a:endParaRPr lang="en-US"/>
          </a:p>
        </p:txBody>
      </p:sp>
    </p:spTree>
    <p:extLst>
      <p:ext uri="{BB962C8B-B14F-4D97-AF65-F5344CB8AC3E}">
        <p14:creationId xmlns:p14="http://schemas.microsoft.com/office/powerpoint/2010/main" val="298774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7E9D-C659-87F7-7541-4441F0A46A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B9BAD5-6F48-DE32-2E65-CF1AEAB8C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4699B-FA9A-774A-CF58-C88A2DFC14E2}"/>
              </a:ext>
            </a:extLst>
          </p:cNvPr>
          <p:cNvSpPr>
            <a:spLocks noGrp="1"/>
          </p:cNvSpPr>
          <p:nvPr>
            <p:ph type="dt" sz="half" idx="10"/>
          </p:nvPr>
        </p:nvSpPr>
        <p:spPr/>
        <p:txBody>
          <a:bodyPr/>
          <a:lstStyle/>
          <a:p>
            <a:fld id="{90BFBC01-CFE4-4682-92B5-0E57FD5EF638}" type="datetimeFigureOut">
              <a:rPr lang="en-US" smtClean="0"/>
              <a:t>3/6/2023</a:t>
            </a:fld>
            <a:endParaRPr lang="en-US"/>
          </a:p>
        </p:txBody>
      </p:sp>
      <p:sp>
        <p:nvSpPr>
          <p:cNvPr id="5" name="Footer Placeholder 4">
            <a:extLst>
              <a:ext uri="{FF2B5EF4-FFF2-40B4-BE49-F238E27FC236}">
                <a16:creationId xmlns:a16="http://schemas.microsoft.com/office/drawing/2014/main" id="{73CA5C82-01E1-B7AD-3F97-B7B9F5F81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38EE4-0094-A2C1-4DA1-EB140083A11A}"/>
              </a:ext>
            </a:extLst>
          </p:cNvPr>
          <p:cNvSpPr>
            <a:spLocks noGrp="1"/>
          </p:cNvSpPr>
          <p:nvPr>
            <p:ph type="sldNum" sz="quarter" idx="12"/>
          </p:nvPr>
        </p:nvSpPr>
        <p:spPr/>
        <p:txBody>
          <a:bodyPr/>
          <a:lstStyle/>
          <a:p>
            <a:fld id="{728D27B2-C4BE-4D3C-8298-C12BA8A02538}" type="slidenum">
              <a:rPr lang="en-US" smtClean="0"/>
              <a:t>‹#›</a:t>
            </a:fld>
            <a:endParaRPr lang="en-US"/>
          </a:p>
        </p:txBody>
      </p:sp>
    </p:spTree>
    <p:extLst>
      <p:ext uri="{BB962C8B-B14F-4D97-AF65-F5344CB8AC3E}">
        <p14:creationId xmlns:p14="http://schemas.microsoft.com/office/powerpoint/2010/main" val="183683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D875-D00C-F302-08E6-159896E44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648200-FAD8-AB20-3CD1-7B2EF9398B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99A3F4-8352-03A0-1752-8727FE5F6A0E}"/>
              </a:ext>
            </a:extLst>
          </p:cNvPr>
          <p:cNvSpPr>
            <a:spLocks noGrp="1"/>
          </p:cNvSpPr>
          <p:nvPr>
            <p:ph type="dt" sz="half" idx="10"/>
          </p:nvPr>
        </p:nvSpPr>
        <p:spPr/>
        <p:txBody>
          <a:bodyPr/>
          <a:lstStyle/>
          <a:p>
            <a:fld id="{90BFBC01-CFE4-4682-92B5-0E57FD5EF638}" type="datetimeFigureOut">
              <a:rPr lang="en-US" smtClean="0"/>
              <a:t>3/6/2023</a:t>
            </a:fld>
            <a:endParaRPr lang="en-US"/>
          </a:p>
        </p:txBody>
      </p:sp>
      <p:sp>
        <p:nvSpPr>
          <p:cNvPr id="5" name="Footer Placeholder 4">
            <a:extLst>
              <a:ext uri="{FF2B5EF4-FFF2-40B4-BE49-F238E27FC236}">
                <a16:creationId xmlns:a16="http://schemas.microsoft.com/office/drawing/2014/main" id="{57626210-64BB-6C81-2C6E-EFB086B22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38184-3745-E411-B07A-D08CB41E4217}"/>
              </a:ext>
            </a:extLst>
          </p:cNvPr>
          <p:cNvSpPr>
            <a:spLocks noGrp="1"/>
          </p:cNvSpPr>
          <p:nvPr>
            <p:ph type="sldNum" sz="quarter" idx="12"/>
          </p:nvPr>
        </p:nvSpPr>
        <p:spPr/>
        <p:txBody>
          <a:bodyPr/>
          <a:lstStyle/>
          <a:p>
            <a:fld id="{728D27B2-C4BE-4D3C-8298-C12BA8A02538}" type="slidenum">
              <a:rPr lang="en-US" smtClean="0"/>
              <a:t>‹#›</a:t>
            </a:fld>
            <a:endParaRPr lang="en-US"/>
          </a:p>
        </p:txBody>
      </p:sp>
    </p:spTree>
    <p:extLst>
      <p:ext uri="{BB962C8B-B14F-4D97-AF65-F5344CB8AC3E}">
        <p14:creationId xmlns:p14="http://schemas.microsoft.com/office/powerpoint/2010/main" val="196970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C369-E4C6-BE88-EA05-39DAEF490A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884EAD-0C1C-BDB6-AC9E-0065D7BF1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E67E4-1102-EFF8-7F3C-66C7F665BC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982301-19E2-AD37-1E08-257219743CD1}"/>
              </a:ext>
            </a:extLst>
          </p:cNvPr>
          <p:cNvSpPr>
            <a:spLocks noGrp="1"/>
          </p:cNvSpPr>
          <p:nvPr>
            <p:ph type="dt" sz="half" idx="10"/>
          </p:nvPr>
        </p:nvSpPr>
        <p:spPr/>
        <p:txBody>
          <a:bodyPr/>
          <a:lstStyle/>
          <a:p>
            <a:fld id="{90BFBC01-CFE4-4682-92B5-0E57FD5EF638}" type="datetimeFigureOut">
              <a:rPr lang="en-US" smtClean="0"/>
              <a:t>3/6/2023</a:t>
            </a:fld>
            <a:endParaRPr lang="en-US"/>
          </a:p>
        </p:txBody>
      </p:sp>
      <p:sp>
        <p:nvSpPr>
          <p:cNvPr id="6" name="Footer Placeholder 5">
            <a:extLst>
              <a:ext uri="{FF2B5EF4-FFF2-40B4-BE49-F238E27FC236}">
                <a16:creationId xmlns:a16="http://schemas.microsoft.com/office/drawing/2014/main" id="{CC09561D-30FB-0D32-D87C-68AF0B1EB9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3ABDA-17C7-6BCC-45D4-77A9F57E3FF7}"/>
              </a:ext>
            </a:extLst>
          </p:cNvPr>
          <p:cNvSpPr>
            <a:spLocks noGrp="1"/>
          </p:cNvSpPr>
          <p:nvPr>
            <p:ph type="sldNum" sz="quarter" idx="12"/>
          </p:nvPr>
        </p:nvSpPr>
        <p:spPr/>
        <p:txBody>
          <a:bodyPr/>
          <a:lstStyle/>
          <a:p>
            <a:fld id="{728D27B2-C4BE-4D3C-8298-C12BA8A02538}" type="slidenum">
              <a:rPr lang="en-US" smtClean="0"/>
              <a:t>‹#›</a:t>
            </a:fld>
            <a:endParaRPr lang="en-US"/>
          </a:p>
        </p:txBody>
      </p:sp>
    </p:spTree>
    <p:extLst>
      <p:ext uri="{BB962C8B-B14F-4D97-AF65-F5344CB8AC3E}">
        <p14:creationId xmlns:p14="http://schemas.microsoft.com/office/powerpoint/2010/main" val="204076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078E-E791-8058-8A94-285947CF4F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7FAC92-6D1C-070F-C46A-67C184ED6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B6A70F-9B90-38DB-D8C9-B5A82D8301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ADB253-CE3C-B274-9A82-1E3A9F478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5E664-F011-D50D-0148-3C3A91D7D1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AFC199-A6FF-F8D6-A1BF-09014FA51A85}"/>
              </a:ext>
            </a:extLst>
          </p:cNvPr>
          <p:cNvSpPr>
            <a:spLocks noGrp="1"/>
          </p:cNvSpPr>
          <p:nvPr>
            <p:ph type="dt" sz="half" idx="10"/>
          </p:nvPr>
        </p:nvSpPr>
        <p:spPr/>
        <p:txBody>
          <a:bodyPr/>
          <a:lstStyle/>
          <a:p>
            <a:fld id="{90BFBC01-CFE4-4682-92B5-0E57FD5EF638}" type="datetimeFigureOut">
              <a:rPr lang="en-US" smtClean="0"/>
              <a:t>3/6/2023</a:t>
            </a:fld>
            <a:endParaRPr lang="en-US"/>
          </a:p>
        </p:txBody>
      </p:sp>
      <p:sp>
        <p:nvSpPr>
          <p:cNvPr id="8" name="Footer Placeholder 7">
            <a:extLst>
              <a:ext uri="{FF2B5EF4-FFF2-40B4-BE49-F238E27FC236}">
                <a16:creationId xmlns:a16="http://schemas.microsoft.com/office/drawing/2014/main" id="{2BDB7963-10E3-5833-B68B-4434D5AB3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F80C3C-BE0F-947C-EE74-8E38654FBAED}"/>
              </a:ext>
            </a:extLst>
          </p:cNvPr>
          <p:cNvSpPr>
            <a:spLocks noGrp="1"/>
          </p:cNvSpPr>
          <p:nvPr>
            <p:ph type="sldNum" sz="quarter" idx="12"/>
          </p:nvPr>
        </p:nvSpPr>
        <p:spPr/>
        <p:txBody>
          <a:bodyPr/>
          <a:lstStyle/>
          <a:p>
            <a:fld id="{728D27B2-C4BE-4D3C-8298-C12BA8A02538}" type="slidenum">
              <a:rPr lang="en-US" smtClean="0"/>
              <a:t>‹#›</a:t>
            </a:fld>
            <a:endParaRPr lang="en-US"/>
          </a:p>
        </p:txBody>
      </p:sp>
    </p:spTree>
    <p:extLst>
      <p:ext uri="{BB962C8B-B14F-4D97-AF65-F5344CB8AC3E}">
        <p14:creationId xmlns:p14="http://schemas.microsoft.com/office/powerpoint/2010/main" val="298140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FC76-1758-59DC-BF23-0701C21B69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C227AF-ED35-E7B9-235B-762C6DBD7305}"/>
              </a:ext>
            </a:extLst>
          </p:cNvPr>
          <p:cNvSpPr>
            <a:spLocks noGrp="1"/>
          </p:cNvSpPr>
          <p:nvPr>
            <p:ph type="dt" sz="half" idx="10"/>
          </p:nvPr>
        </p:nvSpPr>
        <p:spPr/>
        <p:txBody>
          <a:bodyPr/>
          <a:lstStyle/>
          <a:p>
            <a:fld id="{90BFBC01-CFE4-4682-92B5-0E57FD5EF638}" type="datetimeFigureOut">
              <a:rPr lang="en-US" smtClean="0"/>
              <a:t>3/6/2023</a:t>
            </a:fld>
            <a:endParaRPr lang="en-US"/>
          </a:p>
        </p:txBody>
      </p:sp>
      <p:sp>
        <p:nvSpPr>
          <p:cNvPr id="4" name="Footer Placeholder 3">
            <a:extLst>
              <a:ext uri="{FF2B5EF4-FFF2-40B4-BE49-F238E27FC236}">
                <a16:creationId xmlns:a16="http://schemas.microsoft.com/office/drawing/2014/main" id="{346627B0-32DD-37E7-68BD-A62CB2C74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497B48-C101-E53E-78B2-E9D03ABC6577}"/>
              </a:ext>
            </a:extLst>
          </p:cNvPr>
          <p:cNvSpPr>
            <a:spLocks noGrp="1"/>
          </p:cNvSpPr>
          <p:nvPr>
            <p:ph type="sldNum" sz="quarter" idx="12"/>
          </p:nvPr>
        </p:nvSpPr>
        <p:spPr/>
        <p:txBody>
          <a:bodyPr/>
          <a:lstStyle/>
          <a:p>
            <a:fld id="{728D27B2-C4BE-4D3C-8298-C12BA8A02538}" type="slidenum">
              <a:rPr lang="en-US" smtClean="0"/>
              <a:t>‹#›</a:t>
            </a:fld>
            <a:endParaRPr lang="en-US"/>
          </a:p>
        </p:txBody>
      </p:sp>
    </p:spTree>
    <p:extLst>
      <p:ext uri="{BB962C8B-B14F-4D97-AF65-F5344CB8AC3E}">
        <p14:creationId xmlns:p14="http://schemas.microsoft.com/office/powerpoint/2010/main" val="199358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60425-29D5-6FFD-1165-B7DF3966A1CC}"/>
              </a:ext>
            </a:extLst>
          </p:cNvPr>
          <p:cNvSpPr>
            <a:spLocks noGrp="1"/>
          </p:cNvSpPr>
          <p:nvPr>
            <p:ph type="dt" sz="half" idx="10"/>
          </p:nvPr>
        </p:nvSpPr>
        <p:spPr/>
        <p:txBody>
          <a:bodyPr/>
          <a:lstStyle/>
          <a:p>
            <a:fld id="{90BFBC01-CFE4-4682-92B5-0E57FD5EF638}" type="datetimeFigureOut">
              <a:rPr lang="en-US" smtClean="0"/>
              <a:t>3/6/2023</a:t>
            </a:fld>
            <a:endParaRPr lang="en-US"/>
          </a:p>
        </p:txBody>
      </p:sp>
      <p:sp>
        <p:nvSpPr>
          <p:cNvPr id="3" name="Footer Placeholder 2">
            <a:extLst>
              <a:ext uri="{FF2B5EF4-FFF2-40B4-BE49-F238E27FC236}">
                <a16:creationId xmlns:a16="http://schemas.microsoft.com/office/drawing/2014/main" id="{8025E21F-074E-6F92-CB7E-7AF9E58250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F34E38-45BC-4E04-7012-A79BE9545911}"/>
              </a:ext>
            </a:extLst>
          </p:cNvPr>
          <p:cNvSpPr>
            <a:spLocks noGrp="1"/>
          </p:cNvSpPr>
          <p:nvPr>
            <p:ph type="sldNum" sz="quarter" idx="12"/>
          </p:nvPr>
        </p:nvSpPr>
        <p:spPr/>
        <p:txBody>
          <a:bodyPr/>
          <a:lstStyle/>
          <a:p>
            <a:fld id="{728D27B2-C4BE-4D3C-8298-C12BA8A02538}" type="slidenum">
              <a:rPr lang="en-US" smtClean="0"/>
              <a:t>‹#›</a:t>
            </a:fld>
            <a:endParaRPr lang="en-US"/>
          </a:p>
        </p:txBody>
      </p:sp>
    </p:spTree>
    <p:extLst>
      <p:ext uri="{BB962C8B-B14F-4D97-AF65-F5344CB8AC3E}">
        <p14:creationId xmlns:p14="http://schemas.microsoft.com/office/powerpoint/2010/main" val="295718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13AD-34A0-0E0F-6F8B-58E8CF52B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55F008-CA88-B80F-1A67-A35C3870AB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ED4FBD-76B8-044C-10E6-A01FE4D26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A2D94-42DF-10E1-17F7-EE3CEA0E00C0}"/>
              </a:ext>
            </a:extLst>
          </p:cNvPr>
          <p:cNvSpPr>
            <a:spLocks noGrp="1"/>
          </p:cNvSpPr>
          <p:nvPr>
            <p:ph type="dt" sz="half" idx="10"/>
          </p:nvPr>
        </p:nvSpPr>
        <p:spPr/>
        <p:txBody>
          <a:bodyPr/>
          <a:lstStyle/>
          <a:p>
            <a:fld id="{90BFBC01-CFE4-4682-92B5-0E57FD5EF638}" type="datetimeFigureOut">
              <a:rPr lang="en-US" smtClean="0"/>
              <a:t>3/6/2023</a:t>
            </a:fld>
            <a:endParaRPr lang="en-US"/>
          </a:p>
        </p:txBody>
      </p:sp>
      <p:sp>
        <p:nvSpPr>
          <p:cNvPr id="6" name="Footer Placeholder 5">
            <a:extLst>
              <a:ext uri="{FF2B5EF4-FFF2-40B4-BE49-F238E27FC236}">
                <a16:creationId xmlns:a16="http://schemas.microsoft.com/office/drawing/2014/main" id="{02B996EA-64D8-154B-8E71-08E8D954D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2FBE7-E63F-5484-2992-D3919CB2CE7D}"/>
              </a:ext>
            </a:extLst>
          </p:cNvPr>
          <p:cNvSpPr>
            <a:spLocks noGrp="1"/>
          </p:cNvSpPr>
          <p:nvPr>
            <p:ph type="sldNum" sz="quarter" idx="12"/>
          </p:nvPr>
        </p:nvSpPr>
        <p:spPr/>
        <p:txBody>
          <a:bodyPr/>
          <a:lstStyle/>
          <a:p>
            <a:fld id="{728D27B2-C4BE-4D3C-8298-C12BA8A02538}" type="slidenum">
              <a:rPr lang="en-US" smtClean="0"/>
              <a:t>‹#›</a:t>
            </a:fld>
            <a:endParaRPr lang="en-US"/>
          </a:p>
        </p:txBody>
      </p:sp>
    </p:spTree>
    <p:extLst>
      <p:ext uri="{BB962C8B-B14F-4D97-AF65-F5344CB8AC3E}">
        <p14:creationId xmlns:p14="http://schemas.microsoft.com/office/powerpoint/2010/main" val="278802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79DA-3902-32BB-BD28-636DD7FA6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D2B5ED-C07B-4B1D-D33B-A4E1149C4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60037C-4A05-7C3A-66EB-F76BD3C2E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AACCF-4E7D-EB27-3F25-BC766108286A}"/>
              </a:ext>
            </a:extLst>
          </p:cNvPr>
          <p:cNvSpPr>
            <a:spLocks noGrp="1"/>
          </p:cNvSpPr>
          <p:nvPr>
            <p:ph type="dt" sz="half" idx="10"/>
          </p:nvPr>
        </p:nvSpPr>
        <p:spPr/>
        <p:txBody>
          <a:bodyPr/>
          <a:lstStyle/>
          <a:p>
            <a:fld id="{90BFBC01-CFE4-4682-92B5-0E57FD5EF638}" type="datetimeFigureOut">
              <a:rPr lang="en-US" smtClean="0"/>
              <a:t>3/6/2023</a:t>
            </a:fld>
            <a:endParaRPr lang="en-US"/>
          </a:p>
        </p:txBody>
      </p:sp>
      <p:sp>
        <p:nvSpPr>
          <p:cNvPr id="6" name="Footer Placeholder 5">
            <a:extLst>
              <a:ext uri="{FF2B5EF4-FFF2-40B4-BE49-F238E27FC236}">
                <a16:creationId xmlns:a16="http://schemas.microsoft.com/office/drawing/2014/main" id="{95BD2F24-33A1-4687-8D4E-94285AEE5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3FB22-D4ED-2257-E544-01608A69DD97}"/>
              </a:ext>
            </a:extLst>
          </p:cNvPr>
          <p:cNvSpPr>
            <a:spLocks noGrp="1"/>
          </p:cNvSpPr>
          <p:nvPr>
            <p:ph type="sldNum" sz="quarter" idx="12"/>
          </p:nvPr>
        </p:nvSpPr>
        <p:spPr/>
        <p:txBody>
          <a:bodyPr/>
          <a:lstStyle/>
          <a:p>
            <a:fld id="{728D27B2-C4BE-4D3C-8298-C12BA8A02538}" type="slidenum">
              <a:rPr lang="en-US" smtClean="0"/>
              <a:t>‹#›</a:t>
            </a:fld>
            <a:endParaRPr lang="en-US"/>
          </a:p>
        </p:txBody>
      </p:sp>
    </p:spTree>
    <p:extLst>
      <p:ext uri="{BB962C8B-B14F-4D97-AF65-F5344CB8AC3E}">
        <p14:creationId xmlns:p14="http://schemas.microsoft.com/office/powerpoint/2010/main" val="3802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33CC83-6FAB-B147-852F-BDEFEE53D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2F574-DDEC-AE2B-5241-9D61A1825E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B79D2-2F7E-FCE1-2423-12828508EE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FBC01-CFE4-4682-92B5-0E57FD5EF638}" type="datetimeFigureOut">
              <a:rPr lang="en-US" smtClean="0"/>
              <a:t>3/6/2023</a:t>
            </a:fld>
            <a:endParaRPr lang="en-US"/>
          </a:p>
        </p:txBody>
      </p:sp>
      <p:sp>
        <p:nvSpPr>
          <p:cNvPr id="5" name="Footer Placeholder 4">
            <a:extLst>
              <a:ext uri="{FF2B5EF4-FFF2-40B4-BE49-F238E27FC236}">
                <a16:creationId xmlns:a16="http://schemas.microsoft.com/office/drawing/2014/main" id="{A15EBB57-6419-1EEF-00E6-6C881FD644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07770-092E-D3F7-6E34-97D946633D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D27B2-C4BE-4D3C-8298-C12BA8A02538}" type="slidenum">
              <a:rPr lang="en-US" smtClean="0"/>
              <a:t>‹#›</a:t>
            </a:fld>
            <a:endParaRPr lang="en-US"/>
          </a:p>
        </p:txBody>
      </p:sp>
    </p:spTree>
    <p:extLst>
      <p:ext uri="{BB962C8B-B14F-4D97-AF65-F5344CB8AC3E}">
        <p14:creationId xmlns:p14="http://schemas.microsoft.com/office/powerpoint/2010/main" val="125520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uhammed-fais-p/" TargetMode="External"/><Relationship Id="rId2" Type="http://schemas.openxmlformats.org/officeDocument/2006/relationships/hyperlink" Target="mailto:fayismohd1123@gmail.com" TargetMode="External"/><Relationship Id="rId1" Type="http://schemas.openxmlformats.org/officeDocument/2006/relationships/slideLayout" Target="../slideLayouts/slideLayout1.xml"/><Relationship Id="rId4" Type="http://schemas.openxmlformats.org/officeDocument/2006/relationships/hyperlink" Target="https://github.com/Muhammed-Fai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F959-5B4A-8B4B-A8C4-1ACED43F29AF}"/>
              </a:ext>
            </a:extLst>
          </p:cNvPr>
          <p:cNvSpPr>
            <a:spLocks noGrp="1"/>
          </p:cNvSpPr>
          <p:nvPr>
            <p:ph type="ctrTitle"/>
          </p:nvPr>
        </p:nvSpPr>
        <p:spPr>
          <a:xfrm>
            <a:off x="1523999" y="367632"/>
            <a:ext cx="9144000" cy="2387600"/>
          </a:xfrm>
        </p:spPr>
        <p:txBody>
          <a:bodyPr>
            <a:normAutofit fontScale="90000"/>
          </a:bodyPr>
          <a:lstStyle/>
          <a:p>
            <a:r>
              <a:rPr lang="en-US" b="1" i="0" dirty="0">
                <a:effectLst/>
                <a:latin typeface="var(--base-font-family)"/>
              </a:rPr>
              <a:t>Ascending Triangle Detection</a:t>
            </a:r>
            <a:br>
              <a:rPr lang="en-US" b="1" i="0" dirty="0">
                <a:effectLst/>
                <a:latin typeface="var(--base-font-family)"/>
              </a:rPr>
            </a:br>
            <a:r>
              <a:rPr lang="en-US" b="1" i="0" dirty="0">
                <a:effectLst/>
                <a:latin typeface="var(--base-font-family)"/>
              </a:rPr>
              <a:t>from SP 500 Index</a:t>
            </a:r>
            <a:endParaRPr lang="en-US" dirty="0"/>
          </a:p>
        </p:txBody>
      </p:sp>
      <p:sp>
        <p:nvSpPr>
          <p:cNvPr id="3" name="Subtitle 2">
            <a:extLst>
              <a:ext uri="{FF2B5EF4-FFF2-40B4-BE49-F238E27FC236}">
                <a16:creationId xmlns:a16="http://schemas.microsoft.com/office/drawing/2014/main" id="{52FABD1E-787E-8A29-40A1-37700E423069}"/>
              </a:ext>
            </a:extLst>
          </p:cNvPr>
          <p:cNvSpPr>
            <a:spLocks noGrp="1"/>
          </p:cNvSpPr>
          <p:nvPr>
            <p:ph type="subTitle" idx="1"/>
          </p:nvPr>
        </p:nvSpPr>
        <p:spPr>
          <a:xfrm>
            <a:off x="970546" y="3429000"/>
            <a:ext cx="10250905" cy="2510004"/>
          </a:xfrm>
        </p:spPr>
        <p:txBody>
          <a:bodyPr>
            <a:normAutofit lnSpcReduction="10000"/>
          </a:bodyPr>
          <a:lstStyle/>
          <a:p>
            <a:pPr algn="ctr" rtl="0"/>
            <a:r>
              <a:rPr lang="en-US" b="1" i="0" dirty="0">
                <a:solidFill>
                  <a:srgbClr val="000000"/>
                </a:solidFill>
                <a:effectLst/>
                <a:latin typeface="YAD7Q9NigKI-0"/>
              </a:rPr>
              <a:t>Muhammed Fais</a:t>
            </a:r>
            <a:endParaRPr lang="en-US" b="0" i="0" dirty="0">
              <a:solidFill>
                <a:srgbClr val="000000"/>
              </a:solidFill>
              <a:effectLst/>
              <a:latin typeface="YAD7Q9NigKI-0"/>
            </a:endParaRPr>
          </a:p>
          <a:p>
            <a:r>
              <a:rPr lang="en-US" b="0" i="0" dirty="0">
                <a:solidFill>
                  <a:srgbClr val="000000"/>
                </a:solidFill>
                <a:effectLst/>
                <a:latin typeface="YAD7Q9NigKI-0"/>
              </a:rPr>
              <a:t>Data Science | Machine Learning | Deep Learning | Computer Vision</a:t>
            </a:r>
          </a:p>
          <a:p>
            <a:pPr algn="l"/>
            <a:endParaRPr lang="en-US" dirty="0">
              <a:solidFill>
                <a:srgbClr val="000000"/>
              </a:solidFill>
              <a:latin typeface="YAD7Q9NigKI-0"/>
            </a:endParaRPr>
          </a:p>
          <a:p>
            <a:pPr algn="l"/>
            <a:r>
              <a:rPr lang="en-US" dirty="0">
                <a:solidFill>
                  <a:srgbClr val="000000"/>
                </a:solidFill>
                <a:latin typeface="YAD7Q9NigKI-0"/>
              </a:rPr>
              <a:t>			</a:t>
            </a:r>
            <a:r>
              <a:rPr lang="en-US" sz="2000" dirty="0">
                <a:solidFill>
                  <a:srgbClr val="000000"/>
                </a:solidFill>
                <a:latin typeface="YAD7Q9NigKI-0"/>
              </a:rPr>
              <a:t>Email : </a:t>
            </a:r>
            <a:r>
              <a:rPr lang="en-US" sz="2000" dirty="0">
                <a:solidFill>
                  <a:srgbClr val="000000"/>
                </a:solidFill>
                <a:latin typeface="YAD7Q9NigKI-0"/>
                <a:hlinkClick r:id="rId2"/>
              </a:rPr>
              <a:t>fayismohd1123@gmail.com</a:t>
            </a:r>
            <a:endParaRPr lang="en-US" sz="2000" dirty="0">
              <a:solidFill>
                <a:srgbClr val="000000"/>
              </a:solidFill>
              <a:latin typeface="YAD7Q9NigKI-0"/>
            </a:endParaRPr>
          </a:p>
          <a:p>
            <a:pPr algn="l"/>
            <a:r>
              <a:rPr lang="en-US" sz="2000" dirty="0"/>
              <a:t>			</a:t>
            </a:r>
            <a:r>
              <a:rPr lang="en-US" sz="2000" dirty="0" err="1"/>
              <a:t>Linkedin</a:t>
            </a:r>
            <a:r>
              <a:rPr lang="en-US" sz="2000" dirty="0"/>
              <a:t>:  </a:t>
            </a:r>
            <a:r>
              <a:rPr lang="en-US" sz="2000" dirty="0">
                <a:hlinkClick r:id="rId3"/>
              </a:rPr>
              <a:t>https://www.linkedin.com/in/muhammed-fais-p/</a:t>
            </a:r>
            <a:r>
              <a:rPr lang="en-US" sz="2000" dirty="0"/>
              <a:t> </a:t>
            </a:r>
          </a:p>
          <a:p>
            <a:pPr algn="l"/>
            <a:r>
              <a:rPr lang="en-US" sz="2000" dirty="0"/>
              <a:t>			</a:t>
            </a:r>
            <a:r>
              <a:rPr lang="en-US" sz="2000" dirty="0" err="1"/>
              <a:t>Github</a:t>
            </a:r>
            <a:r>
              <a:rPr lang="en-US" sz="2000" dirty="0"/>
              <a:t>: </a:t>
            </a:r>
            <a:r>
              <a:rPr lang="en-US" sz="2000" dirty="0">
                <a:hlinkClick r:id="rId4"/>
              </a:rPr>
              <a:t>https://github.com/Muhammed-Fais</a:t>
            </a:r>
            <a:r>
              <a:rPr lang="en-US" sz="2000" dirty="0"/>
              <a:t> </a:t>
            </a:r>
            <a:endParaRPr lang="en-US" sz="2000" dirty="0">
              <a:solidFill>
                <a:srgbClr val="000000"/>
              </a:solidFill>
              <a:latin typeface="YAD7Q9NigKI-0"/>
            </a:endParaRPr>
          </a:p>
        </p:txBody>
      </p:sp>
    </p:spTree>
    <p:extLst>
      <p:ext uri="{BB962C8B-B14F-4D97-AF65-F5344CB8AC3E}">
        <p14:creationId xmlns:p14="http://schemas.microsoft.com/office/powerpoint/2010/main" val="173060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4A7B-2EF6-A29E-192B-B0708B5DB4AA}"/>
              </a:ext>
            </a:extLst>
          </p:cNvPr>
          <p:cNvSpPr>
            <a:spLocks noGrp="1"/>
          </p:cNvSpPr>
          <p:nvPr>
            <p:ph type="title"/>
          </p:nvPr>
        </p:nvSpPr>
        <p:spPr/>
        <p:txBody>
          <a:bodyPr/>
          <a:lstStyle/>
          <a:p>
            <a:r>
              <a:rPr lang="en-US" b="1" i="0" dirty="0">
                <a:effectLst/>
                <a:latin typeface="Söhne"/>
              </a:rPr>
              <a:t>Problem Statement</a:t>
            </a:r>
            <a:endParaRPr lang="en-US" dirty="0"/>
          </a:p>
        </p:txBody>
      </p:sp>
      <p:sp>
        <p:nvSpPr>
          <p:cNvPr id="3" name="Content Placeholder 2">
            <a:extLst>
              <a:ext uri="{FF2B5EF4-FFF2-40B4-BE49-F238E27FC236}">
                <a16:creationId xmlns:a16="http://schemas.microsoft.com/office/drawing/2014/main" id="{4A6F6931-5462-E53A-E8D9-3FC72657F25D}"/>
              </a:ext>
            </a:extLst>
          </p:cNvPr>
          <p:cNvSpPr>
            <a:spLocks noGrp="1"/>
          </p:cNvSpPr>
          <p:nvPr>
            <p:ph idx="1"/>
          </p:nvPr>
        </p:nvSpPr>
        <p:spPr>
          <a:xfrm>
            <a:off x="838200" y="1825625"/>
            <a:ext cx="5979695" cy="4351338"/>
          </a:xfrm>
        </p:spPr>
        <p:txBody>
          <a:bodyPr/>
          <a:lstStyle/>
          <a:p>
            <a:pPr marL="0" indent="0" algn="just">
              <a:buNone/>
            </a:pPr>
            <a:r>
              <a:rPr lang="en-US" b="0" i="0" dirty="0">
                <a:effectLst/>
                <a:latin typeface="Söhne"/>
              </a:rPr>
              <a:t>The problem was to develop a small pattern identification model that could detect ascending triangles in the S&amp;P 500 index data. The dataset contained more than 12,000 bars or candles, with basic information such as the timestamp, open, high, low, close, for each hour, for two years from January 1, 2021, to December 31, 2022.</a:t>
            </a:r>
            <a:endParaRPr lang="en-US" dirty="0"/>
          </a:p>
        </p:txBody>
      </p:sp>
      <p:pic>
        <p:nvPicPr>
          <p:cNvPr id="5" name="Picture 4">
            <a:extLst>
              <a:ext uri="{FF2B5EF4-FFF2-40B4-BE49-F238E27FC236}">
                <a16:creationId xmlns:a16="http://schemas.microsoft.com/office/drawing/2014/main" id="{77400085-5B59-99D0-5773-B30AF21B3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484" y="1514225"/>
            <a:ext cx="4473831" cy="4222058"/>
          </a:xfrm>
          <a:prstGeom prst="rect">
            <a:avLst/>
          </a:prstGeom>
        </p:spPr>
      </p:pic>
    </p:spTree>
    <p:extLst>
      <p:ext uri="{BB962C8B-B14F-4D97-AF65-F5344CB8AC3E}">
        <p14:creationId xmlns:p14="http://schemas.microsoft.com/office/powerpoint/2010/main" val="84987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8204-178C-C019-D1A0-8B468BFBB290}"/>
              </a:ext>
            </a:extLst>
          </p:cNvPr>
          <p:cNvSpPr>
            <a:spLocks noGrp="1"/>
          </p:cNvSpPr>
          <p:nvPr>
            <p:ph type="title"/>
          </p:nvPr>
        </p:nvSpPr>
        <p:spPr/>
        <p:txBody>
          <a:bodyPr/>
          <a:lstStyle/>
          <a:p>
            <a:r>
              <a:rPr lang="en-US" b="1" i="0" dirty="0">
                <a:effectLst/>
                <a:latin typeface="Söhne"/>
              </a:rPr>
              <a:t>Dataset Overview</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707D540F-AA7C-0BD7-01A9-9C3B4F76B0AF}"/>
              </a:ext>
            </a:extLst>
          </p:cNvPr>
          <p:cNvSpPr>
            <a:spLocks noGrp="1"/>
          </p:cNvSpPr>
          <p:nvPr>
            <p:ph idx="1"/>
          </p:nvPr>
        </p:nvSpPr>
        <p:spPr>
          <a:xfrm>
            <a:off x="838200" y="1253331"/>
            <a:ext cx="10515600" cy="4351338"/>
          </a:xfrm>
        </p:spPr>
        <p:txBody>
          <a:bodyPr/>
          <a:lstStyle/>
          <a:p>
            <a:pPr algn="just"/>
            <a:r>
              <a:rPr lang="en-US" b="0" i="0" dirty="0">
                <a:effectLst/>
                <a:latin typeface="Söhne"/>
              </a:rPr>
              <a:t>The dataset was provided in a CSV file, but it contained some problems that needed to be fixed. The CSV file was converted to an Excel file to make it easier to work with. Additionally, a volume column was added to the dataset to get better results from the pattern identification model.</a:t>
            </a:r>
            <a:endParaRPr lang="en-US" dirty="0"/>
          </a:p>
        </p:txBody>
      </p:sp>
      <p:pic>
        <p:nvPicPr>
          <p:cNvPr id="5" name="Picture 4">
            <a:extLst>
              <a:ext uri="{FF2B5EF4-FFF2-40B4-BE49-F238E27FC236}">
                <a16:creationId xmlns:a16="http://schemas.microsoft.com/office/drawing/2014/main" id="{8FA00074-7864-5AFD-1222-76BF42EEE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627" y="3429000"/>
            <a:ext cx="6190746" cy="2844009"/>
          </a:xfrm>
          <a:prstGeom prst="rect">
            <a:avLst/>
          </a:prstGeom>
        </p:spPr>
      </p:pic>
    </p:spTree>
    <p:extLst>
      <p:ext uri="{BB962C8B-B14F-4D97-AF65-F5344CB8AC3E}">
        <p14:creationId xmlns:p14="http://schemas.microsoft.com/office/powerpoint/2010/main" val="188576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DAF2-3A06-B20E-5EAB-FD5DA545EC2C}"/>
              </a:ext>
            </a:extLst>
          </p:cNvPr>
          <p:cNvSpPr>
            <a:spLocks noGrp="1"/>
          </p:cNvSpPr>
          <p:nvPr>
            <p:ph type="title"/>
          </p:nvPr>
        </p:nvSpPr>
        <p:spPr>
          <a:xfrm>
            <a:off x="405062" y="385909"/>
            <a:ext cx="10515600" cy="1325563"/>
          </a:xfrm>
        </p:spPr>
        <p:txBody>
          <a:bodyPr/>
          <a:lstStyle/>
          <a:p>
            <a:r>
              <a:rPr lang="en-US" b="1" i="0" dirty="0">
                <a:effectLst/>
                <a:latin typeface="Söhne"/>
              </a:rPr>
              <a:t>My Approaches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EEA9F651-DD03-C09C-B3C8-A9E01DE87715}"/>
              </a:ext>
            </a:extLst>
          </p:cNvPr>
          <p:cNvSpPr>
            <a:spLocks noGrp="1"/>
          </p:cNvSpPr>
          <p:nvPr>
            <p:ph idx="1"/>
          </p:nvPr>
        </p:nvSpPr>
        <p:spPr>
          <a:xfrm>
            <a:off x="405062" y="1253331"/>
            <a:ext cx="5690938" cy="4746416"/>
          </a:xfrm>
        </p:spPr>
        <p:txBody>
          <a:bodyPr>
            <a:noAutofit/>
          </a:bodyPr>
          <a:lstStyle/>
          <a:p>
            <a:pPr algn="just">
              <a:lnSpc>
                <a:spcPct val="100000"/>
              </a:lnSpc>
            </a:pPr>
            <a:r>
              <a:rPr lang="en-US" sz="2000" dirty="0"/>
              <a:t>The Python program started by importing the necessary libraries, including Pandas and Plotly. The dataset was then loaded into a Pandas DataFrame and preprocessed by converting the timestamp column to a datetime object and setting it as the index.</a:t>
            </a:r>
          </a:p>
          <a:p>
            <a:pPr algn="just">
              <a:lnSpc>
                <a:spcPct val="100000"/>
              </a:lnSpc>
            </a:pPr>
            <a:r>
              <a:rPr lang="en-US" sz="2000" dirty="0"/>
              <a:t>After that I</a:t>
            </a:r>
            <a:r>
              <a:rPr lang="en-US" sz="2000" b="0" i="0" dirty="0">
                <a:effectLst/>
              </a:rPr>
              <a:t> creates a candlestick chart using Plotly to visualize the price data in windows of 40 candles at a time. The for loop iterates through the DataFrame in increments of 40 candles, creating a window DataFrame for each iteration. The resulting chart shows the price data in a sliding window view, with each window offset by 40 candles from the previous one. The chart also includes a volume bar chart for each window to show the trading volume of each candle.</a:t>
            </a:r>
            <a:endParaRPr lang="en-US" sz="2000" dirty="0"/>
          </a:p>
        </p:txBody>
      </p:sp>
      <p:pic>
        <p:nvPicPr>
          <p:cNvPr id="6" name="Picture 5">
            <a:extLst>
              <a:ext uri="{FF2B5EF4-FFF2-40B4-BE49-F238E27FC236}">
                <a16:creationId xmlns:a16="http://schemas.microsoft.com/office/drawing/2014/main" id="{A050D618-032C-AE9F-CC47-D6D7C0F3F797}"/>
              </a:ext>
            </a:extLst>
          </p:cNvPr>
          <p:cNvPicPr>
            <a:picLocks noChangeAspect="1"/>
          </p:cNvPicPr>
          <p:nvPr/>
        </p:nvPicPr>
        <p:blipFill>
          <a:blip r:embed="rId2"/>
          <a:stretch>
            <a:fillRect/>
          </a:stretch>
        </p:blipFill>
        <p:spPr>
          <a:xfrm>
            <a:off x="6096000" y="2106549"/>
            <a:ext cx="5810282" cy="3039979"/>
          </a:xfrm>
          <a:prstGeom prst="rect">
            <a:avLst/>
          </a:prstGeom>
        </p:spPr>
      </p:pic>
    </p:spTree>
    <p:extLst>
      <p:ext uri="{BB962C8B-B14F-4D97-AF65-F5344CB8AC3E}">
        <p14:creationId xmlns:p14="http://schemas.microsoft.com/office/powerpoint/2010/main" val="137352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831E8-9F95-39F6-BCFB-7423A1CD236E}"/>
              </a:ext>
            </a:extLst>
          </p:cNvPr>
          <p:cNvSpPr>
            <a:spLocks noGrp="1"/>
          </p:cNvSpPr>
          <p:nvPr>
            <p:ph idx="1"/>
          </p:nvPr>
        </p:nvSpPr>
        <p:spPr>
          <a:xfrm>
            <a:off x="368969" y="541839"/>
            <a:ext cx="5225717" cy="5774322"/>
          </a:xfrm>
        </p:spPr>
        <p:txBody>
          <a:bodyPr>
            <a:normAutofit fontScale="92500" lnSpcReduction="10000"/>
          </a:bodyPr>
          <a:lstStyle/>
          <a:p>
            <a:pPr algn="just">
              <a:lnSpc>
                <a:spcPct val="100000"/>
              </a:lnSpc>
            </a:pPr>
            <a:r>
              <a:rPr lang="en-US" sz="2000" dirty="0"/>
              <a:t>The pattern identification model used to detect ascending triangles was implemented as a function called  </a:t>
            </a:r>
            <a:r>
              <a:rPr lang="en-US" sz="2000" dirty="0">
                <a:highlight>
                  <a:srgbClr val="C0C0C0"/>
                </a:highlight>
              </a:rPr>
              <a:t>detect_ascending_triangle() </a:t>
            </a:r>
            <a:r>
              <a:rPr lang="en-US" sz="2000" dirty="0"/>
              <a:t>. This function takes a window of data as input and returns a modified version of the data with an additional column indicating whether an ascending triangle pattern was detected in that window.</a:t>
            </a:r>
          </a:p>
          <a:p>
            <a:pPr algn="just">
              <a:lnSpc>
                <a:spcPct val="100000"/>
              </a:lnSpc>
            </a:pPr>
            <a:r>
              <a:rPr lang="en-US" sz="2000" dirty="0"/>
              <a:t>The main loop of the program iterates through the dataset in windows of 40 bars/candles and calls the </a:t>
            </a:r>
            <a:r>
              <a:rPr lang="en-US" sz="2000" dirty="0">
                <a:highlight>
                  <a:srgbClr val="C0C0C0"/>
                </a:highlight>
              </a:rPr>
              <a:t>detect_ascending_triangle() </a:t>
            </a:r>
            <a:r>
              <a:rPr lang="en-US" sz="2000" dirty="0"/>
              <a:t>function on each window. If an ascending triangle pattern is detected in a window, the program increments a counter and adds a candlestick chart of that window to a Plotly figure.</a:t>
            </a:r>
          </a:p>
          <a:p>
            <a:pPr algn="just">
              <a:lnSpc>
                <a:spcPct val="100000"/>
              </a:lnSpc>
            </a:pPr>
            <a:r>
              <a:rPr lang="en-US" sz="2000" dirty="0"/>
              <a:t>After iterating through the entire dataset, the program updates the layout of the Plotly figure to include a title indicating the total of 8 ascending triangles detected, and displays the figure using the </a:t>
            </a:r>
            <a:r>
              <a:rPr lang="en-US" sz="2000" dirty="0">
                <a:highlight>
                  <a:srgbClr val="C0C0C0"/>
                </a:highlight>
              </a:rPr>
              <a:t>show() </a:t>
            </a:r>
            <a:r>
              <a:rPr lang="en-US" sz="2000" dirty="0"/>
              <a:t>method.</a:t>
            </a:r>
          </a:p>
          <a:p>
            <a:endParaRPr lang="en-US" sz="2000" dirty="0"/>
          </a:p>
        </p:txBody>
      </p:sp>
      <p:pic>
        <p:nvPicPr>
          <p:cNvPr id="5" name="Picture 4">
            <a:extLst>
              <a:ext uri="{FF2B5EF4-FFF2-40B4-BE49-F238E27FC236}">
                <a16:creationId xmlns:a16="http://schemas.microsoft.com/office/drawing/2014/main" id="{A3314402-DF08-2013-24DA-ED362CDE5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279" y="381836"/>
            <a:ext cx="5744583" cy="2727158"/>
          </a:xfrm>
          <a:prstGeom prst="rect">
            <a:avLst/>
          </a:prstGeom>
        </p:spPr>
      </p:pic>
      <p:pic>
        <p:nvPicPr>
          <p:cNvPr id="7" name="Picture 6">
            <a:extLst>
              <a:ext uri="{FF2B5EF4-FFF2-40B4-BE49-F238E27FC236}">
                <a16:creationId xmlns:a16="http://schemas.microsoft.com/office/drawing/2014/main" id="{3943B0C1-E6CA-DE79-CB44-AEFB865DA7BE}"/>
              </a:ext>
            </a:extLst>
          </p:cNvPr>
          <p:cNvPicPr>
            <a:picLocks noChangeAspect="1"/>
          </p:cNvPicPr>
          <p:nvPr/>
        </p:nvPicPr>
        <p:blipFill>
          <a:blip r:embed="rId3"/>
          <a:stretch>
            <a:fillRect/>
          </a:stretch>
        </p:blipFill>
        <p:spPr>
          <a:xfrm>
            <a:off x="5725279" y="3749007"/>
            <a:ext cx="5958639" cy="2187186"/>
          </a:xfrm>
          <a:prstGeom prst="rect">
            <a:avLst/>
          </a:prstGeom>
        </p:spPr>
      </p:pic>
    </p:spTree>
    <p:extLst>
      <p:ext uri="{BB962C8B-B14F-4D97-AF65-F5344CB8AC3E}">
        <p14:creationId xmlns:p14="http://schemas.microsoft.com/office/powerpoint/2010/main" val="55838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C6B8-C170-583C-0F81-8D3B9C598299}"/>
              </a:ext>
            </a:extLst>
          </p:cNvPr>
          <p:cNvSpPr>
            <a:spLocks noGrp="1"/>
          </p:cNvSpPr>
          <p:nvPr>
            <p:ph type="title"/>
          </p:nvPr>
        </p:nvSpPr>
        <p:spPr/>
        <p:txBody>
          <a:bodyPr/>
          <a:lstStyle/>
          <a:p>
            <a:r>
              <a:rPr lang="en-US" b="1" i="0" dirty="0">
                <a:effectLst/>
                <a:latin typeface="Söhne"/>
              </a:rPr>
              <a:t>Case Study</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9F930A2A-E262-FA8E-A5C2-BEC367FE3D63}"/>
              </a:ext>
            </a:extLst>
          </p:cNvPr>
          <p:cNvSpPr>
            <a:spLocks noGrp="1"/>
          </p:cNvSpPr>
          <p:nvPr>
            <p:ph idx="1"/>
          </p:nvPr>
        </p:nvSpPr>
        <p:spPr>
          <a:xfrm>
            <a:off x="838200" y="1090863"/>
            <a:ext cx="10515600" cy="5165558"/>
          </a:xfrm>
        </p:spPr>
        <p:txBody>
          <a:bodyPr>
            <a:normAutofit fontScale="77500" lnSpcReduction="20000"/>
          </a:bodyPr>
          <a:lstStyle/>
          <a:p>
            <a:pPr marL="0" indent="0" algn="just">
              <a:buNone/>
            </a:pPr>
            <a:r>
              <a:rPr lang="en-US" b="0" i="0" dirty="0">
                <a:effectLst/>
                <a:latin typeface="Söhne"/>
              </a:rPr>
              <a:t>The Python program successfully detected ascending triangles in the S&amp;P 500 index data and plotted them using a candlestick chart in a Plotly figure. The output included information on the number of ascending triangles detected in the dataset.</a:t>
            </a:r>
          </a:p>
          <a:p>
            <a:pPr marL="0" indent="0" algn="just">
              <a:buNone/>
            </a:pPr>
            <a:r>
              <a:rPr lang="en-US" b="0" i="0" dirty="0">
                <a:effectLst/>
                <a:latin typeface="Söhne"/>
              </a:rPr>
              <a:t>The features being detected for an ascending triangle in this model are:</a:t>
            </a:r>
          </a:p>
          <a:p>
            <a:pPr marL="0" indent="0" algn="just">
              <a:buNone/>
            </a:pPr>
            <a:endParaRPr lang="en-US" b="0" i="0" dirty="0">
              <a:effectLst/>
              <a:latin typeface="Söhne"/>
            </a:endParaRPr>
          </a:p>
          <a:p>
            <a:pPr algn="just">
              <a:buFont typeface="Wingdings" panose="05000000000000000000" pitchFamily="2" charset="2"/>
              <a:buChar char="Ø"/>
            </a:pPr>
            <a:r>
              <a:rPr lang="en-US" b="1" i="0" dirty="0">
                <a:effectLst/>
                <a:latin typeface="Söhne"/>
              </a:rPr>
              <a:t>Series of higher lows: </a:t>
            </a:r>
            <a:r>
              <a:rPr lang="en-US" b="0" i="0" dirty="0">
                <a:effectLst/>
                <a:latin typeface="Söhne"/>
              </a:rPr>
              <a:t>The code checks if the pattern has a series of higher lows that form an ascending trendline.</a:t>
            </a:r>
          </a:p>
          <a:p>
            <a:pPr algn="just">
              <a:buFont typeface="Wingdings" panose="05000000000000000000" pitchFamily="2" charset="2"/>
              <a:buChar char="Ø"/>
            </a:pPr>
            <a:r>
              <a:rPr lang="en-US" b="1" i="0" dirty="0">
                <a:effectLst/>
                <a:latin typeface="Söhne"/>
              </a:rPr>
              <a:t>Ascending trendline: </a:t>
            </a:r>
            <a:r>
              <a:rPr lang="en-US" b="0" i="0" dirty="0">
                <a:effectLst/>
                <a:latin typeface="Söhne"/>
              </a:rPr>
              <a:t>The code calculates the trendline by fitting a linear regression model to the series of higher lows and checks if it has at least 3 points.</a:t>
            </a:r>
          </a:p>
          <a:p>
            <a:pPr algn="just">
              <a:buFont typeface="Wingdings" panose="05000000000000000000" pitchFamily="2" charset="2"/>
              <a:buChar char="Ø"/>
            </a:pPr>
            <a:r>
              <a:rPr lang="en-US" b="1" i="0" dirty="0">
                <a:effectLst/>
                <a:latin typeface="Söhne"/>
              </a:rPr>
              <a:t>Horizontal line: </a:t>
            </a:r>
            <a:r>
              <a:rPr lang="en-US" b="0" i="0" dirty="0">
                <a:effectLst/>
                <a:latin typeface="Söhne"/>
              </a:rPr>
              <a:t>The code calculates the horizontal line by finding the maximum high value in the DataFrame.</a:t>
            </a:r>
          </a:p>
          <a:p>
            <a:pPr algn="just">
              <a:buFont typeface="Wingdings" panose="05000000000000000000" pitchFamily="2" charset="2"/>
              <a:buChar char="Ø"/>
            </a:pPr>
            <a:r>
              <a:rPr lang="en-US" b="1" i="0" dirty="0">
                <a:effectLst/>
                <a:latin typeface="Söhne"/>
              </a:rPr>
              <a:t>Intersection of trendline and horizontal line: </a:t>
            </a:r>
            <a:r>
              <a:rPr lang="en-US" b="0" i="0" dirty="0">
                <a:effectLst/>
                <a:latin typeface="Söhne"/>
              </a:rPr>
              <a:t>The code detects the ascending triangle by checking if the trendline intersects with the resistance line.</a:t>
            </a:r>
          </a:p>
          <a:p>
            <a:pPr algn="just">
              <a:buFont typeface="Wingdings" panose="05000000000000000000" pitchFamily="2" charset="2"/>
              <a:buChar char="Ø"/>
            </a:pPr>
            <a:r>
              <a:rPr lang="en-US" b="1" i="0" dirty="0">
                <a:effectLst/>
                <a:latin typeface="Söhne"/>
              </a:rPr>
              <a:t>Visualization: </a:t>
            </a:r>
            <a:r>
              <a:rPr lang="en-US" b="0" i="0" dirty="0">
                <a:effectLst/>
                <a:latin typeface="Söhne"/>
              </a:rPr>
              <a:t>If an ascending triangle is detected, the code creates a candlestick chart and adds the trendline, horizontal line, and annotations as additional traces to the figure. It also increments a counter and displays a message indicating the number of ascending triangles detected.</a:t>
            </a:r>
          </a:p>
          <a:p>
            <a:pPr marL="0" indent="0" algn="just">
              <a:buNone/>
            </a:pPr>
            <a:endParaRPr lang="en-US" dirty="0"/>
          </a:p>
        </p:txBody>
      </p:sp>
    </p:spTree>
    <p:extLst>
      <p:ext uri="{BB962C8B-B14F-4D97-AF65-F5344CB8AC3E}">
        <p14:creationId xmlns:p14="http://schemas.microsoft.com/office/powerpoint/2010/main" val="344475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1F99-F865-3A60-65DC-D55B2F0BB390}"/>
              </a:ext>
            </a:extLst>
          </p:cNvPr>
          <p:cNvSpPr>
            <a:spLocks noGrp="1"/>
          </p:cNvSpPr>
          <p:nvPr>
            <p:ph type="title"/>
          </p:nvPr>
        </p:nvSpPr>
        <p:spPr/>
        <p:txBody>
          <a:bodyPr/>
          <a:lstStyle/>
          <a:p>
            <a:r>
              <a:rPr lang="en-US" b="1" i="0" dirty="0">
                <a:effectLst/>
                <a:latin typeface="Söhne"/>
              </a:rPr>
              <a:t>Conclusion</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92CCB540-B7F9-8A15-E958-8E09A37325ED}"/>
              </a:ext>
            </a:extLst>
          </p:cNvPr>
          <p:cNvSpPr>
            <a:spLocks noGrp="1"/>
          </p:cNvSpPr>
          <p:nvPr>
            <p:ph idx="1"/>
          </p:nvPr>
        </p:nvSpPr>
        <p:spPr>
          <a:xfrm>
            <a:off x="838200" y="1138990"/>
            <a:ext cx="10515600" cy="5037974"/>
          </a:xfrm>
        </p:spPr>
        <p:txBody>
          <a:bodyPr>
            <a:normAutofit fontScale="77500" lnSpcReduction="20000"/>
          </a:bodyPr>
          <a:lstStyle/>
          <a:p>
            <a:pPr marL="0" indent="0" algn="just">
              <a:lnSpc>
                <a:spcPct val="100000"/>
              </a:lnSpc>
              <a:buNone/>
            </a:pPr>
            <a:r>
              <a:rPr lang="en-US" b="0" i="0" dirty="0">
                <a:effectLst/>
                <a:latin typeface="Söhne"/>
              </a:rPr>
              <a:t>In conclusion, the pattern identification model implemented in this Python program successfully detected ascending triangles in the S&amp;P 500 index data, providing valuable insights into the market trend. The program could be further improved by implementing other pattern identification models to detect additional trends in the dataset.</a:t>
            </a:r>
          </a:p>
          <a:p>
            <a:pPr marL="0" indent="0" algn="just">
              <a:lnSpc>
                <a:spcPct val="100000"/>
              </a:lnSpc>
              <a:buNone/>
            </a:pPr>
            <a:endParaRPr lang="en-US" dirty="0">
              <a:latin typeface="Söhne"/>
            </a:endParaRPr>
          </a:p>
          <a:p>
            <a:pPr marL="0" indent="0" algn="just">
              <a:lnSpc>
                <a:spcPct val="100000"/>
              </a:lnSpc>
              <a:buNone/>
            </a:pPr>
            <a:r>
              <a:rPr lang="en-US" dirty="0">
                <a:latin typeface="Söhne"/>
              </a:rPr>
              <a:t>A</a:t>
            </a:r>
            <a:r>
              <a:rPr lang="en-US" b="0" i="0" dirty="0">
                <a:effectLst/>
                <a:latin typeface="Söhne"/>
              </a:rPr>
              <a:t>dvantages of the pattern identification model can be summarized as follows:</a:t>
            </a:r>
          </a:p>
          <a:p>
            <a:pPr algn="just">
              <a:lnSpc>
                <a:spcPct val="100000"/>
              </a:lnSpc>
              <a:buFont typeface="Wingdings" panose="05000000000000000000" pitchFamily="2" charset="2"/>
              <a:buChar char="§"/>
            </a:pPr>
            <a:r>
              <a:rPr lang="en-US" b="0" i="0" dirty="0">
                <a:effectLst/>
                <a:latin typeface="Söhne"/>
              </a:rPr>
              <a:t>Automation: The model automates the process of identifying ascending triangle patterns in financial data, eliminating the need for manual analysis and reducing the likelihood of human error.</a:t>
            </a:r>
          </a:p>
          <a:p>
            <a:pPr algn="just">
              <a:lnSpc>
                <a:spcPct val="100000"/>
              </a:lnSpc>
              <a:buFont typeface="Wingdings" panose="05000000000000000000" pitchFamily="2" charset="2"/>
              <a:buChar char="§"/>
            </a:pPr>
            <a:r>
              <a:rPr lang="en-US" b="0" i="0" dirty="0">
                <a:effectLst/>
                <a:latin typeface="Söhne"/>
              </a:rPr>
              <a:t>Efficiency: The model can quickly analyze large amounts of financial data, allowing traders to make informed trading decisions in a timely manner.</a:t>
            </a:r>
          </a:p>
          <a:p>
            <a:pPr algn="just">
              <a:lnSpc>
                <a:spcPct val="100000"/>
              </a:lnSpc>
              <a:buFont typeface="Wingdings" panose="05000000000000000000" pitchFamily="2" charset="2"/>
              <a:buChar char="§"/>
            </a:pPr>
            <a:r>
              <a:rPr lang="en-US" b="0" i="0" dirty="0">
                <a:effectLst/>
                <a:latin typeface="Söhne"/>
              </a:rPr>
              <a:t>Visualization: The model produces visualizations of the identified patterns, making it easier for traders to understand and interpret the data.</a:t>
            </a:r>
          </a:p>
          <a:p>
            <a:pPr algn="just">
              <a:lnSpc>
                <a:spcPct val="100000"/>
              </a:lnSpc>
              <a:buFont typeface="Wingdings" panose="05000000000000000000" pitchFamily="2" charset="2"/>
              <a:buChar char="§"/>
            </a:pPr>
            <a:r>
              <a:rPr lang="en-US" b="0" i="0" dirty="0">
                <a:effectLst/>
                <a:latin typeface="Söhne"/>
              </a:rPr>
              <a:t>Adaptability: The model can be adapted to analyze other financial data and identify different patterns, providing a versatile tool for traders and analysts.</a:t>
            </a:r>
          </a:p>
          <a:p>
            <a:pPr marL="0" indent="0" algn="just">
              <a:lnSpc>
                <a:spcPct val="100000"/>
              </a:lnSpc>
              <a:buNone/>
            </a:pPr>
            <a:endParaRPr lang="en-US" b="0" i="0" dirty="0">
              <a:effectLst/>
              <a:latin typeface="Söhne"/>
            </a:endParaRPr>
          </a:p>
          <a:p>
            <a:pPr marL="0" indent="0" algn="just">
              <a:lnSpc>
                <a:spcPct val="100000"/>
              </a:lnSpc>
              <a:buNone/>
            </a:pPr>
            <a:endParaRPr lang="en-US" dirty="0">
              <a:latin typeface="Söhne"/>
            </a:endParaRPr>
          </a:p>
          <a:p>
            <a:pPr marL="0" indent="0" algn="just">
              <a:lnSpc>
                <a:spcPct val="100000"/>
              </a:lnSpc>
              <a:buNone/>
            </a:pPr>
            <a:endParaRPr lang="en-US" b="0" i="0" dirty="0">
              <a:effectLst/>
              <a:latin typeface="Söhne"/>
            </a:endParaRPr>
          </a:p>
        </p:txBody>
      </p:sp>
    </p:spTree>
    <p:extLst>
      <p:ext uri="{BB962C8B-B14F-4D97-AF65-F5344CB8AC3E}">
        <p14:creationId xmlns:p14="http://schemas.microsoft.com/office/powerpoint/2010/main" val="99709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853</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Söhne</vt:lpstr>
      <vt:lpstr>var(--base-font-family)</vt:lpstr>
      <vt:lpstr>Wingdings</vt:lpstr>
      <vt:lpstr>YAD7Q9NigKI-0</vt:lpstr>
      <vt:lpstr>Office Theme</vt:lpstr>
      <vt:lpstr>Ascending Triangle Detection from SP 500 Index</vt:lpstr>
      <vt:lpstr>Problem Statement</vt:lpstr>
      <vt:lpstr>Dataset Overview </vt:lpstr>
      <vt:lpstr>My Approaches </vt:lpstr>
      <vt:lpstr>PowerPoint Presentation</vt:lpstr>
      <vt:lpstr>Case Study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Ascending Triangle Detection from SP 500 Index</dc:title>
  <dc:creator>Muhammed Fais</dc:creator>
  <cp:lastModifiedBy>Muhammed Fais</cp:lastModifiedBy>
  <cp:revision>1</cp:revision>
  <dcterms:created xsi:type="dcterms:W3CDTF">2023-03-06T16:30:14Z</dcterms:created>
  <dcterms:modified xsi:type="dcterms:W3CDTF">2023-03-06T18:13:39Z</dcterms:modified>
</cp:coreProperties>
</file>