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FF4A132-D021-4B33-9217-E4BF834A7223}"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417847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230025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90779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986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1115723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FF4A132-D021-4B33-9217-E4BF834A7223}"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35190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FF4A132-D021-4B33-9217-E4BF834A7223}"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2773365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F4A132-D021-4B33-9217-E4BF834A7223}"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43815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F4A132-D021-4B33-9217-E4BF834A7223}"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158385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F4A132-D021-4B33-9217-E4BF834A7223}"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7127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F4A132-D021-4B33-9217-E4BF834A7223}"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147112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38097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FF4A132-D021-4B33-9217-E4BF834A7223}"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407710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FF4A132-D021-4B33-9217-E4BF834A7223}"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71436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4A132-D021-4B33-9217-E4BF834A7223}"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76752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326680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F4A132-D021-4B33-9217-E4BF834A7223}"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80F0E2-661C-4AD6-8782-EBE41B395655}" type="slidenum">
              <a:rPr lang="tr-TR" smtClean="0"/>
              <a:t>‹#›</a:t>
            </a:fld>
            <a:endParaRPr lang="tr-TR"/>
          </a:p>
        </p:txBody>
      </p:sp>
    </p:spTree>
    <p:extLst>
      <p:ext uri="{BB962C8B-B14F-4D97-AF65-F5344CB8AC3E}">
        <p14:creationId xmlns:p14="http://schemas.microsoft.com/office/powerpoint/2010/main" val="219550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F4A132-D021-4B33-9217-E4BF834A7223}" type="datetimeFigureOut">
              <a:rPr lang="tr-TR" smtClean="0"/>
              <a:t>8.11.2022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80F0E2-661C-4AD6-8782-EBE41B395655}" type="slidenum">
              <a:rPr lang="tr-TR" smtClean="0"/>
              <a:t>‹#›</a:t>
            </a:fld>
            <a:endParaRPr lang="tr-TR"/>
          </a:p>
        </p:txBody>
      </p:sp>
    </p:spTree>
    <p:extLst>
      <p:ext uri="{BB962C8B-B14F-4D97-AF65-F5344CB8AC3E}">
        <p14:creationId xmlns:p14="http://schemas.microsoft.com/office/powerpoint/2010/main" val="5408048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7E5849-D677-0CB0-B2DE-B88F6CB5A951}"/>
              </a:ext>
            </a:extLst>
          </p:cNvPr>
          <p:cNvSpPr>
            <a:spLocks noGrp="1"/>
          </p:cNvSpPr>
          <p:nvPr>
            <p:ph type="ctrTitle"/>
          </p:nvPr>
        </p:nvSpPr>
        <p:spPr>
          <a:xfrm>
            <a:off x="1375983" y="2215640"/>
            <a:ext cx="9440034" cy="1213360"/>
          </a:xfrm>
        </p:spPr>
        <p:txBody>
          <a:bodyPr>
            <a:noAutofit/>
          </a:bodyPr>
          <a:lstStyle/>
          <a:p>
            <a:r>
              <a:rPr lang="tr-TR" sz="3600" dirty="0"/>
              <a:t>GÖRÜNTÜ İŞLEME TEKNİKLERİ KULLANILARAK NAPOLYON TİPİ KİRAZLARIN SINIFLANDIRILMASI</a:t>
            </a:r>
          </a:p>
        </p:txBody>
      </p:sp>
    </p:spTree>
    <p:extLst>
      <p:ext uri="{BB962C8B-B14F-4D97-AF65-F5344CB8AC3E}">
        <p14:creationId xmlns:p14="http://schemas.microsoft.com/office/powerpoint/2010/main" val="228381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310F57-8BA8-EB57-1B6B-480AC86ED92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4428A83A-60FF-9AAF-95F3-763B54137364}"/>
              </a:ext>
            </a:extLst>
          </p:cNvPr>
          <p:cNvSpPr>
            <a:spLocks noGrp="1"/>
          </p:cNvSpPr>
          <p:nvPr>
            <p:ph idx="1"/>
          </p:nvPr>
        </p:nvSpPr>
        <p:spPr>
          <a:xfrm>
            <a:off x="913795" y="1732449"/>
            <a:ext cx="10353762" cy="4951155"/>
          </a:xfrm>
        </p:spPr>
        <p:txBody>
          <a:bodyPr/>
          <a:lstStyle/>
          <a:p>
            <a:r>
              <a:rPr lang="tr-TR" dirty="0"/>
              <a:t>  Yukarıdaki gerçeğe yaklaşma oranları çalışmanın sınıflandırma başarısını da ortaya koymaktadır.</a:t>
            </a:r>
          </a:p>
          <a:p>
            <a:endParaRPr lang="tr-TR" dirty="0"/>
          </a:p>
          <a:p>
            <a:endParaRPr lang="tr-TR" dirty="0"/>
          </a:p>
          <a:p>
            <a:endParaRPr lang="tr-TR" dirty="0"/>
          </a:p>
          <a:p>
            <a:endParaRPr lang="tr-TR" dirty="0"/>
          </a:p>
          <a:p>
            <a:endParaRPr lang="tr-TR" dirty="0"/>
          </a:p>
          <a:p>
            <a:endParaRPr lang="tr-TR" dirty="0"/>
          </a:p>
          <a:p>
            <a:r>
              <a:rPr lang="tr-TR" dirty="0"/>
              <a:t>  Yine yukarıdaki tabloda kalibre değerlerinin tespitinde kullanılan iki yöntemin birbiri ile ne kadar yaklaştığı da görülmektedir. Bu oranlar görüntü işleme tekniğinin bu konudaki başarısını göstermektedir. Kirazların çoğunluğunu oluşturan 24 ve 23 mm kalibrede olan kirazların kalibre tespitinde başarı oranları yaklaşık %85 seviyelerinde bulunmuştur. </a:t>
            </a:r>
          </a:p>
        </p:txBody>
      </p:sp>
      <p:pic>
        <p:nvPicPr>
          <p:cNvPr id="5" name="Resim 4">
            <a:extLst>
              <a:ext uri="{FF2B5EF4-FFF2-40B4-BE49-F238E27FC236}">
                <a16:creationId xmlns:a16="http://schemas.microsoft.com/office/drawing/2014/main" id="{D031CC4C-0495-9A3B-568E-80EFD1BF2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656" y="2300140"/>
            <a:ext cx="5730737" cy="2780907"/>
          </a:xfrm>
          <a:prstGeom prst="rect">
            <a:avLst/>
          </a:prstGeom>
        </p:spPr>
      </p:pic>
    </p:spTree>
    <p:extLst>
      <p:ext uri="{BB962C8B-B14F-4D97-AF65-F5344CB8AC3E}">
        <p14:creationId xmlns:p14="http://schemas.microsoft.com/office/powerpoint/2010/main" val="429077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980CD-D2DE-4BCD-E8D1-9AA75E8CE005}"/>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4F68AEC4-A1D6-36F8-9769-8A74EA50A1E1}"/>
              </a:ext>
            </a:extLst>
          </p:cNvPr>
          <p:cNvSpPr>
            <a:spLocks noGrp="1"/>
          </p:cNvSpPr>
          <p:nvPr>
            <p:ph idx="1"/>
          </p:nvPr>
        </p:nvSpPr>
        <p:spPr/>
        <p:txBody>
          <a:bodyPr/>
          <a:lstStyle/>
          <a:p>
            <a:r>
              <a:rPr lang="tr-TR" dirty="0"/>
              <a:t>  Yapılan literatür taramalarında, ülkemizdeki önemli tarımsal ihracat ürünlerinden olan Napolyon kirazları için ise özel olarak bir görüntü işleme çalışması ile karşılaşılmamıştır. Tarımsal ürünlerin kalibre açısından sınıflandırılması ürünlerin satış ve pazarlama aşamasında önem arz etmektedir. Ürünlerin kalibre değerlerine göre doğru fiyatlandırılması, üreticinin ürününü hak ettiği fiyata satması ve emeğinin karşılığını alması amaçlanmaktadır.</a:t>
            </a:r>
          </a:p>
        </p:txBody>
      </p:sp>
    </p:spTree>
    <p:extLst>
      <p:ext uri="{BB962C8B-B14F-4D97-AF65-F5344CB8AC3E}">
        <p14:creationId xmlns:p14="http://schemas.microsoft.com/office/powerpoint/2010/main" val="69458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FF2E26-3741-A882-8C04-D838E2C6ADE7}"/>
              </a:ext>
            </a:extLst>
          </p:cNvPr>
          <p:cNvSpPr>
            <a:spLocks noGrp="1"/>
          </p:cNvSpPr>
          <p:nvPr>
            <p:ph type="title"/>
          </p:nvPr>
        </p:nvSpPr>
        <p:spPr/>
        <p:txBody>
          <a:bodyPr>
            <a:normAutofit fontScale="90000"/>
          </a:bodyPr>
          <a:lstStyle/>
          <a:p>
            <a:r>
              <a:rPr lang="tr-TR" dirty="0"/>
              <a:t>Görüntü İşleme ile Kiraz Kalibre ve Sınıflandırma</a:t>
            </a:r>
          </a:p>
        </p:txBody>
      </p:sp>
      <p:sp>
        <p:nvSpPr>
          <p:cNvPr id="3" name="İçerik Yer Tutucusu 2">
            <a:extLst>
              <a:ext uri="{FF2B5EF4-FFF2-40B4-BE49-F238E27FC236}">
                <a16:creationId xmlns:a16="http://schemas.microsoft.com/office/drawing/2014/main" id="{38F8F86C-03DA-B2F8-CED1-BDE1AC52FEF1}"/>
              </a:ext>
            </a:extLst>
          </p:cNvPr>
          <p:cNvSpPr>
            <a:spLocks noGrp="1"/>
          </p:cNvSpPr>
          <p:nvPr>
            <p:ph idx="1"/>
          </p:nvPr>
        </p:nvSpPr>
        <p:spPr/>
        <p:txBody>
          <a:bodyPr/>
          <a:lstStyle/>
          <a:p>
            <a:r>
              <a:rPr lang="tr-TR" dirty="0"/>
              <a:t>Yapılacak çalışmanın kodlama aşamasına geçilmeden önce bir algoritma çalışması yapılmış ve akış diyagramı çıkarılmıştır. </a:t>
            </a:r>
          </a:p>
        </p:txBody>
      </p:sp>
      <p:pic>
        <p:nvPicPr>
          <p:cNvPr id="5" name="Resim 4">
            <a:extLst>
              <a:ext uri="{FF2B5EF4-FFF2-40B4-BE49-F238E27FC236}">
                <a16:creationId xmlns:a16="http://schemas.microsoft.com/office/drawing/2014/main" id="{C00207B6-2DF3-A8E9-C6C3-1F8872AF6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836" y="2556434"/>
            <a:ext cx="4252328" cy="1745131"/>
          </a:xfrm>
          <a:prstGeom prst="rect">
            <a:avLst/>
          </a:prstGeom>
        </p:spPr>
      </p:pic>
    </p:spTree>
    <p:extLst>
      <p:ext uri="{BB962C8B-B14F-4D97-AF65-F5344CB8AC3E}">
        <p14:creationId xmlns:p14="http://schemas.microsoft.com/office/powerpoint/2010/main" val="162692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789398B2-A4EF-03B2-2080-0687B330C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1320" y="1580050"/>
            <a:ext cx="3481017" cy="4823811"/>
          </a:xfrm>
          <a:prstGeom prst="rect">
            <a:avLst/>
          </a:prstGeom>
        </p:spPr>
      </p:pic>
      <p:sp>
        <p:nvSpPr>
          <p:cNvPr id="2" name="Başlık 1">
            <a:extLst>
              <a:ext uri="{FF2B5EF4-FFF2-40B4-BE49-F238E27FC236}">
                <a16:creationId xmlns:a16="http://schemas.microsoft.com/office/drawing/2014/main" id="{4F2E43EF-93C7-FD9B-798C-FE15BAC30263}"/>
              </a:ext>
            </a:extLst>
          </p:cNvPr>
          <p:cNvSpPr>
            <a:spLocks noGrp="1"/>
          </p:cNvSpPr>
          <p:nvPr>
            <p:ph type="title"/>
          </p:nvPr>
        </p:nvSpPr>
        <p:spPr/>
        <p:txBody>
          <a:bodyPr>
            <a:normAutofit fontScale="90000"/>
          </a:bodyPr>
          <a:lstStyle/>
          <a:p>
            <a:r>
              <a:rPr lang="tr-TR" dirty="0"/>
              <a:t>Görüntü İşleme ile Kiraz Kalibre ve Sınıflandırma</a:t>
            </a:r>
          </a:p>
        </p:txBody>
      </p:sp>
      <p:sp>
        <p:nvSpPr>
          <p:cNvPr id="6" name="Metin kutusu 5">
            <a:extLst>
              <a:ext uri="{FF2B5EF4-FFF2-40B4-BE49-F238E27FC236}">
                <a16:creationId xmlns:a16="http://schemas.microsoft.com/office/drawing/2014/main" id="{8BBA6BA1-8442-0C6D-C694-AF71DA4A2B75}"/>
              </a:ext>
            </a:extLst>
          </p:cNvPr>
          <p:cNvSpPr txBox="1"/>
          <p:nvPr/>
        </p:nvSpPr>
        <p:spPr>
          <a:xfrm>
            <a:off x="1491792" y="2071242"/>
            <a:ext cx="6094428" cy="1015663"/>
          </a:xfrm>
          <a:prstGeom prst="rect">
            <a:avLst/>
          </a:prstGeom>
          <a:noFill/>
        </p:spPr>
        <p:txBody>
          <a:bodyPr wrap="square">
            <a:spAutoFit/>
          </a:bodyPr>
          <a:lstStyle/>
          <a:p>
            <a:pPr marL="342900" indent="-342900">
              <a:buFont typeface="Arial" panose="020B0604020202020204" pitchFamily="34" charset="0"/>
              <a:buChar char="•"/>
            </a:pPr>
            <a:r>
              <a:rPr lang="tr-TR" sz="2000" dirty="0"/>
              <a:t>  Artık resim, nesneler ile arka plan tam manasıyla birbirinden ayrılacak şekilde siyah-beyaz hale dönüşmüştür</a:t>
            </a:r>
          </a:p>
        </p:txBody>
      </p:sp>
    </p:spTree>
    <p:extLst>
      <p:ext uri="{BB962C8B-B14F-4D97-AF65-F5344CB8AC3E}">
        <p14:creationId xmlns:p14="http://schemas.microsoft.com/office/powerpoint/2010/main" val="234726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E2F1FC-D0B9-DD61-26C5-591E661B4576}"/>
              </a:ext>
            </a:extLst>
          </p:cNvPr>
          <p:cNvSpPr>
            <a:spLocks noGrp="1"/>
          </p:cNvSpPr>
          <p:nvPr>
            <p:ph type="title"/>
          </p:nvPr>
        </p:nvSpPr>
        <p:spPr/>
        <p:txBody>
          <a:bodyPr>
            <a:normAutofit fontScale="90000"/>
          </a:bodyPr>
          <a:lstStyle/>
          <a:p>
            <a:r>
              <a:rPr lang="tr-TR" dirty="0"/>
              <a:t>Görüntü İşleme ile Kiraz Kalibre ve Sınıflandırma</a:t>
            </a:r>
          </a:p>
        </p:txBody>
      </p:sp>
      <p:pic>
        <p:nvPicPr>
          <p:cNvPr id="5" name="İçerik Yer Tutucusu 4">
            <a:extLst>
              <a:ext uri="{FF2B5EF4-FFF2-40B4-BE49-F238E27FC236}">
                <a16:creationId xmlns:a16="http://schemas.microsoft.com/office/drawing/2014/main" id="{7B44E6BE-D103-4B80-347C-490CB23D5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350" y="1894797"/>
            <a:ext cx="2903472" cy="1867062"/>
          </a:xfrm>
        </p:spPr>
      </p:pic>
      <p:pic>
        <p:nvPicPr>
          <p:cNvPr id="7" name="Resim 6">
            <a:extLst>
              <a:ext uri="{FF2B5EF4-FFF2-40B4-BE49-F238E27FC236}">
                <a16:creationId xmlns:a16="http://schemas.microsoft.com/office/drawing/2014/main" id="{D89A0BF7-62E6-4668-9589-720F82F09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47" y="1902418"/>
            <a:ext cx="2895851" cy="1859441"/>
          </a:xfrm>
          <a:prstGeom prst="rect">
            <a:avLst/>
          </a:prstGeom>
        </p:spPr>
      </p:pic>
      <p:pic>
        <p:nvPicPr>
          <p:cNvPr id="9" name="Resim 8">
            <a:extLst>
              <a:ext uri="{FF2B5EF4-FFF2-40B4-BE49-F238E27FC236}">
                <a16:creationId xmlns:a16="http://schemas.microsoft.com/office/drawing/2014/main" id="{B363E8E7-CE41-F0F8-648D-7A2536A47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778" y="4522431"/>
            <a:ext cx="2994920" cy="1828958"/>
          </a:xfrm>
          <a:prstGeom prst="rect">
            <a:avLst/>
          </a:prstGeom>
        </p:spPr>
      </p:pic>
      <p:pic>
        <p:nvPicPr>
          <p:cNvPr id="11" name="Resim 10">
            <a:extLst>
              <a:ext uri="{FF2B5EF4-FFF2-40B4-BE49-F238E27FC236}">
                <a16:creationId xmlns:a16="http://schemas.microsoft.com/office/drawing/2014/main" id="{3A26F17B-258D-8CA2-6F86-D2D5659BF4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2350" y="4499569"/>
            <a:ext cx="3101609" cy="1851820"/>
          </a:xfrm>
          <a:prstGeom prst="rect">
            <a:avLst/>
          </a:prstGeom>
        </p:spPr>
      </p:pic>
      <p:sp>
        <p:nvSpPr>
          <p:cNvPr id="14" name="Ok: Sağ 13">
            <a:extLst>
              <a:ext uri="{FF2B5EF4-FFF2-40B4-BE49-F238E27FC236}">
                <a16:creationId xmlns:a16="http://schemas.microsoft.com/office/drawing/2014/main" id="{E5C8A8F8-BB1A-941E-1478-0843C94715D0}"/>
              </a:ext>
            </a:extLst>
          </p:cNvPr>
          <p:cNvSpPr/>
          <p:nvPr/>
        </p:nvSpPr>
        <p:spPr>
          <a:xfrm>
            <a:off x="5469630" y="25860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k: Aşağı 14">
            <a:extLst>
              <a:ext uri="{FF2B5EF4-FFF2-40B4-BE49-F238E27FC236}">
                <a16:creationId xmlns:a16="http://schemas.microsoft.com/office/drawing/2014/main" id="{CF630993-E6C6-6936-630E-02BD60F7F297}"/>
              </a:ext>
            </a:extLst>
          </p:cNvPr>
          <p:cNvSpPr/>
          <p:nvPr/>
        </p:nvSpPr>
        <p:spPr>
          <a:xfrm>
            <a:off x="8587456" y="3999493"/>
            <a:ext cx="484632" cy="497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k: Sağ 15">
            <a:extLst>
              <a:ext uri="{FF2B5EF4-FFF2-40B4-BE49-F238E27FC236}">
                <a16:creationId xmlns:a16="http://schemas.microsoft.com/office/drawing/2014/main" id="{42C838A4-2677-5F74-4E52-0E58F982836F}"/>
              </a:ext>
            </a:extLst>
          </p:cNvPr>
          <p:cNvSpPr/>
          <p:nvPr/>
        </p:nvSpPr>
        <p:spPr>
          <a:xfrm rot="10800000">
            <a:off x="5478403" y="51831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1735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2EA3BE-9EAF-32EA-69D6-11472471B1A2}"/>
              </a:ext>
            </a:extLst>
          </p:cNvPr>
          <p:cNvSpPr>
            <a:spLocks noGrp="1"/>
          </p:cNvSpPr>
          <p:nvPr>
            <p:ph type="title"/>
          </p:nvPr>
        </p:nvSpPr>
        <p:spPr/>
        <p:txBody>
          <a:bodyPr>
            <a:normAutofit fontScale="90000"/>
          </a:bodyPr>
          <a:lstStyle/>
          <a:p>
            <a:r>
              <a:rPr lang="tr-TR" dirty="0"/>
              <a:t>Görüntü İşleme ile Kiraz Kalibre ve Sınıflandırma</a:t>
            </a:r>
          </a:p>
        </p:txBody>
      </p:sp>
      <p:sp>
        <p:nvSpPr>
          <p:cNvPr id="3" name="İçerik Yer Tutucusu 2">
            <a:extLst>
              <a:ext uri="{FF2B5EF4-FFF2-40B4-BE49-F238E27FC236}">
                <a16:creationId xmlns:a16="http://schemas.microsoft.com/office/drawing/2014/main" id="{A492812F-B6B1-AA8C-8DFA-FBFD5BB6B213}"/>
              </a:ext>
            </a:extLst>
          </p:cNvPr>
          <p:cNvSpPr>
            <a:spLocks noGrp="1"/>
          </p:cNvSpPr>
          <p:nvPr>
            <p:ph idx="1"/>
          </p:nvPr>
        </p:nvSpPr>
        <p:spPr/>
        <p:txBody>
          <a:bodyPr/>
          <a:lstStyle/>
          <a:p>
            <a:r>
              <a:rPr lang="tr-TR" dirty="0"/>
              <a:t>  Bir sonraki aşamada ise binary moddaki resme ters çevirme işlemi uygulanmış ve ardından nesnelerin alanlarının doğru hesaplanabilmesi için nesnelerde bulunan çukurluklar doldurulmuştur. Elde edilen yeni görüntüler aşağıda Şekil 6 ve Şekil 7’de görülmektedir.</a:t>
            </a:r>
          </a:p>
        </p:txBody>
      </p:sp>
      <p:pic>
        <p:nvPicPr>
          <p:cNvPr id="5" name="Resim 4">
            <a:extLst>
              <a:ext uri="{FF2B5EF4-FFF2-40B4-BE49-F238E27FC236}">
                <a16:creationId xmlns:a16="http://schemas.microsoft.com/office/drawing/2014/main" id="{C7D4C5F4-526F-D7DD-3D1C-74EDB129F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565" y="3429000"/>
            <a:ext cx="3063505" cy="1920406"/>
          </a:xfrm>
          <a:prstGeom prst="rect">
            <a:avLst/>
          </a:prstGeom>
        </p:spPr>
      </p:pic>
    </p:spTree>
    <p:extLst>
      <p:ext uri="{BB962C8B-B14F-4D97-AF65-F5344CB8AC3E}">
        <p14:creationId xmlns:p14="http://schemas.microsoft.com/office/powerpoint/2010/main" val="38931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F97013-98E1-67E0-2B97-27052214F007}"/>
              </a:ext>
            </a:extLst>
          </p:cNvPr>
          <p:cNvSpPr>
            <a:spLocks noGrp="1"/>
          </p:cNvSpPr>
          <p:nvPr>
            <p:ph type="title"/>
          </p:nvPr>
        </p:nvSpPr>
        <p:spPr/>
        <p:txBody>
          <a:bodyPr>
            <a:normAutofit fontScale="90000"/>
          </a:bodyPr>
          <a:lstStyle/>
          <a:p>
            <a:r>
              <a:rPr lang="tr-TR" dirty="0"/>
              <a:t>Görüntü İşleme ile Kiraz Kalibre ve Sınıflandırma</a:t>
            </a:r>
          </a:p>
        </p:txBody>
      </p:sp>
      <p:sp>
        <p:nvSpPr>
          <p:cNvPr id="3" name="İçerik Yer Tutucusu 2">
            <a:extLst>
              <a:ext uri="{FF2B5EF4-FFF2-40B4-BE49-F238E27FC236}">
                <a16:creationId xmlns:a16="http://schemas.microsoft.com/office/drawing/2014/main" id="{23BFF669-78CC-9E2E-D954-E8A01D6EA19E}"/>
              </a:ext>
            </a:extLst>
          </p:cNvPr>
          <p:cNvSpPr>
            <a:spLocks noGrp="1"/>
          </p:cNvSpPr>
          <p:nvPr>
            <p:ph idx="1"/>
          </p:nvPr>
        </p:nvSpPr>
        <p:spPr/>
        <p:txBody>
          <a:bodyPr/>
          <a:lstStyle/>
          <a:p>
            <a:r>
              <a:rPr lang="tr-TR" dirty="0"/>
              <a:t>  Bu işlemlerin ardından morfolojik işlemlere geçilmiştir. İlk önce aşındırma işleminin bir benzeri ile bağlı bulunduğu başka bir nesne olmayan küçük parçaların yok edilmesi sağlanmış böylece resmimiz gürültü diye tabir edebileceğimiz bazı gereksiz nesnelerden temizlenmiştir. Birleşik vaziyette olan kirazlar olabileceği varsayılarak aşındırma işlemi ile birleşik nesneler birbirinden ayrılmıştır. Bu işlemler aynı zamanda kiraz saplarının da görüntüden temizlenmesini sağlamaktadır. Birbirinden ayrılmış ve gürültülerden arındırılmış nesnelerin adedi ve alanları hesaplandıktan sonra belirlenen kalibre değerleri orijinal resim üzerinde kirazların üzerine yazdırılarak gösterilmiştir.</a:t>
            </a:r>
          </a:p>
        </p:txBody>
      </p:sp>
    </p:spTree>
    <p:extLst>
      <p:ext uri="{BB962C8B-B14F-4D97-AF65-F5344CB8AC3E}">
        <p14:creationId xmlns:p14="http://schemas.microsoft.com/office/powerpoint/2010/main" val="349521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840C0-71C2-4D75-1D99-988FC048988E}"/>
              </a:ext>
            </a:extLst>
          </p:cNvPr>
          <p:cNvSpPr>
            <a:spLocks noGrp="1"/>
          </p:cNvSpPr>
          <p:nvPr>
            <p:ph type="title"/>
          </p:nvPr>
        </p:nvSpPr>
        <p:spPr/>
        <p:txBody>
          <a:bodyPr>
            <a:normAutofit fontScale="90000"/>
          </a:bodyPr>
          <a:lstStyle/>
          <a:p>
            <a:r>
              <a:rPr lang="tr-TR" dirty="0"/>
              <a:t>Görüntü İşleme ile Kiraz Kalibre ve Sınıflandırma</a:t>
            </a:r>
          </a:p>
        </p:txBody>
      </p:sp>
      <p:sp>
        <p:nvSpPr>
          <p:cNvPr id="3" name="İçerik Yer Tutucusu 2">
            <a:extLst>
              <a:ext uri="{FF2B5EF4-FFF2-40B4-BE49-F238E27FC236}">
                <a16:creationId xmlns:a16="http://schemas.microsoft.com/office/drawing/2014/main" id="{867EEFA4-D6DE-8978-B5A1-40264261E68F}"/>
              </a:ext>
            </a:extLst>
          </p:cNvPr>
          <p:cNvSpPr>
            <a:spLocks noGrp="1"/>
          </p:cNvSpPr>
          <p:nvPr>
            <p:ph idx="1"/>
          </p:nvPr>
        </p:nvSpPr>
        <p:spPr/>
        <p:txBody>
          <a:bodyPr/>
          <a:lstStyle/>
          <a:p>
            <a:r>
              <a:rPr lang="tr-TR" dirty="0"/>
              <a:t>Yeni Görüntüler</a:t>
            </a:r>
          </a:p>
        </p:txBody>
      </p:sp>
      <p:pic>
        <p:nvPicPr>
          <p:cNvPr id="5" name="Resim 4">
            <a:extLst>
              <a:ext uri="{FF2B5EF4-FFF2-40B4-BE49-F238E27FC236}">
                <a16:creationId xmlns:a16="http://schemas.microsoft.com/office/drawing/2014/main" id="{F2C60AB8-023F-959B-2E9A-695D70A5C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465" y="2491659"/>
            <a:ext cx="2972058" cy="1874682"/>
          </a:xfrm>
          <a:prstGeom prst="rect">
            <a:avLst/>
          </a:prstGeom>
        </p:spPr>
      </p:pic>
      <p:pic>
        <p:nvPicPr>
          <p:cNvPr id="7" name="Resim 6">
            <a:extLst>
              <a:ext uri="{FF2B5EF4-FFF2-40B4-BE49-F238E27FC236}">
                <a16:creationId xmlns:a16="http://schemas.microsoft.com/office/drawing/2014/main" id="{C10EBD3B-3C4E-B5D0-BA40-FE449F512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973" y="2468797"/>
            <a:ext cx="3063505" cy="1897544"/>
          </a:xfrm>
          <a:prstGeom prst="rect">
            <a:avLst/>
          </a:prstGeom>
        </p:spPr>
      </p:pic>
      <p:pic>
        <p:nvPicPr>
          <p:cNvPr id="9" name="Resim 8">
            <a:extLst>
              <a:ext uri="{FF2B5EF4-FFF2-40B4-BE49-F238E27FC236}">
                <a16:creationId xmlns:a16="http://schemas.microsoft.com/office/drawing/2014/main" id="{65EF311A-BBBA-BD73-8D51-5D3DE8B34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6358" y="4552740"/>
            <a:ext cx="3238781" cy="1950889"/>
          </a:xfrm>
          <a:prstGeom prst="rect">
            <a:avLst/>
          </a:prstGeom>
        </p:spPr>
      </p:pic>
      <p:sp>
        <p:nvSpPr>
          <p:cNvPr id="10" name="Ok: Sağ 9">
            <a:extLst>
              <a:ext uri="{FF2B5EF4-FFF2-40B4-BE49-F238E27FC236}">
                <a16:creationId xmlns:a16="http://schemas.microsoft.com/office/drawing/2014/main" id="{927B1B25-2336-1186-FF78-E5A1703EE564}"/>
              </a:ext>
            </a:extLst>
          </p:cNvPr>
          <p:cNvSpPr/>
          <p:nvPr/>
        </p:nvSpPr>
        <p:spPr>
          <a:xfrm rot="10800000" flipH="1">
            <a:off x="5483254" y="2974369"/>
            <a:ext cx="764987" cy="78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450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FBE197-86F7-7D39-04D7-628072FF8B6E}"/>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5BBAAA4A-63F5-5AD5-C4CB-D4E5A2CF3B44}"/>
              </a:ext>
            </a:extLst>
          </p:cNvPr>
          <p:cNvSpPr>
            <a:spLocks noGrp="1"/>
          </p:cNvSpPr>
          <p:nvPr>
            <p:ph idx="1"/>
          </p:nvPr>
        </p:nvSpPr>
        <p:spPr/>
        <p:txBody>
          <a:bodyPr/>
          <a:lstStyle/>
          <a:p>
            <a:r>
              <a:rPr lang="tr-TR" dirty="0"/>
              <a:t>  Çalışmada kullanılan kirazların tamamı için hem manüel yapılan ölçümle hem de görüntü işleme yöntemiyle her bir kalibre değerine sahip kiraz adedi tespit edilerek toplam kiraz sayısına oranı yüzde olarak hesaplanmıştır. Hesaplanan oranların yüzde değeri olarak gösterilmesindeki amaç ürün fiyatlandırmada daha kullanışlı bir bilgi elde edilmek istenmesidir</a:t>
            </a:r>
          </a:p>
        </p:txBody>
      </p:sp>
      <p:pic>
        <p:nvPicPr>
          <p:cNvPr id="7" name="Resim 6">
            <a:extLst>
              <a:ext uri="{FF2B5EF4-FFF2-40B4-BE49-F238E27FC236}">
                <a16:creationId xmlns:a16="http://schemas.microsoft.com/office/drawing/2014/main" id="{C8C90EDC-D487-0808-3CC7-050D8D371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184" y="3761824"/>
            <a:ext cx="3193057" cy="2362405"/>
          </a:xfrm>
          <a:prstGeom prst="rect">
            <a:avLst/>
          </a:prstGeom>
        </p:spPr>
      </p:pic>
      <p:pic>
        <p:nvPicPr>
          <p:cNvPr id="9" name="Resim 8">
            <a:extLst>
              <a:ext uri="{FF2B5EF4-FFF2-40B4-BE49-F238E27FC236}">
                <a16:creationId xmlns:a16="http://schemas.microsoft.com/office/drawing/2014/main" id="{B5A7F141-FACB-752E-F38F-B17976FBC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761" y="3761823"/>
            <a:ext cx="3604078" cy="2362405"/>
          </a:xfrm>
          <a:prstGeom prst="rect">
            <a:avLst/>
          </a:prstGeom>
        </p:spPr>
      </p:pic>
    </p:spTree>
    <p:extLst>
      <p:ext uri="{BB962C8B-B14F-4D97-AF65-F5344CB8AC3E}">
        <p14:creationId xmlns:p14="http://schemas.microsoft.com/office/powerpoint/2010/main" val="3892881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Kurşun Rengi</Template>
  <TotalTime>26</TotalTime>
  <Words>371</Words>
  <Application>Microsoft Office PowerPoint</Application>
  <PresentationFormat>Geniş ekran</PresentationFormat>
  <Paragraphs>25</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Calisto MT</vt:lpstr>
      <vt:lpstr>Wingdings 2</vt:lpstr>
      <vt:lpstr>Kurşun Rengi</vt:lpstr>
      <vt:lpstr>GÖRÜNTÜ İŞLEME TEKNİKLERİ KULLANILARAK NAPOLYON TİPİ KİRAZLARIN SINIFLANDIRILMASI</vt:lpstr>
      <vt:lpstr>Amaç</vt:lpstr>
      <vt:lpstr>Görüntü İşleme ile Kiraz Kalibre ve Sınıflandırma</vt:lpstr>
      <vt:lpstr>Görüntü İşleme ile Kiraz Kalibre ve Sınıflandırma</vt:lpstr>
      <vt:lpstr>Görüntü İşleme ile Kiraz Kalibre ve Sınıflandırma</vt:lpstr>
      <vt:lpstr>Görüntü İşleme ile Kiraz Kalibre ve Sınıflandırma</vt:lpstr>
      <vt:lpstr>Görüntü İşleme ile Kiraz Kalibre ve Sınıflandırma</vt:lpstr>
      <vt:lpstr>Görüntü İşleme ile Kiraz Kalibre ve Sınıflandırma</vt:lpstr>
      <vt:lpstr>Sonuç</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KULLANILARAK NAPOLYON TİPİ KİRAZLARIN SINIFLANDIRILMASI</dc:title>
  <dc:creator>MUHAMMED TAHA BOLUKBASI</dc:creator>
  <cp:lastModifiedBy>MUHAMMED TAHA BOLUKBASI</cp:lastModifiedBy>
  <cp:revision>15</cp:revision>
  <dcterms:created xsi:type="dcterms:W3CDTF">2022-11-08T15:38:59Z</dcterms:created>
  <dcterms:modified xsi:type="dcterms:W3CDTF">2022-11-08T16:06:47Z</dcterms:modified>
</cp:coreProperties>
</file>