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21B375B5-3688-47E9-AC98-337B1F00DF45}" type="datetimeFigureOut">
              <a:rPr lang="tr-TR" smtClean="0"/>
              <a:t>14.12.2022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0762A5D-C5CA-427B-90EC-8DD5847DD223}" type="slidenum">
              <a:rPr lang="tr-TR" smtClean="0"/>
              <a:t>‹#›</a:t>
            </a:fld>
            <a:endParaRPr lang="tr-TR"/>
          </a:p>
        </p:txBody>
      </p:sp>
    </p:spTree>
    <p:extLst>
      <p:ext uri="{BB962C8B-B14F-4D97-AF65-F5344CB8AC3E}">
        <p14:creationId xmlns:p14="http://schemas.microsoft.com/office/powerpoint/2010/main" val="4118106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1B375B5-3688-47E9-AC98-337B1F00DF45}" type="datetimeFigureOut">
              <a:rPr lang="tr-TR" smtClean="0"/>
              <a:t>14.12.2022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0762A5D-C5CA-427B-90EC-8DD5847DD223}" type="slidenum">
              <a:rPr lang="tr-TR" smtClean="0"/>
              <a:t>‹#›</a:t>
            </a:fld>
            <a:endParaRPr lang="tr-TR"/>
          </a:p>
        </p:txBody>
      </p:sp>
    </p:spTree>
    <p:extLst>
      <p:ext uri="{BB962C8B-B14F-4D97-AF65-F5344CB8AC3E}">
        <p14:creationId xmlns:p14="http://schemas.microsoft.com/office/powerpoint/2010/main" val="2873727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1B375B5-3688-47E9-AC98-337B1F00DF45}" type="datetimeFigureOut">
              <a:rPr lang="tr-TR" smtClean="0"/>
              <a:t>14.12.2022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0762A5D-C5CA-427B-90EC-8DD5847DD223}" type="slidenum">
              <a:rPr lang="tr-TR" smtClean="0"/>
              <a:t>‹#›</a:t>
            </a:fld>
            <a:endParaRPr lang="tr-TR"/>
          </a:p>
        </p:txBody>
      </p:sp>
    </p:spTree>
    <p:extLst>
      <p:ext uri="{BB962C8B-B14F-4D97-AF65-F5344CB8AC3E}">
        <p14:creationId xmlns:p14="http://schemas.microsoft.com/office/powerpoint/2010/main" val="3949583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1B375B5-3688-47E9-AC98-337B1F00DF45}" type="datetimeFigureOut">
              <a:rPr lang="tr-TR" smtClean="0"/>
              <a:t>14.12.2022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0762A5D-C5CA-427B-90EC-8DD5847DD223}" type="slidenum">
              <a:rPr lang="tr-TR" smtClean="0"/>
              <a:t>‹#›</a:t>
            </a:fld>
            <a:endParaRPr lang="tr-TR"/>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28990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1B375B5-3688-47E9-AC98-337B1F00DF45}" type="datetimeFigureOut">
              <a:rPr lang="tr-TR" smtClean="0"/>
              <a:t>14.12.2022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0762A5D-C5CA-427B-90EC-8DD5847DD223}" type="slidenum">
              <a:rPr lang="tr-TR" smtClean="0"/>
              <a:t>‹#›</a:t>
            </a:fld>
            <a:endParaRPr lang="tr-TR"/>
          </a:p>
        </p:txBody>
      </p:sp>
    </p:spTree>
    <p:extLst>
      <p:ext uri="{BB962C8B-B14F-4D97-AF65-F5344CB8AC3E}">
        <p14:creationId xmlns:p14="http://schemas.microsoft.com/office/powerpoint/2010/main" val="26178178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21B375B5-3688-47E9-AC98-337B1F00DF45}" type="datetimeFigureOut">
              <a:rPr lang="tr-TR" smtClean="0"/>
              <a:t>14.12.2022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0762A5D-C5CA-427B-90EC-8DD5847DD223}" type="slidenum">
              <a:rPr lang="tr-TR" smtClean="0"/>
              <a:t>‹#›</a:t>
            </a:fld>
            <a:endParaRPr lang="tr-TR"/>
          </a:p>
        </p:txBody>
      </p:sp>
    </p:spTree>
    <p:extLst>
      <p:ext uri="{BB962C8B-B14F-4D97-AF65-F5344CB8AC3E}">
        <p14:creationId xmlns:p14="http://schemas.microsoft.com/office/powerpoint/2010/main" val="13970854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21B375B5-3688-47E9-AC98-337B1F00DF45}" type="datetimeFigureOut">
              <a:rPr lang="tr-TR" smtClean="0"/>
              <a:t>14.12.2022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0762A5D-C5CA-427B-90EC-8DD5847DD223}" type="slidenum">
              <a:rPr lang="tr-TR" smtClean="0"/>
              <a:t>‹#›</a:t>
            </a:fld>
            <a:endParaRPr lang="tr-TR"/>
          </a:p>
        </p:txBody>
      </p:sp>
    </p:spTree>
    <p:extLst>
      <p:ext uri="{BB962C8B-B14F-4D97-AF65-F5344CB8AC3E}">
        <p14:creationId xmlns:p14="http://schemas.microsoft.com/office/powerpoint/2010/main" val="1567964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1B375B5-3688-47E9-AC98-337B1F00DF45}" type="datetimeFigureOut">
              <a:rPr lang="tr-TR" smtClean="0"/>
              <a:t>14.12.2022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0762A5D-C5CA-427B-90EC-8DD5847DD223}" type="slidenum">
              <a:rPr lang="tr-TR" smtClean="0"/>
              <a:t>‹#›</a:t>
            </a:fld>
            <a:endParaRPr lang="tr-TR"/>
          </a:p>
        </p:txBody>
      </p:sp>
    </p:spTree>
    <p:extLst>
      <p:ext uri="{BB962C8B-B14F-4D97-AF65-F5344CB8AC3E}">
        <p14:creationId xmlns:p14="http://schemas.microsoft.com/office/powerpoint/2010/main" val="38893068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1B375B5-3688-47E9-AC98-337B1F00DF45}" type="datetimeFigureOut">
              <a:rPr lang="tr-TR" smtClean="0"/>
              <a:t>14.12.2022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0762A5D-C5CA-427B-90EC-8DD5847DD223}" type="slidenum">
              <a:rPr lang="tr-TR" smtClean="0"/>
              <a:t>‹#›</a:t>
            </a:fld>
            <a:endParaRPr lang="tr-TR"/>
          </a:p>
        </p:txBody>
      </p:sp>
    </p:spTree>
    <p:extLst>
      <p:ext uri="{BB962C8B-B14F-4D97-AF65-F5344CB8AC3E}">
        <p14:creationId xmlns:p14="http://schemas.microsoft.com/office/powerpoint/2010/main" val="2755681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1B375B5-3688-47E9-AC98-337B1F00DF45}" type="datetimeFigureOut">
              <a:rPr lang="tr-TR" smtClean="0"/>
              <a:t>14.12.2022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0762A5D-C5CA-427B-90EC-8DD5847DD223}" type="slidenum">
              <a:rPr lang="tr-TR" smtClean="0"/>
              <a:t>‹#›</a:t>
            </a:fld>
            <a:endParaRPr lang="tr-TR"/>
          </a:p>
        </p:txBody>
      </p:sp>
    </p:spTree>
    <p:extLst>
      <p:ext uri="{BB962C8B-B14F-4D97-AF65-F5344CB8AC3E}">
        <p14:creationId xmlns:p14="http://schemas.microsoft.com/office/powerpoint/2010/main" val="3385504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1B375B5-3688-47E9-AC98-337B1F00DF45}" type="datetimeFigureOut">
              <a:rPr lang="tr-TR" smtClean="0"/>
              <a:t>14.12.2022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0762A5D-C5CA-427B-90EC-8DD5847DD223}" type="slidenum">
              <a:rPr lang="tr-TR" smtClean="0"/>
              <a:t>‹#›</a:t>
            </a:fld>
            <a:endParaRPr lang="tr-TR"/>
          </a:p>
        </p:txBody>
      </p:sp>
    </p:spTree>
    <p:extLst>
      <p:ext uri="{BB962C8B-B14F-4D97-AF65-F5344CB8AC3E}">
        <p14:creationId xmlns:p14="http://schemas.microsoft.com/office/powerpoint/2010/main" val="1515766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21B375B5-3688-47E9-AC98-337B1F00DF45}" type="datetimeFigureOut">
              <a:rPr lang="tr-TR" smtClean="0"/>
              <a:t>14.12.2022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0762A5D-C5CA-427B-90EC-8DD5847DD223}" type="slidenum">
              <a:rPr lang="tr-TR" smtClean="0"/>
              <a:t>‹#›</a:t>
            </a:fld>
            <a:endParaRPr lang="tr-TR"/>
          </a:p>
        </p:txBody>
      </p:sp>
    </p:spTree>
    <p:extLst>
      <p:ext uri="{BB962C8B-B14F-4D97-AF65-F5344CB8AC3E}">
        <p14:creationId xmlns:p14="http://schemas.microsoft.com/office/powerpoint/2010/main" val="2442788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21B375B5-3688-47E9-AC98-337B1F00DF45}" type="datetimeFigureOut">
              <a:rPr lang="tr-TR" smtClean="0"/>
              <a:t>14.12.2022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10762A5D-C5CA-427B-90EC-8DD5847DD223}" type="slidenum">
              <a:rPr lang="tr-TR" smtClean="0"/>
              <a:t>‹#›</a:t>
            </a:fld>
            <a:endParaRPr lang="tr-TR"/>
          </a:p>
        </p:txBody>
      </p:sp>
    </p:spTree>
    <p:extLst>
      <p:ext uri="{BB962C8B-B14F-4D97-AF65-F5344CB8AC3E}">
        <p14:creationId xmlns:p14="http://schemas.microsoft.com/office/powerpoint/2010/main" val="2656983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21B375B5-3688-47E9-AC98-337B1F00DF45}" type="datetimeFigureOut">
              <a:rPr lang="tr-TR" smtClean="0"/>
              <a:t>14.12.2022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0762A5D-C5CA-427B-90EC-8DD5847DD223}" type="slidenum">
              <a:rPr lang="tr-TR" smtClean="0"/>
              <a:t>‹#›</a:t>
            </a:fld>
            <a:endParaRPr lang="tr-TR"/>
          </a:p>
        </p:txBody>
      </p:sp>
    </p:spTree>
    <p:extLst>
      <p:ext uri="{BB962C8B-B14F-4D97-AF65-F5344CB8AC3E}">
        <p14:creationId xmlns:p14="http://schemas.microsoft.com/office/powerpoint/2010/main" val="1063660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B375B5-3688-47E9-AC98-337B1F00DF45}" type="datetimeFigureOut">
              <a:rPr lang="tr-TR" smtClean="0"/>
              <a:t>14.12.2022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10762A5D-C5CA-427B-90EC-8DD5847DD223}" type="slidenum">
              <a:rPr lang="tr-TR" smtClean="0"/>
              <a:t>‹#›</a:t>
            </a:fld>
            <a:endParaRPr lang="tr-TR"/>
          </a:p>
        </p:txBody>
      </p:sp>
    </p:spTree>
    <p:extLst>
      <p:ext uri="{BB962C8B-B14F-4D97-AF65-F5344CB8AC3E}">
        <p14:creationId xmlns:p14="http://schemas.microsoft.com/office/powerpoint/2010/main" val="2527395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1B375B5-3688-47E9-AC98-337B1F00DF45}" type="datetimeFigureOut">
              <a:rPr lang="tr-TR" smtClean="0"/>
              <a:t>14.12.2022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0762A5D-C5CA-427B-90EC-8DD5847DD223}" type="slidenum">
              <a:rPr lang="tr-TR" smtClean="0"/>
              <a:t>‹#›</a:t>
            </a:fld>
            <a:endParaRPr lang="tr-TR"/>
          </a:p>
        </p:txBody>
      </p:sp>
    </p:spTree>
    <p:extLst>
      <p:ext uri="{BB962C8B-B14F-4D97-AF65-F5344CB8AC3E}">
        <p14:creationId xmlns:p14="http://schemas.microsoft.com/office/powerpoint/2010/main" val="2452109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1B375B5-3688-47E9-AC98-337B1F00DF45}" type="datetimeFigureOut">
              <a:rPr lang="tr-TR" smtClean="0"/>
              <a:t>14.12.2022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0762A5D-C5CA-427B-90EC-8DD5847DD223}" type="slidenum">
              <a:rPr lang="tr-TR" smtClean="0"/>
              <a:t>‹#›</a:t>
            </a:fld>
            <a:endParaRPr lang="tr-TR"/>
          </a:p>
        </p:txBody>
      </p:sp>
    </p:spTree>
    <p:extLst>
      <p:ext uri="{BB962C8B-B14F-4D97-AF65-F5344CB8AC3E}">
        <p14:creationId xmlns:p14="http://schemas.microsoft.com/office/powerpoint/2010/main" val="3561232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1B375B5-3688-47E9-AC98-337B1F00DF45}" type="datetimeFigureOut">
              <a:rPr lang="tr-TR" smtClean="0"/>
              <a:t>14.12.2022</a:t>
            </a:fld>
            <a:endParaRPr lang="tr-TR"/>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tr-T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0762A5D-C5CA-427B-90EC-8DD5847DD223}" type="slidenum">
              <a:rPr lang="tr-TR" smtClean="0"/>
              <a:t>‹#›</a:t>
            </a:fld>
            <a:endParaRPr lang="tr-TR"/>
          </a:p>
        </p:txBody>
      </p:sp>
    </p:spTree>
    <p:extLst>
      <p:ext uri="{BB962C8B-B14F-4D97-AF65-F5344CB8AC3E}">
        <p14:creationId xmlns:p14="http://schemas.microsoft.com/office/powerpoint/2010/main" val="160698503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B62DAE-52A0-B760-4153-FFD465CE5B10}"/>
              </a:ext>
            </a:extLst>
          </p:cNvPr>
          <p:cNvSpPr>
            <a:spLocks noGrp="1"/>
          </p:cNvSpPr>
          <p:nvPr>
            <p:ph type="ctrTitle"/>
          </p:nvPr>
        </p:nvSpPr>
        <p:spPr>
          <a:xfrm>
            <a:off x="1375983" y="1989056"/>
            <a:ext cx="9440034" cy="2212602"/>
          </a:xfrm>
        </p:spPr>
        <p:txBody>
          <a:bodyPr>
            <a:normAutofit fontScale="90000"/>
          </a:bodyPr>
          <a:lstStyle/>
          <a:p>
            <a:r>
              <a:rPr lang="tr-TR" dirty="0"/>
              <a:t>Retina Kan Damarlarını Çıkarmak İçin Eşikleme Temelli Morfolojik Bir Yöntem</a:t>
            </a:r>
          </a:p>
        </p:txBody>
      </p:sp>
    </p:spTree>
    <p:extLst>
      <p:ext uri="{BB962C8B-B14F-4D97-AF65-F5344CB8AC3E}">
        <p14:creationId xmlns:p14="http://schemas.microsoft.com/office/powerpoint/2010/main" val="3452704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C975DA-5F86-A6C4-54CD-8C5E31686FCA}"/>
              </a:ext>
            </a:extLst>
          </p:cNvPr>
          <p:cNvSpPr>
            <a:spLocks noGrp="1"/>
          </p:cNvSpPr>
          <p:nvPr>
            <p:ph type="title"/>
          </p:nvPr>
        </p:nvSpPr>
        <p:spPr/>
        <p:txBody>
          <a:bodyPr/>
          <a:lstStyle/>
          <a:p>
            <a:r>
              <a:rPr lang="tr-TR" dirty="0"/>
              <a:t>2.2.3 Bulanık Mantık Tabanlı Eşikleme</a:t>
            </a:r>
          </a:p>
        </p:txBody>
      </p:sp>
      <p:sp>
        <p:nvSpPr>
          <p:cNvPr id="3" name="İçerik Yer Tutucusu 2">
            <a:extLst>
              <a:ext uri="{FF2B5EF4-FFF2-40B4-BE49-F238E27FC236}">
                <a16:creationId xmlns:a16="http://schemas.microsoft.com/office/drawing/2014/main" id="{B2B14AC8-796D-0904-1E3B-B5C3463A5715}"/>
              </a:ext>
            </a:extLst>
          </p:cNvPr>
          <p:cNvSpPr>
            <a:spLocks noGrp="1"/>
          </p:cNvSpPr>
          <p:nvPr>
            <p:ph idx="1"/>
          </p:nvPr>
        </p:nvSpPr>
        <p:spPr/>
        <p:txBody>
          <a:bodyPr/>
          <a:lstStyle/>
          <a:p>
            <a:r>
              <a:rPr lang="tr-TR" dirty="0"/>
              <a:t>Bulanık kümeleme bir yumuşak kümeleme tekniğidir. Bu kümeleme yöntemi, nesnelerin kümelere olan aitliğini ifade etmek için bir derece kavramı kullanır . Her nesne için, toplam derece 1’dir. Denklem (7) her pikselin üyelik değerini hesaplamak için kullanılır.</a:t>
            </a:r>
          </a:p>
          <a:p>
            <a:endParaRPr lang="tr-TR" dirty="0"/>
          </a:p>
          <a:p>
            <a:endParaRPr lang="tr-TR" dirty="0"/>
          </a:p>
          <a:p>
            <a:r>
              <a:rPr lang="tr-TR" dirty="0"/>
              <a:t>Bölütleme görüntülerini ikili görüntülere dönüştürmek için kullanılacak eşik hesaplaması Denklem (8) ve Denklem (9) da verildiği gibidir.</a:t>
            </a:r>
          </a:p>
        </p:txBody>
      </p:sp>
      <p:pic>
        <p:nvPicPr>
          <p:cNvPr id="5" name="Resim 4">
            <a:extLst>
              <a:ext uri="{FF2B5EF4-FFF2-40B4-BE49-F238E27FC236}">
                <a16:creationId xmlns:a16="http://schemas.microsoft.com/office/drawing/2014/main" id="{B4CEB6D3-8B4C-A107-D9CC-B001AB1180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2825" y="2872574"/>
            <a:ext cx="2266349" cy="840173"/>
          </a:xfrm>
          <a:prstGeom prst="rect">
            <a:avLst/>
          </a:prstGeom>
        </p:spPr>
      </p:pic>
      <p:pic>
        <p:nvPicPr>
          <p:cNvPr id="7" name="Resim 6">
            <a:extLst>
              <a:ext uri="{FF2B5EF4-FFF2-40B4-BE49-F238E27FC236}">
                <a16:creationId xmlns:a16="http://schemas.microsoft.com/office/drawing/2014/main" id="{9BEB2F27-6E21-C639-670B-1B05A1291E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0820" y="4630486"/>
            <a:ext cx="3139712" cy="708721"/>
          </a:xfrm>
          <a:prstGeom prst="rect">
            <a:avLst/>
          </a:prstGeom>
        </p:spPr>
      </p:pic>
    </p:spTree>
    <p:extLst>
      <p:ext uri="{BB962C8B-B14F-4D97-AF65-F5344CB8AC3E}">
        <p14:creationId xmlns:p14="http://schemas.microsoft.com/office/powerpoint/2010/main" val="1563734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5B8B09D-1E97-987C-FADC-9AD5CD9B7894}"/>
              </a:ext>
            </a:extLst>
          </p:cNvPr>
          <p:cNvSpPr>
            <a:spLocks noGrp="1"/>
          </p:cNvSpPr>
          <p:nvPr>
            <p:ph type="title"/>
          </p:nvPr>
        </p:nvSpPr>
        <p:spPr/>
        <p:txBody>
          <a:bodyPr/>
          <a:lstStyle/>
          <a:p>
            <a:r>
              <a:rPr lang="tr-TR" dirty="0"/>
              <a:t>3 Kullanılan Yöntem</a:t>
            </a:r>
          </a:p>
        </p:txBody>
      </p:sp>
      <p:sp>
        <p:nvSpPr>
          <p:cNvPr id="3" name="İçerik Yer Tutucusu 2">
            <a:extLst>
              <a:ext uri="{FF2B5EF4-FFF2-40B4-BE49-F238E27FC236}">
                <a16:creationId xmlns:a16="http://schemas.microsoft.com/office/drawing/2014/main" id="{25E8CEB4-8E6D-ACC6-23A5-E92436969956}"/>
              </a:ext>
            </a:extLst>
          </p:cNvPr>
          <p:cNvSpPr>
            <a:spLocks noGrp="1"/>
          </p:cNvSpPr>
          <p:nvPr>
            <p:ph idx="1"/>
          </p:nvPr>
        </p:nvSpPr>
        <p:spPr/>
        <p:txBody>
          <a:bodyPr/>
          <a:lstStyle/>
          <a:p>
            <a:pPr algn="just"/>
            <a:r>
              <a:rPr lang="tr-TR" dirty="0"/>
              <a:t>Önerilen yöntemde, veri setinde bulunan </a:t>
            </a:r>
            <a:r>
              <a:rPr lang="tr-TR" dirty="0" err="1"/>
              <a:t>fundus</a:t>
            </a:r>
            <a:r>
              <a:rPr lang="tr-TR" dirty="0"/>
              <a:t> görüntülerine ait damarların bölütlenmesi sağlanmıştır. Öncelikle, veri setinde bulunan görüntüler RGB renk uzayından gri ölçekli görüntülere dönüştürülür. Gri ölçekli görüntülerin tersi üzerinde önerilen sistem uygulanır. Şekil 1’de veri setine ait bir görüntü ve bu görüntüye ait gri ölçekli görüntü ile gri ölçekli görüntünün tersi verilmiştir. Önerilen sistemin genel yapısı ise Şekil 2’de verildiği gibidir.</a:t>
            </a:r>
          </a:p>
        </p:txBody>
      </p:sp>
      <p:pic>
        <p:nvPicPr>
          <p:cNvPr id="5" name="Resim 4">
            <a:extLst>
              <a:ext uri="{FF2B5EF4-FFF2-40B4-BE49-F238E27FC236}">
                <a16:creationId xmlns:a16="http://schemas.microsoft.com/office/drawing/2014/main" id="{6005C1D0-4A9B-D254-309A-E18E47EE16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5968" y="3761824"/>
            <a:ext cx="3886537" cy="19356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Resim 8">
            <a:extLst>
              <a:ext uri="{FF2B5EF4-FFF2-40B4-BE49-F238E27FC236}">
                <a16:creationId xmlns:a16="http://schemas.microsoft.com/office/drawing/2014/main" id="{2634EA42-36C7-E151-F0AB-7BAE26CB5C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4678" y="3429000"/>
            <a:ext cx="2160231" cy="3425945"/>
          </a:xfrm>
          <a:prstGeom prst="rect">
            <a:avLst/>
          </a:prstGeom>
        </p:spPr>
      </p:pic>
    </p:spTree>
    <p:extLst>
      <p:ext uri="{BB962C8B-B14F-4D97-AF65-F5344CB8AC3E}">
        <p14:creationId xmlns:p14="http://schemas.microsoft.com/office/powerpoint/2010/main" val="3393417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15BAA6-42B6-96EF-543F-8E3510FAC974}"/>
              </a:ext>
            </a:extLst>
          </p:cNvPr>
          <p:cNvSpPr>
            <a:spLocks noGrp="1"/>
          </p:cNvSpPr>
          <p:nvPr>
            <p:ph type="title"/>
          </p:nvPr>
        </p:nvSpPr>
        <p:spPr/>
        <p:txBody>
          <a:bodyPr/>
          <a:lstStyle/>
          <a:p>
            <a:r>
              <a:rPr lang="tr-TR" dirty="0"/>
              <a:t>3.1 Veri Seti</a:t>
            </a:r>
          </a:p>
        </p:txBody>
      </p:sp>
      <p:sp>
        <p:nvSpPr>
          <p:cNvPr id="3" name="İçerik Yer Tutucusu 2">
            <a:extLst>
              <a:ext uri="{FF2B5EF4-FFF2-40B4-BE49-F238E27FC236}">
                <a16:creationId xmlns:a16="http://schemas.microsoft.com/office/drawing/2014/main" id="{FD54AC04-73B7-86E0-553D-063A3B1A44AB}"/>
              </a:ext>
            </a:extLst>
          </p:cNvPr>
          <p:cNvSpPr>
            <a:spLocks noGrp="1"/>
          </p:cNvSpPr>
          <p:nvPr>
            <p:ph idx="1"/>
          </p:nvPr>
        </p:nvSpPr>
        <p:spPr/>
        <p:txBody>
          <a:bodyPr/>
          <a:lstStyle/>
          <a:p>
            <a:pPr algn="just"/>
            <a:r>
              <a:rPr lang="tr-TR" dirty="0"/>
              <a:t>Önerilen yöntem diğer yöntemlerle kıyaslanabilir olması açısından halka açık olarak sunulan DRIVE veri seti üzerinde test edilmiştir. DRIVE veri setindeki görüntüler 45° görüş alanında Canon 3CCD ile çekilmiştir. Görüntülerin her biri 565 × 584 piksel boyutunda 20 eğitim ve 20 test görüntüsünden oluşmaktadır. Veri setindeki damar pikselleri, deneyimli bir göz doktoru tarafından eğitilmiş üç gözlemci tarafından manuel olarak bölümlere ayrılmıştır. Test seti iki farklı gözlemci tarafından iki kez bölütlendirilmiş görüntülerden oluşur.</a:t>
            </a:r>
          </a:p>
        </p:txBody>
      </p:sp>
    </p:spTree>
    <p:extLst>
      <p:ext uri="{BB962C8B-B14F-4D97-AF65-F5344CB8AC3E}">
        <p14:creationId xmlns:p14="http://schemas.microsoft.com/office/powerpoint/2010/main" val="3099905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9C23B19-47A1-586B-A9C3-CB90FE7A8A4B}"/>
              </a:ext>
            </a:extLst>
          </p:cNvPr>
          <p:cNvSpPr>
            <a:spLocks noGrp="1"/>
          </p:cNvSpPr>
          <p:nvPr>
            <p:ph type="title"/>
          </p:nvPr>
        </p:nvSpPr>
        <p:spPr/>
        <p:txBody>
          <a:bodyPr/>
          <a:lstStyle/>
          <a:p>
            <a:r>
              <a:rPr lang="tr-TR" dirty="0"/>
              <a:t>3.2 Morfolojik İşlemler</a:t>
            </a:r>
          </a:p>
        </p:txBody>
      </p:sp>
      <p:sp>
        <p:nvSpPr>
          <p:cNvPr id="3" name="İçerik Yer Tutucusu 2">
            <a:extLst>
              <a:ext uri="{FF2B5EF4-FFF2-40B4-BE49-F238E27FC236}">
                <a16:creationId xmlns:a16="http://schemas.microsoft.com/office/drawing/2014/main" id="{67155F9F-29DB-F714-3AE6-0F08750751F9}"/>
              </a:ext>
            </a:extLst>
          </p:cNvPr>
          <p:cNvSpPr>
            <a:spLocks noGrp="1"/>
          </p:cNvSpPr>
          <p:nvPr>
            <p:ph idx="1"/>
          </p:nvPr>
        </p:nvSpPr>
        <p:spPr>
          <a:xfrm>
            <a:off x="913795" y="1732449"/>
            <a:ext cx="10353762" cy="5054850"/>
          </a:xfrm>
        </p:spPr>
        <p:txBody>
          <a:bodyPr/>
          <a:lstStyle/>
          <a:p>
            <a:pPr algn="just"/>
            <a:r>
              <a:rPr lang="tr-TR" dirty="0"/>
              <a:t>Retina kan damarları, retina arka planına göre daha koyu görünürler. Ancak, bazı durumlarda kan damarlarının merkez çizgisi bölgesinde parlaklık görünür. Bu görünüm yansımalardan kaynaklanmaktadır.</a:t>
            </a:r>
          </a:p>
          <a:p>
            <a:pPr algn="just"/>
            <a:r>
              <a:rPr lang="tr-TR" dirty="0"/>
              <a:t>Bu durumu ortadan kaldırmak için ilk önce morfolojik açma işlemi uygulanır. Morfolojik açma işlemi için yarıçapı 21 olan bir disk oluşturulur. Oluşturulan bu disk gri ölçekli görüntünün tersine uygulanarak morfolojik açma işlemi yapılmış olur.</a:t>
            </a:r>
          </a:p>
          <a:p>
            <a:pPr algn="just"/>
            <a:r>
              <a:rPr lang="tr-TR" dirty="0"/>
              <a:t>Daha sonra uzunluğu 21 olan bir çizgisel yapı elemanı oluşturulur. Oluşturulan bu çizgisel yapı elemanı gri ölçekli görüntünün tersine uygulanarak üst-şapka ve alt-şapka dönüşümleri tamamlanmış olur. Şekil 3’de bu aşamaya kadar anlatılan işlemler görsel olarak ifade edilmiştir.</a:t>
            </a:r>
          </a:p>
        </p:txBody>
      </p:sp>
      <p:pic>
        <p:nvPicPr>
          <p:cNvPr id="5" name="Resim 4">
            <a:extLst>
              <a:ext uri="{FF2B5EF4-FFF2-40B4-BE49-F238E27FC236}">
                <a16:creationId xmlns:a16="http://schemas.microsoft.com/office/drawing/2014/main" id="{069CBD33-0CFE-F60F-657A-D1103FFAFD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8804" y="4988823"/>
            <a:ext cx="4183743" cy="1798476"/>
          </a:xfrm>
          <a:prstGeom prst="rect">
            <a:avLst/>
          </a:prstGeom>
        </p:spPr>
      </p:pic>
    </p:spTree>
    <p:extLst>
      <p:ext uri="{BB962C8B-B14F-4D97-AF65-F5344CB8AC3E}">
        <p14:creationId xmlns:p14="http://schemas.microsoft.com/office/powerpoint/2010/main" val="2066652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D72B83-D4FD-5CA7-5C6B-E2839C610A4B}"/>
              </a:ext>
            </a:extLst>
          </p:cNvPr>
          <p:cNvSpPr>
            <a:spLocks noGrp="1"/>
          </p:cNvSpPr>
          <p:nvPr>
            <p:ph type="title"/>
          </p:nvPr>
        </p:nvSpPr>
        <p:spPr/>
        <p:txBody>
          <a:bodyPr/>
          <a:lstStyle/>
          <a:p>
            <a:r>
              <a:rPr lang="tr-TR" dirty="0"/>
              <a:t>3.2 Morfolojik İşlemler</a:t>
            </a:r>
          </a:p>
        </p:txBody>
      </p:sp>
      <p:sp>
        <p:nvSpPr>
          <p:cNvPr id="3" name="İçerik Yer Tutucusu 2">
            <a:extLst>
              <a:ext uri="{FF2B5EF4-FFF2-40B4-BE49-F238E27FC236}">
                <a16:creationId xmlns:a16="http://schemas.microsoft.com/office/drawing/2014/main" id="{55A63BBE-1EB4-3A7E-715F-A1B9B0B558F7}"/>
              </a:ext>
            </a:extLst>
          </p:cNvPr>
          <p:cNvSpPr>
            <a:spLocks noGrp="1"/>
          </p:cNvSpPr>
          <p:nvPr>
            <p:ph idx="1"/>
          </p:nvPr>
        </p:nvSpPr>
        <p:spPr/>
        <p:txBody>
          <a:bodyPr/>
          <a:lstStyle/>
          <a:p>
            <a:pPr algn="just"/>
            <a:r>
              <a:rPr lang="tr-TR" dirty="0"/>
              <a:t>Belirli bir açıda yönlendirilmiş çizgisel bir yapılandırma elamanı </a:t>
            </a:r>
            <a:r>
              <a:rPr lang="tr-TR" dirty="0" err="1"/>
              <a:t>fundus</a:t>
            </a:r>
            <a:r>
              <a:rPr lang="tr-TR" dirty="0"/>
              <a:t> içerisinde tutulamadığında bir damarı veya damarın bir kısmını yok edebilir.</a:t>
            </a:r>
          </a:p>
          <a:p>
            <a:pPr algn="just"/>
            <a:r>
              <a:rPr lang="tr-TR" dirty="0"/>
              <a:t>Bu problem genelde yapılandırma elemanı dikey yönlere sahip olduğunda ve yapılandırma elemanı damar genişliğinden daha büyük olduğu durumlarda ortaya çıkmıştır.</a:t>
            </a:r>
          </a:p>
          <a:p>
            <a:pPr algn="just"/>
            <a:r>
              <a:rPr lang="tr-TR" dirty="0"/>
              <a:t>Oysa yapılandırma elemanının yönü ile damar paralel olduğunda bir yok olma olayı meydana gelmeyecektir. M. </a:t>
            </a:r>
            <a:r>
              <a:rPr lang="tr-TR" dirty="0" err="1"/>
              <a:t>Fraz</a:t>
            </a:r>
            <a:r>
              <a:rPr lang="tr-TR" dirty="0"/>
              <a:t> vd., bu probleme çözüm olması için 21 piksel uzunluğunda bir çizgisel yapılandırma elemanı belirlemiştir. Bu yapısal elemanı 22.5°’lik açılarla </a:t>
            </a:r>
            <a:r>
              <a:rPr lang="tr-TR" dirty="0" err="1"/>
              <a:t>döndermiş</a:t>
            </a:r>
            <a:r>
              <a:rPr lang="tr-TR" dirty="0"/>
              <a:t> ve en büyük çapa sahip damarı çıkarmak için bir toplam üst şapka dönüşümü kullanmıştır.</a:t>
            </a:r>
          </a:p>
        </p:txBody>
      </p:sp>
    </p:spTree>
    <p:extLst>
      <p:ext uri="{BB962C8B-B14F-4D97-AF65-F5344CB8AC3E}">
        <p14:creationId xmlns:p14="http://schemas.microsoft.com/office/powerpoint/2010/main" val="300976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DFF3E00-5D02-BF27-75AF-B36096EF1027}"/>
              </a:ext>
            </a:extLst>
          </p:cNvPr>
          <p:cNvSpPr>
            <a:spLocks noGrp="1"/>
          </p:cNvSpPr>
          <p:nvPr>
            <p:ph type="title"/>
          </p:nvPr>
        </p:nvSpPr>
        <p:spPr/>
        <p:txBody>
          <a:bodyPr/>
          <a:lstStyle/>
          <a:p>
            <a:r>
              <a:rPr lang="tr-TR" dirty="0"/>
              <a:t>3.2 Morfolojik İşlemler(devamı)</a:t>
            </a:r>
          </a:p>
        </p:txBody>
      </p:sp>
      <p:sp>
        <p:nvSpPr>
          <p:cNvPr id="3" name="İçerik Yer Tutucusu 2">
            <a:extLst>
              <a:ext uri="{FF2B5EF4-FFF2-40B4-BE49-F238E27FC236}">
                <a16:creationId xmlns:a16="http://schemas.microsoft.com/office/drawing/2014/main" id="{E6ED55C2-6FAB-9DF3-BE33-BDFD76FB1089}"/>
              </a:ext>
            </a:extLst>
          </p:cNvPr>
          <p:cNvSpPr>
            <a:spLocks noGrp="1"/>
          </p:cNvSpPr>
          <p:nvPr>
            <p:ph idx="1"/>
          </p:nvPr>
        </p:nvSpPr>
        <p:spPr/>
        <p:txBody>
          <a:bodyPr/>
          <a:lstStyle/>
          <a:p>
            <a:pPr algn="just"/>
            <a:r>
              <a:rPr lang="tr-TR" dirty="0"/>
              <a:t>M. </a:t>
            </a:r>
            <a:r>
              <a:rPr lang="tr-TR" dirty="0" err="1"/>
              <a:t>Fraz</a:t>
            </a:r>
            <a:r>
              <a:rPr lang="tr-TR" dirty="0"/>
              <a:t> vd. [11] tarafından önerilen toplam üst şapka dönüşümünden esinlenerek her biri 21 piksel uzunluğunda bir çizgiyi temsil eden ve her 22.5° 'de döndürülen bir çizgi yapılandırma elemanı sadece üst şapkaya değil ayrıca alt şapka ve morfolojik açma işlemine uygulanmıştır. Denklem (10)’da toplam üst şapka işlemine dahil edilen toplam alt şapka ve toplam morfolojik açma işlemi matematiksel olarak ifade edilmiştir. Şekil 4’te bu aşamaya ait işlem sonuçları görsel olarak verilmiştir.</a:t>
            </a:r>
          </a:p>
        </p:txBody>
      </p:sp>
      <p:pic>
        <p:nvPicPr>
          <p:cNvPr id="5" name="Resim 4">
            <a:extLst>
              <a:ext uri="{FF2B5EF4-FFF2-40B4-BE49-F238E27FC236}">
                <a16:creationId xmlns:a16="http://schemas.microsoft.com/office/drawing/2014/main" id="{2F9C2CE5-4B4E-9CDC-5881-9DFE3CAD10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5182" y="4530205"/>
            <a:ext cx="2925699" cy="11906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Resim 6">
            <a:extLst>
              <a:ext uri="{FF2B5EF4-FFF2-40B4-BE49-F238E27FC236}">
                <a16:creationId xmlns:a16="http://schemas.microsoft.com/office/drawing/2014/main" id="{BB97ECC0-B504-350A-D26A-B2210911D2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121" y="4146296"/>
            <a:ext cx="3878916" cy="19585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0352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E53C80-27E1-6058-4DA9-6A5F66F2B817}"/>
              </a:ext>
            </a:extLst>
          </p:cNvPr>
          <p:cNvSpPr>
            <a:spLocks noGrp="1"/>
          </p:cNvSpPr>
          <p:nvPr>
            <p:ph type="title"/>
          </p:nvPr>
        </p:nvSpPr>
        <p:spPr/>
        <p:txBody>
          <a:bodyPr/>
          <a:lstStyle/>
          <a:p>
            <a:r>
              <a:rPr lang="tr-TR" dirty="0"/>
              <a:t>3.2 Morfolojik İşlemler(devamı)</a:t>
            </a:r>
          </a:p>
        </p:txBody>
      </p:sp>
      <p:sp>
        <p:nvSpPr>
          <p:cNvPr id="3" name="İçerik Yer Tutucusu 2">
            <a:extLst>
              <a:ext uri="{FF2B5EF4-FFF2-40B4-BE49-F238E27FC236}">
                <a16:creationId xmlns:a16="http://schemas.microsoft.com/office/drawing/2014/main" id="{1C6D2B37-C727-70AA-6A63-8CC4795FB9E1}"/>
              </a:ext>
            </a:extLst>
          </p:cNvPr>
          <p:cNvSpPr>
            <a:spLocks noGrp="1"/>
          </p:cNvSpPr>
          <p:nvPr>
            <p:ph idx="1"/>
          </p:nvPr>
        </p:nvSpPr>
        <p:spPr>
          <a:xfrm>
            <a:off x="913795" y="1732449"/>
            <a:ext cx="10353762" cy="5035996"/>
          </a:xfrm>
        </p:spPr>
        <p:txBody>
          <a:bodyPr/>
          <a:lstStyle/>
          <a:p>
            <a:pPr algn="just"/>
            <a:r>
              <a:rPr lang="tr-TR" dirty="0"/>
              <a:t>Daha sonra, M. D. </a:t>
            </a:r>
            <a:r>
              <a:rPr lang="tr-TR" dirty="0" err="1"/>
              <a:t>Saleh</a:t>
            </a:r>
            <a:r>
              <a:rPr lang="tr-TR" dirty="0"/>
              <a:t> tarafından önerilen matematiksel ifade kullanılmış ve Denklem (10)’ da elde edilen sonuçlar bu matematiksel ifadeye göre nihai sonuca ulaşmıştır. M. D. </a:t>
            </a:r>
            <a:r>
              <a:rPr lang="tr-TR" dirty="0" err="1"/>
              <a:t>Saleh</a:t>
            </a:r>
            <a:r>
              <a:rPr lang="tr-TR" dirty="0"/>
              <a:t> de verilen matematiksel ifadede morfolojik açma işleminin üzerine üst-şapka sonucu eklenerek elde edilen sonuç alt-şapka sonucundan çıkarılır. Önerilen yöntemde Denklem (10)’ dan elde edilen toplam morfolojik açma, toplam üst şapka ve toplam alt şapka sonuçları Denklem (11)’de ifade edildiği gibi işleme alınmıştır.</a:t>
            </a:r>
          </a:p>
          <a:p>
            <a:pPr algn="just"/>
            <a:r>
              <a:rPr lang="tr-TR" dirty="0"/>
              <a:t>Uzunluğu 21 piksel olan ve 22.5°’lik açılarla dönerek her açı için oluşturulan toplam morfolojik açma işlemi toplam üst şapka dönüşümüne eklenmiş ve elde edilen sonuç toplam alt şapka dönüşümünden çıkarılmıştır. Bu aşamaya ait görsel sonuçlar Şekil 5’de sunulmuştur.</a:t>
            </a:r>
          </a:p>
        </p:txBody>
      </p:sp>
      <p:pic>
        <p:nvPicPr>
          <p:cNvPr id="5" name="Resim 4">
            <a:extLst>
              <a:ext uri="{FF2B5EF4-FFF2-40B4-BE49-F238E27FC236}">
                <a16:creationId xmlns:a16="http://schemas.microsoft.com/office/drawing/2014/main" id="{096B31D7-6D8E-4016-490E-50A401DBC9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7449" y="5580668"/>
            <a:ext cx="3409004" cy="393347"/>
          </a:xfrm>
          <a:prstGeom prst="rect">
            <a:avLst/>
          </a:prstGeom>
        </p:spPr>
      </p:pic>
      <p:pic>
        <p:nvPicPr>
          <p:cNvPr id="7" name="Resim 6">
            <a:extLst>
              <a:ext uri="{FF2B5EF4-FFF2-40B4-BE49-F238E27FC236}">
                <a16:creationId xmlns:a16="http://schemas.microsoft.com/office/drawing/2014/main" id="{69F4F922-9248-11D2-6C4D-AE92261A55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4177" y="4816259"/>
            <a:ext cx="2914448" cy="1922163"/>
          </a:xfrm>
          <a:prstGeom prst="rect">
            <a:avLst/>
          </a:prstGeom>
        </p:spPr>
      </p:pic>
    </p:spTree>
    <p:extLst>
      <p:ext uri="{BB962C8B-B14F-4D97-AF65-F5344CB8AC3E}">
        <p14:creationId xmlns:p14="http://schemas.microsoft.com/office/powerpoint/2010/main" val="418254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00A010-3A55-602A-BF01-043410D86BD7}"/>
              </a:ext>
            </a:extLst>
          </p:cNvPr>
          <p:cNvSpPr>
            <a:spLocks noGrp="1"/>
          </p:cNvSpPr>
          <p:nvPr>
            <p:ph type="title"/>
          </p:nvPr>
        </p:nvSpPr>
        <p:spPr/>
        <p:txBody>
          <a:bodyPr/>
          <a:lstStyle/>
          <a:p>
            <a:r>
              <a:rPr lang="tr-TR" dirty="0"/>
              <a:t>4 Bulgular ve Tartışma</a:t>
            </a:r>
          </a:p>
        </p:txBody>
      </p:sp>
      <p:sp>
        <p:nvSpPr>
          <p:cNvPr id="3" name="İçerik Yer Tutucusu 2">
            <a:extLst>
              <a:ext uri="{FF2B5EF4-FFF2-40B4-BE49-F238E27FC236}">
                <a16:creationId xmlns:a16="http://schemas.microsoft.com/office/drawing/2014/main" id="{436B9D3B-B512-7E2D-5CA1-58297055785F}"/>
              </a:ext>
            </a:extLst>
          </p:cNvPr>
          <p:cNvSpPr>
            <a:spLocks noGrp="1"/>
          </p:cNvSpPr>
          <p:nvPr>
            <p:ph idx="1"/>
          </p:nvPr>
        </p:nvSpPr>
        <p:spPr/>
        <p:txBody>
          <a:bodyPr/>
          <a:lstStyle/>
          <a:p>
            <a:pPr algn="just"/>
            <a:r>
              <a:rPr lang="tr-TR" dirty="0"/>
              <a:t>Üç farklı eşikleme algoritması iyileştirilmiş </a:t>
            </a:r>
            <a:r>
              <a:rPr lang="tr-TR" dirty="0" err="1"/>
              <a:t>fundus</a:t>
            </a:r>
            <a:r>
              <a:rPr lang="tr-TR" dirty="0"/>
              <a:t> görüntüleri üzerinde uygulanarak damar piksellerinin bölütlenmesi sağlanmıştır. İyileştirilmiş görüntüler eşikleme işlemine tabi tutulduktan sonra çıktı görüntüleri üzerinde performans iyileştirilmesi yapılmıştır.</a:t>
            </a:r>
          </a:p>
          <a:p>
            <a:pPr algn="just"/>
            <a:r>
              <a:rPr lang="tr-TR" dirty="0"/>
              <a:t>Performans iyileştirme yönteminde damara ait olmayan damar benzeri görüntüler morfolojik işlemler kullanılarak yok edilmiştir. Bu aşama bağlı bileşen analizi kullanılarak önce küçük nesneler silinmiş daha sonrada damardan kopuk küçük boşluklar doldurulmuştur. Şekil 6’da eşikleme algoritmalarının performans iyileştirme sonuçları görsel olarak sunulmuştur.</a:t>
            </a:r>
          </a:p>
        </p:txBody>
      </p:sp>
    </p:spTree>
    <p:extLst>
      <p:ext uri="{BB962C8B-B14F-4D97-AF65-F5344CB8AC3E}">
        <p14:creationId xmlns:p14="http://schemas.microsoft.com/office/powerpoint/2010/main" val="1499419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776B4E4-86BF-64B3-D62B-F60F2DE623F7}"/>
              </a:ext>
            </a:extLst>
          </p:cNvPr>
          <p:cNvSpPr>
            <a:spLocks noGrp="1"/>
          </p:cNvSpPr>
          <p:nvPr>
            <p:ph type="title"/>
          </p:nvPr>
        </p:nvSpPr>
        <p:spPr/>
        <p:txBody>
          <a:bodyPr/>
          <a:lstStyle/>
          <a:p>
            <a:r>
              <a:rPr lang="tr-TR" dirty="0"/>
              <a:t>4 Bulgular ve Tartışma(devamı)</a:t>
            </a:r>
          </a:p>
        </p:txBody>
      </p:sp>
      <p:sp>
        <p:nvSpPr>
          <p:cNvPr id="3" name="İçerik Yer Tutucusu 2">
            <a:extLst>
              <a:ext uri="{FF2B5EF4-FFF2-40B4-BE49-F238E27FC236}">
                <a16:creationId xmlns:a16="http://schemas.microsoft.com/office/drawing/2014/main" id="{E6923DEA-C548-77E6-66D3-795FEFD7CF35}"/>
              </a:ext>
            </a:extLst>
          </p:cNvPr>
          <p:cNvSpPr>
            <a:spLocks noGrp="1"/>
          </p:cNvSpPr>
          <p:nvPr>
            <p:ph idx="1"/>
          </p:nvPr>
        </p:nvSpPr>
        <p:spPr/>
        <p:txBody>
          <a:bodyPr/>
          <a:lstStyle/>
          <a:p>
            <a:r>
              <a:rPr lang="tr-TR" dirty="0"/>
              <a:t>Şekil 6’da ilk sütunda orijinal görüntüler, ikinci sütunda Bulanık Mantık Tabanlı Eşikleme yöntem sonuçları, üçüncü sütunda Maksimum Entropi Tabanlı Eşikleme yöntem sonuçları, son sütunda Çoklu Eşikleme yöntem sonuçları gösterilmiştir.</a:t>
            </a:r>
          </a:p>
          <a:p>
            <a:r>
              <a:rPr lang="tr-TR" dirty="0"/>
              <a:t>Uygulanan yöntemin başarı ölçütünü hesaplamak için Doğruluk Oranı </a:t>
            </a:r>
          </a:p>
          <a:p>
            <a:pPr marL="36900" indent="0">
              <a:buNone/>
            </a:pPr>
            <a:r>
              <a:rPr lang="tr-TR" dirty="0"/>
              <a:t>ölçüsü kullanılmıştır. Denklem (12)’de Doğruluk Oranı ölçütünün </a:t>
            </a:r>
          </a:p>
          <a:p>
            <a:pPr marL="36900" indent="0">
              <a:buNone/>
            </a:pPr>
            <a:r>
              <a:rPr lang="tr-TR" dirty="0"/>
              <a:t>matematiksel ifadesi verilmiştir. </a:t>
            </a:r>
          </a:p>
        </p:txBody>
      </p:sp>
      <p:pic>
        <p:nvPicPr>
          <p:cNvPr id="5" name="Resim 4">
            <a:extLst>
              <a:ext uri="{FF2B5EF4-FFF2-40B4-BE49-F238E27FC236}">
                <a16:creationId xmlns:a16="http://schemas.microsoft.com/office/drawing/2014/main" id="{2C215987-2E1A-7B30-135C-E8B5CEE20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1450" y="2824891"/>
            <a:ext cx="2941163" cy="3513564"/>
          </a:xfrm>
          <a:prstGeom prst="rect">
            <a:avLst/>
          </a:prstGeom>
        </p:spPr>
      </p:pic>
      <p:pic>
        <p:nvPicPr>
          <p:cNvPr id="7" name="Resim 6">
            <a:extLst>
              <a:ext uri="{FF2B5EF4-FFF2-40B4-BE49-F238E27FC236}">
                <a16:creationId xmlns:a16="http://schemas.microsoft.com/office/drawing/2014/main" id="{AD7CAF73-2C05-8667-E80F-8BA247B0E2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7001" y="5162801"/>
            <a:ext cx="3192945" cy="628399"/>
          </a:xfrm>
          <a:prstGeom prst="rect">
            <a:avLst/>
          </a:prstGeom>
        </p:spPr>
      </p:pic>
    </p:spTree>
    <p:extLst>
      <p:ext uri="{BB962C8B-B14F-4D97-AF65-F5344CB8AC3E}">
        <p14:creationId xmlns:p14="http://schemas.microsoft.com/office/powerpoint/2010/main" val="1948703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FBF2AE7-831D-C783-628D-AE4F87563C3E}"/>
              </a:ext>
            </a:extLst>
          </p:cNvPr>
          <p:cNvSpPr>
            <a:spLocks noGrp="1"/>
          </p:cNvSpPr>
          <p:nvPr>
            <p:ph type="title"/>
          </p:nvPr>
        </p:nvSpPr>
        <p:spPr/>
        <p:txBody>
          <a:bodyPr/>
          <a:lstStyle/>
          <a:p>
            <a:r>
              <a:rPr lang="tr-TR" dirty="0"/>
              <a:t>4 Bulgular ve Tartışma(devamı)</a:t>
            </a:r>
          </a:p>
        </p:txBody>
      </p:sp>
      <p:sp>
        <p:nvSpPr>
          <p:cNvPr id="3" name="İçerik Yer Tutucusu 2">
            <a:extLst>
              <a:ext uri="{FF2B5EF4-FFF2-40B4-BE49-F238E27FC236}">
                <a16:creationId xmlns:a16="http://schemas.microsoft.com/office/drawing/2014/main" id="{9B8BDB7B-5076-B0F0-EC1D-3A342EFB4365}"/>
              </a:ext>
            </a:extLst>
          </p:cNvPr>
          <p:cNvSpPr>
            <a:spLocks noGrp="1"/>
          </p:cNvSpPr>
          <p:nvPr>
            <p:ph idx="1"/>
          </p:nvPr>
        </p:nvSpPr>
        <p:spPr/>
        <p:txBody>
          <a:bodyPr/>
          <a:lstStyle/>
          <a:p>
            <a:pPr algn="just"/>
            <a:r>
              <a:rPr lang="tr-TR" dirty="0"/>
              <a:t>Tablo 1’de uygulanan yöntem de kullanılan üç eşikleme yönteminden elde edilen sonuçlar gösterilmiştir. Uygulanan yöntem, DRIVE veri seti üzerinde hem test hem eğitim veri kümesi üzerinde denenmiş olup toplamda 40 görüntü üzerinde çalıştırılmıştır.</a:t>
            </a:r>
          </a:p>
        </p:txBody>
      </p:sp>
      <p:pic>
        <p:nvPicPr>
          <p:cNvPr id="5" name="Resim 4">
            <a:extLst>
              <a:ext uri="{FF2B5EF4-FFF2-40B4-BE49-F238E27FC236}">
                <a16:creationId xmlns:a16="http://schemas.microsoft.com/office/drawing/2014/main" id="{E7A5AA1A-3782-39C1-E410-451C728B67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6763" y="2926641"/>
            <a:ext cx="3065302" cy="3736222"/>
          </a:xfrm>
          <a:prstGeom prst="rect">
            <a:avLst/>
          </a:prstGeom>
        </p:spPr>
      </p:pic>
      <p:pic>
        <p:nvPicPr>
          <p:cNvPr id="7" name="Resim 6">
            <a:extLst>
              <a:ext uri="{FF2B5EF4-FFF2-40B4-BE49-F238E27FC236}">
                <a16:creationId xmlns:a16="http://schemas.microsoft.com/office/drawing/2014/main" id="{20FF479F-A10F-9336-D836-FB7B0CD236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2070" y="2926641"/>
            <a:ext cx="3166492" cy="3504527"/>
          </a:xfrm>
          <a:prstGeom prst="rect">
            <a:avLst/>
          </a:prstGeom>
        </p:spPr>
      </p:pic>
      <p:pic>
        <p:nvPicPr>
          <p:cNvPr id="9" name="Resim 8">
            <a:extLst>
              <a:ext uri="{FF2B5EF4-FFF2-40B4-BE49-F238E27FC236}">
                <a16:creationId xmlns:a16="http://schemas.microsoft.com/office/drawing/2014/main" id="{C11DA72A-E88E-F5FF-CECD-031B5EFC2E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2070" y="6431168"/>
            <a:ext cx="3166492" cy="231695"/>
          </a:xfrm>
          <a:prstGeom prst="rect">
            <a:avLst/>
          </a:prstGeom>
        </p:spPr>
      </p:pic>
    </p:spTree>
    <p:extLst>
      <p:ext uri="{BB962C8B-B14F-4D97-AF65-F5344CB8AC3E}">
        <p14:creationId xmlns:p14="http://schemas.microsoft.com/office/powerpoint/2010/main" val="1102632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46D25DD-E55C-08AA-C6A3-C3AF8D42E5B7}"/>
              </a:ext>
            </a:extLst>
          </p:cNvPr>
          <p:cNvSpPr>
            <a:spLocks noGrp="1"/>
          </p:cNvSpPr>
          <p:nvPr>
            <p:ph type="title"/>
          </p:nvPr>
        </p:nvSpPr>
        <p:spPr/>
        <p:txBody>
          <a:bodyPr/>
          <a:lstStyle/>
          <a:p>
            <a:r>
              <a:rPr lang="tr-TR" dirty="0"/>
              <a:t>Özet</a:t>
            </a:r>
          </a:p>
        </p:txBody>
      </p:sp>
      <p:sp>
        <p:nvSpPr>
          <p:cNvPr id="3" name="İçerik Yer Tutucusu 2">
            <a:extLst>
              <a:ext uri="{FF2B5EF4-FFF2-40B4-BE49-F238E27FC236}">
                <a16:creationId xmlns:a16="http://schemas.microsoft.com/office/drawing/2014/main" id="{83657E0F-8C5F-2BDE-7701-C1859F8736C1}"/>
              </a:ext>
            </a:extLst>
          </p:cNvPr>
          <p:cNvSpPr>
            <a:spLocks noGrp="1"/>
          </p:cNvSpPr>
          <p:nvPr>
            <p:ph idx="1"/>
          </p:nvPr>
        </p:nvSpPr>
        <p:spPr>
          <a:xfrm>
            <a:off x="913795" y="1732449"/>
            <a:ext cx="10353762" cy="4838033"/>
          </a:xfrm>
        </p:spPr>
        <p:txBody>
          <a:bodyPr/>
          <a:lstStyle/>
          <a:p>
            <a:pPr algn="just"/>
            <a:r>
              <a:rPr lang="tr-TR" dirty="0"/>
              <a:t>Retina hastalığın önüne geçebilmek için retina ağ yapısının </a:t>
            </a:r>
            <a:r>
              <a:rPr lang="tr-TR" b="1" dirty="0"/>
              <a:t>doğru bölütlenmesi </a:t>
            </a:r>
            <a:r>
              <a:rPr lang="tr-TR" dirty="0"/>
              <a:t>gerekir.</a:t>
            </a:r>
          </a:p>
          <a:p>
            <a:pPr algn="just"/>
            <a:r>
              <a:rPr lang="tr-TR" dirty="0"/>
              <a:t>Retina ağ yapısının </a:t>
            </a:r>
            <a:r>
              <a:rPr lang="tr-TR" b="1" dirty="0"/>
              <a:t>doğru ve hızlı bölütlenmesi </a:t>
            </a:r>
            <a:r>
              <a:rPr lang="tr-TR" dirty="0"/>
              <a:t>için bilgisayar destekli tanı sistemlerine ihtiyaç duyulur.</a:t>
            </a:r>
          </a:p>
          <a:p>
            <a:pPr algn="just"/>
            <a:r>
              <a:rPr lang="tr-TR" dirty="0"/>
              <a:t>Bu sunumda, renkli retina </a:t>
            </a:r>
            <a:r>
              <a:rPr lang="tr-TR" dirty="0" err="1"/>
              <a:t>fundus</a:t>
            </a:r>
            <a:r>
              <a:rPr lang="tr-TR" dirty="0"/>
              <a:t> görüntüsü üzerinde retina damarlarını otomatik olarak </a:t>
            </a:r>
            <a:r>
              <a:rPr lang="tr-TR" dirty="0" err="1"/>
              <a:t>bölütleyen</a:t>
            </a:r>
            <a:r>
              <a:rPr lang="tr-TR" dirty="0"/>
              <a:t> bir yöntem önerilmiştir.</a:t>
            </a:r>
          </a:p>
          <a:p>
            <a:pPr algn="just"/>
            <a:r>
              <a:rPr lang="tr-TR" dirty="0"/>
              <a:t>Retina damar ağ yapısını </a:t>
            </a:r>
            <a:r>
              <a:rPr lang="tr-TR" dirty="0" err="1"/>
              <a:t>bölütlemek</a:t>
            </a:r>
            <a:r>
              <a:rPr lang="tr-TR" dirty="0"/>
              <a:t> için </a:t>
            </a:r>
            <a:r>
              <a:rPr lang="tr-TR" b="1" dirty="0"/>
              <a:t>morfolojik işlemlere dayalı bir yöntem </a:t>
            </a:r>
            <a:r>
              <a:rPr lang="tr-TR" dirty="0"/>
              <a:t>retina görüntüleri üzerine uygulanmıştır. Morfolojik işlemlerin uygulandığı </a:t>
            </a:r>
            <a:r>
              <a:rPr lang="tr-TR" dirty="0" err="1"/>
              <a:t>fundus</a:t>
            </a:r>
            <a:r>
              <a:rPr lang="tr-TR" dirty="0"/>
              <a:t> görüntüsüne üç farklı eşikleme yöntemi uygulanmıştır</a:t>
            </a:r>
          </a:p>
          <a:p>
            <a:pPr lvl="1" algn="just"/>
            <a:r>
              <a:rPr lang="tr-TR" dirty="0"/>
              <a:t>Bu eşikleme yöntemleri; </a:t>
            </a:r>
            <a:r>
              <a:rPr lang="tr-TR" b="1" dirty="0"/>
              <a:t>Çoklu Eşikleme</a:t>
            </a:r>
            <a:r>
              <a:rPr lang="tr-TR" dirty="0"/>
              <a:t>, </a:t>
            </a:r>
            <a:r>
              <a:rPr lang="tr-TR" b="1" dirty="0"/>
              <a:t>Maksimum Entropi Tabanlı Eşikleme </a:t>
            </a:r>
            <a:r>
              <a:rPr lang="tr-TR" dirty="0"/>
              <a:t>ve </a:t>
            </a:r>
            <a:r>
              <a:rPr lang="tr-TR" b="1" dirty="0"/>
              <a:t>Bulanık Kümeleme Tabanlı Eşikleme</a:t>
            </a:r>
            <a:r>
              <a:rPr lang="tr-TR" dirty="0"/>
              <a:t> yöntemleridir. </a:t>
            </a:r>
          </a:p>
          <a:p>
            <a:pPr algn="just"/>
            <a:r>
              <a:rPr lang="tr-TR" dirty="0"/>
              <a:t>Eşikleme sonucunda bölütlenmiş damar görüntüleri elde edilmiştir. Bu sunumda amaç farklı eşikleme algoritmalarının aynı görüntüler üzerindeki performans karşılaştırmasını sağlamaktır.</a:t>
            </a:r>
          </a:p>
        </p:txBody>
      </p:sp>
    </p:spTree>
    <p:extLst>
      <p:ext uri="{BB962C8B-B14F-4D97-AF65-F5344CB8AC3E}">
        <p14:creationId xmlns:p14="http://schemas.microsoft.com/office/powerpoint/2010/main" val="2766579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9B4DA1-C0E6-F92A-9C40-3240E5E29A5B}"/>
              </a:ext>
            </a:extLst>
          </p:cNvPr>
          <p:cNvSpPr>
            <a:spLocks noGrp="1"/>
          </p:cNvSpPr>
          <p:nvPr>
            <p:ph type="title"/>
          </p:nvPr>
        </p:nvSpPr>
        <p:spPr/>
        <p:txBody>
          <a:bodyPr/>
          <a:lstStyle/>
          <a:p>
            <a:r>
              <a:rPr lang="tr-TR" dirty="0"/>
              <a:t>4 Bulgular ve Tartışma(devamı)</a:t>
            </a:r>
          </a:p>
        </p:txBody>
      </p:sp>
      <p:sp>
        <p:nvSpPr>
          <p:cNvPr id="3" name="İçerik Yer Tutucusu 2">
            <a:extLst>
              <a:ext uri="{FF2B5EF4-FFF2-40B4-BE49-F238E27FC236}">
                <a16:creationId xmlns:a16="http://schemas.microsoft.com/office/drawing/2014/main" id="{CF6B74AB-125F-9DCE-A822-634E9A4E504F}"/>
              </a:ext>
            </a:extLst>
          </p:cNvPr>
          <p:cNvSpPr>
            <a:spLocks noGrp="1"/>
          </p:cNvSpPr>
          <p:nvPr>
            <p:ph idx="1"/>
          </p:nvPr>
        </p:nvSpPr>
        <p:spPr>
          <a:xfrm>
            <a:off x="913795" y="1732449"/>
            <a:ext cx="10353762" cy="5125551"/>
          </a:xfrm>
        </p:spPr>
        <p:txBody>
          <a:bodyPr/>
          <a:lstStyle/>
          <a:p>
            <a:pPr algn="just"/>
            <a:r>
              <a:rPr lang="tr-TR" dirty="0"/>
              <a:t>Tablo 1’de verilen sonuçların alandaki birkaç yaygın yöntemden daha iyi performans gösterdiği görülebilir. DRIVE veri setindeki 40 görüntüye ait üç eşikleme yönteminin eşik değeri Tablo 2’de gösterilmiştir. Yapılan çalışmanın diğer geleneksel yöntemlerle karşılaştırılması Tablo 3’de verilmiştir</a:t>
            </a:r>
          </a:p>
        </p:txBody>
      </p:sp>
      <p:pic>
        <p:nvPicPr>
          <p:cNvPr id="5" name="Resim 4">
            <a:extLst>
              <a:ext uri="{FF2B5EF4-FFF2-40B4-BE49-F238E27FC236}">
                <a16:creationId xmlns:a16="http://schemas.microsoft.com/office/drawing/2014/main" id="{00737E48-F659-85FC-A98C-CFF3295B59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5484" y="3429000"/>
            <a:ext cx="3060529" cy="3066972"/>
          </a:xfrm>
          <a:prstGeom prst="rect">
            <a:avLst/>
          </a:prstGeom>
        </p:spPr>
      </p:pic>
      <p:pic>
        <p:nvPicPr>
          <p:cNvPr id="7" name="Resim 6">
            <a:extLst>
              <a:ext uri="{FF2B5EF4-FFF2-40B4-BE49-F238E27FC236}">
                <a16:creationId xmlns:a16="http://schemas.microsoft.com/office/drawing/2014/main" id="{509371A2-973E-ED98-814C-C96EB02791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3665" y="3419272"/>
            <a:ext cx="3254022" cy="3017782"/>
          </a:xfrm>
          <a:prstGeom prst="rect">
            <a:avLst/>
          </a:prstGeom>
        </p:spPr>
      </p:pic>
      <p:pic>
        <p:nvPicPr>
          <p:cNvPr id="9" name="Resim 8">
            <a:extLst>
              <a:ext uri="{FF2B5EF4-FFF2-40B4-BE49-F238E27FC236}">
                <a16:creationId xmlns:a16="http://schemas.microsoft.com/office/drawing/2014/main" id="{E754B74E-8C32-E39D-18DB-9E27491E3B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1557" y="3846029"/>
            <a:ext cx="3810330" cy="2164268"/>
          </a:xfrm>
          <a:prstGeom prst="rect">
            <a:avLst/>
          </a:prstGeom>
        </p:spPr>
      </p:pic>
    </p:spTree>
    <p:extLst>
      <p:ext uri="{BB962C8B-B14F-4D97-AF65-F5344CB8AC3E}">
        <p14:creationId xmlns:p14="http://schemas.microsoft.com/office/powerpoint/2010/main" val="1681918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03F9EAA-9434-E68A-CFCC-2FAA44072F70}"/>
              </a:ext>
            </a:extLst>
          </p:cNvPr>
          <p:cNvSpPr>
            <a:spLocks noGrp="1"/>
          </p:cNvSpPr>
          <p:nvPr>
            <p:ph type="title"/>
          </p:nvPr>
        </p:nvSpPr>
        <p:spPr/>
        <p:txBody>
          <a:bodyPr/>
          <a:lstStyle/>
          <a:p>
            <a:r>
              <a:rPr lang="tr-TR" dirty="0"/>
              <a:t>5 Sonuçlar </a:t>
            </a:r>
          </a:p>
        </p:txBody>
      </p:sp>
      <p:sp>
        <p:nvSpPr>
          <p:cNvPr id="3" name="İçerik Yer Tutucusu 2">
            <a:extLst>
              <a:ext uri="{FF2B5EF4-FFF2-40B4-BE49-F238E27FC236}">
                <a16:creationId xmlns:a16="http://schemas.microsoft.com/office/drawing/2014/main" id="{517FB423-034B-7462-354B-CBDD1E1959D5}"/>
              </a:ext>
            </a:extLst>
          </p:cNvPr>
          <p:cNvSpPr>
            <a:spLocks noGrp="1"/>
          </p:cNvSpPr>
          <p:nvPr>
            <p:ph idx="1"/>
          </p:nvPr>
        </p:nvSpPr>
        <p:spPr/>
        <p:txBody>
          <a:bodyPr/>
          <a:lstStyle/>
          <a:p>
            <a:pPr algn="just"/>
            <a:r>
              <a:rPr lang="tr-TR" dirty="0"/>
              <a:t>Bu sunumda, paylaşıma açık olarak sunulan DRIVE veri seti üzerinde morfolojik işlemlere dayalı bir damar iyileştirme yöntemi kullanılmıştır.</a:t>
            </a:r>
          </a:p>
          <a:p>
            <a:pPr algn="just"/>
            <a:r>
              <a:rPr lang="tr-TR" dirty="0"/>
              <a:t>Damar iyileştirme aşamasından sonra Çoklu Eşikleme, Bulanık Mantık Tabanlı Eşikleme ve Maksimum Eşikleme yöntemleri kullanılarak damar bölütlemesi yapılmıştır. Bu yöntem temelde morfolojik işlemlere dayanmış olsa da asıl amaç eşikleme algoritmalarının yöntem üzerindeki performanslarının karşılaştırılmasıdır.</a:t>
            </a:r>
          </a:p>
          <a:p>
            <a:pPr algn="just"/>
            <a:r>
              <a:rPr lang="tr-TR" dirty="0"/>
              <a:t>Bu makalede, Bulanık Mantık Tabanlı Eşikleme yönteminin ortalama doğruluk oranı 0.952 olarak hesaplanmış ve diğer iki eşikleme yönteminden daha yüksek bir değere sahip olmuştur. </a:t>
            </a:r>
          </a:p>
          <a:p>
            <a:pPr algn="just"/>
            <a:r>
              <a:rPr lang="tr-TR" dirty="0"/>
              <a:t>Bu makalede elde edilen deneysel sonuçlar tatmin edici bir seviyededir. </a:t>
            </a:r>
            <a:r>
              <a:rPr lang="tr-TR"/>
              <a:t>Önerilen yöntem geliştirilmeye açıktır. </a:t>
            </a:r>
            <a:endParaRPr lang="tr-TR" dirty="0"/>
          </a:p>
        </p:txBody>
      </p:sp>
    </p:spTree>
    <p:extLst>
      <p:ext uri="{BB962C8B-B14F-4D97-AF65-F5344CB8AC3E}">
        <p14:creationId xmlns:p14="http://schemas.microsoft.com/office/powerpoint/2010/main" val="430367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68CB4E-7D90-3DBA-9362-D6954BCAFEE3}"/>
              </a:ext>
            </a:extLst>
          </p:cNvPr>
          <p:cNvSpPr>
            <a:spLocks noGrp="1"/>
          </p:cNvSpPr>
          <p:nvPr>
            <p:ph type="title"/>
          </p:nvPr>
        </p:nvSpPr>
        <p:spPr/>
        <p:txBody>
          <a:bodyPr/>
          <a:lstStyle/>
          <a:p>
            <a:r>
              <a:rPr lang="tr-TR" dirty="0"/>
              <a:t>1 Giriş</a:t>
            </a:r>
          </a:p>
        </p:txBody>
      </p:sp>
      <p:sp>
        <p:nvSpPr>
          <p:cNvPr id="3" name="İçerik Yer Tutucusu 2">
            <a:extLst>
              <a:ext uri="{FF2B5EF4-FFF2-40B4-BE49-F238E27FC236}">
                <a16:creationId xmlns:a16="http://schemas.microsoft.com/office/drawing/2014/main" id="{C2F621D1-ABB3-4A91-6C25-18B5F8CA2DE4}"/>
              </a:ext>
            </a:extLst>
          </p:cNvPr>
          <p:cNvSpPr>
            <a:spLocks noGrp="1"/>
          </p:cNvSpPr>
          <p:nvPr>
            <p:ph idx="1"/>
          </p:nvPr>
        </p:nvSpPr>
        <p:spPr>
          <a:xfrm>
            <a:off x="913795" y="1732449"/>
            <a:ext cx="10353762" cy="4696631"/>
          </a:xfrm>
        </p:spPr>
        <p:txBody>
          <a:bodyPr>
            <a:normAutofit/>
          </a:bodyPr>
          <a:lstStyle/>
          <a:p>
            <a:pPr algn="just"/>
            <a:r>
              <a:rPr lang="tr-TR" dirty="0"/>
              <a:t>Diyabete bağlı retina bozuklukları kişilerde körlüğe sebep olan ve Diyabetik Retinopati (DR) olarak adlandırılan en önemli hastalıklardan biridir. Bu hastalığın erken teşhis edilmesi, kişilerde görme yetisinin kaybolmaması açısından önemlidir.</a:t>
            </a:r>
          </a:p>
          <a:p>
            <a:pPr algn="just"/>
            <a:r>
              <a:rPr lang="tr-TR" dirty="0"/>
              <a:t>DR hastalığının erken ve doğru teşhis edilmesi için retina damarlarının doğru bir şekilde bölütlenmesi gerekir. Retina görüntülerinin tespit edilmesi için bilgisayar destekli sistemler geliştirilmiştir.</a:t>
            </a:r>
          </a:p>
          <a:p>
            <a:pPr algn="just"/>
            <a:r>
              <a:rPr lang="tr-TR" dirty="0"/>
              <a:t>Literatürde retina damar bölütleme işlemi işin geleneksel yöntemler ve son zamanlarda popüler hale gelen derin öğrenme yöntemleri önerilmiştir.</a:t>
            </a:r>
          </a:p>
          <a:p>
            <a:pPr algn="just"/>
            <a:r>
              <a:rPr lang="tr-TR" dirty="0"/>
              <a:t>Bu makalede geleneksel bir yöntem olan morfolojik tabanlı bir yöntem kullanılmıştır.</a:t>
            </a:r>
          </a:p>
          <a:p>
            <a:pPr algn="just"/>
            <a:r>
              <a:rPr lang="tr-TR" dirty="0"/>
              <a:t>Sunumun organizasyonu şöyledir: İkinci bölümde Materyal ve Metot anlatılmaktadır. Üçüncü bölümde Kullanılan Yöntemden bahsedilir. Dördüncü bölümde Bulgular ve Tartışmadan bahsedilir. Son bölümde ise Sonuçlar bölümü bulunmaktadır.</a:t>
            </a:r>
          </a:p>
        </p:txBody>
      </p:sp>
    </p:spTree>
    <p:extLst>
      <p:ext uri="{BB962C8B-B14F-4D97-AF65-F5344CB8AC3E}">
        <p14:creationId xmlns:p14="http://schemas.microsoft.com/office/powerpoint/2010/main" val="1084274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241EC89-0455-9092-F99E-BECB5179977C}"/>
              </a:ext>
            </a:extLst>
          </p:cNvPr>
          <p:cNvSpPr>
            <a:spLocks noGrp="1"/>
          </p:cNvSpPr>
          <p:nvPr>
            <p:ph type="title"/>
          </p:nvPr>
        </p:nvSpPr>
        <p:spPr/>
        <p:txBody>
          <a:bodyPr/>
          <a:lstStyle/>
          <a:p>
            <a:r>
              <a:rPr lang="tr-TR" dirty="0"/>
              <a:t>2 Materyal ve Metot</a:t>
            </a:r>
          </a:p>
        </p:txBody>
      </p:sp>
      <p:sp>
        <p:nvSpPr>
          <p:cNvPr id="3" name="İçerik Yer Tutucusu 2">
            <a:extLst>
              <a:ext uri="{FF2B5EF4-FFF2-40B4-BE49-F238E27FC236}">
                <a16:creationId xmlns:a16="http://schemas.microsoft.com/office/drawing/2014/main" id="{57146144-BE86-EB73-097C-14EBB2F1AD5C}"/>
              </a:ext>
            </a:extLst>
          </p:cNvPr>
          <p:cNvSpPr>
            <a:spLocks noGrp="1"/>
          </p:cNvSpPr>
          <p:nvPr>
            <p:ph idx="1"/>
          </p:nvPr>
        </p:nvSpPr>
        <p:spPr/>
        <p:txBody>
          <a:bodyPr/>
          <a:lstStyle/>
          <a:p>
            <a:pPr algn="just"/>
            <a:r>
              <a:rPr lang="tr-TR" dirty="0"/>
              <a:t>Bu bölüm, önerilen yöntemin arkasındaki ilgili teorik materyal ve metotların kısa bir incelemesini içerir. İlgili her çalışma sonraki alt bölümlerde detaylandırılmıştır.</a:t>
            </a:r>
          </a:p>
        </p:txBody>
      </p:sp>
    </p:spTree>
    <p:extLst>
      <p:ext uri="{BB962C8B-B14F-4D97-AF65-F5344CB8AC3E}">
        <p14:creationId xmlns:p14="http://schemas.microsoft.com/office/powerpoint/2010/main" val="2710762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1245A7D-07E0-7984-6260-4371133DC82D}"/>
              </a:ext>
            </a:extLst>
          </p:cNvPr>
          <p:cNvSpPr>
            <a:spLocks noGrp="1"/>
          </p:cNvSpPr>
          <p:nvPr>
            <p:ph type="title"/>
          </p:nvPr>
        </p:nvSpPr>
        <p:spPr/>
        <p:txBody>
          <a:bodyPr/>
          <a:lstStyle/>
          <a:p>
            <a:r>
              <a:rPr lang="tr-TR" dirty="0"/>
              <a:t>2.1 Morfolojik İşlemler</a:t>
            </a:r>
          </a:p>
        </p:txBody>
      </p:sp>
      <p:sp>
        <p:nvSpPr>
          <p:cNvPr id="3" name="İçerik Yer Tutucusu 2">
            <a:extLst>
              <a:ext uri="{FF2B5EF4-FFF2-40B4-BE49-F238E27FC236}">
                <a16:creationId xmlns:a16="http://schemas.microsoft.com/office/drawing/2014/main" id="{60221B6D-CE00-079D-D37F-96C9143EF1C2}"/>
              </a:ext>
            </a:extLst>
          </p:cNvPr>
          <p:cNvSpPr>
            <a:spLocks noGrp="1"/>
          </p:cNvSpPr>
          <p:nvPr>
            <p:ph idx="1"/>
          </p:nvPr>
        </p:nvSpPr>
        <p:spPr>
          <a:xfrm>
            <a:off x="913795" y="1732449"/>
            <a:ext cx="10353762" cy="4790899"/>
          </a:xfrm>
        </p:spPr>
        <p:txBody>
          <a:bodyPr/>
          <a:lstStyle/>
          <a:p>
            <a:pPr algn="just"/>
            <a:r>
              <a:rPr lang="tr-TR" dirty="0"/>
              <a:t>Morfolojik işlemlerin temel amacı, görüntünün temel özelliklerini korumak ve görüntüyü basitleştirmektir. Bu çalışmada, üst-şapka ve alt-şapka dönüşümleri kan damarlarına belirginlik kazandırmak için kullanılır. </a:t>
            </a:r>
          </a:p>
          <a:p>
            <a:pPr algn="just"/>
            <a:r>
              <a:rPr lang="tr-TR" dirty="0" err="1"/>
              <a:t>Üstşapka</a:t>
            </a:r>
            <a:r>
              <a:rPr lang="tr-TR" dirty="0"/>
              <a:t> dönüşümü, bir giriş görüntüsüne morfolojik açma işlemi uygulandıktan sonra uygulama sonucunun orijinal giriş görüntüsünden çıkarılması işlemidir. Bu işlemin matematiksel ifadesi Denklem (1)’de verilmiştir</a:t>
            </a:r>
          </a:p>
          <a:p>
            <a:pPr algn="just"/>
            <a:r>
              <a:rPr lang="tr-TR" dirty="0"/>
              <a:t>Alt-şapka dönüşümü, bir giriş görüntüsüne morfolojik bir kapama işlemi uygulandıktan sonra uygulama sonucunun orijinal giriş görüntüsünden çıkarılması işlemidir. Bu işlemin matematiksel ifadesi Denklem (2)’de verilmiştir.</a:t>
            </a:r>
          </a:p>
        </p:txBody>
      </p:sp>
      <p:pic>
        <p:nvPicPr>
          <p:cNvPr id="5" name="Resim 4">
            <a:extLst>
              <a:ext uri="{FF2B5EF4-FFF2-40B4-BE49-F238E27FC236}">
                <a16:creationId xmlns:a16="http://schemas.microsoft.com/office/drawing/2014/main" id="{F967B9DD-A4A2-CA3B-76D2-F9DFD2E314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7924" y="5338284"/>
            <a:ext cx="3505504" cy="8382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49838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4AAC60D-ACDD-0071-7AE3-371C31FB5D4E}"/>
              </a:ext>
            </a:extLst>
          </p:cNvPr>
          <p:cNvSpPr>
            <a:spLocks noGrp="1"/>
          </p:cNvSpPr>
          <p:nvPr>
            <p:ph type="title"/>
          </p:nvPr>
        </p:nvSpPr>
        <p:spPr/>
        <p:txBody>
          <a:bodyPr/>
          <a:lstStyle/>
          <a:p>
            <a:r>
              <a:rPr lang="tr-TR" dirty="0"/>
              <a:t>2.1 Morfolojik İşlemler(devamı)</a:t>
            </a:r>
          </a:p>
        </p:txBody>
      </p:sp>
      <p:sp>
        <p:nvSpPr>
          <p:cNvPr id="3" name="İçerik Yer Tutucusu 2">
            <a:extLst>
              <a:ext uri="{FF2B5EF4-FFF2-40B4-BE49-F238E27FC236}">
                <a16:creationId xmlns:a16="http://schemas.microsoft.com/office/drawing/2014/main" id="{4A0740F7-9AD8-04FD-B1C3-245B1E425546}"/>
              </a:ext>
            </a:extLst>
          </p:cNvPr>
          <p:cNvSpPr>
            <a:spLocks noGrp="1"/>
          </p:cNvSpPr>
          <p:nvPr>
            <p:ph idx="1"/>
          </p:nvPr>
        </p:nvSpPr>
        <p:spPr/>
        <p:txBody>
          <a:bodyPr/>
          <a:lstStyle/>
          <a:p>
            <a:pPr algn="just"/>
            <a:r>
              <a:rPr lang="tr-TR" dirty="0"/>
              <a:t>Denklem (1) 'e göre, açma operatörü görüntünün arka planına etki ettiğinden, üst-şapka dönüşümünün görüntünün arka planını çıkarması beklenir. Bu dönüşüm, yüksek geçirgen bir filtre gibi davranır ve görüntünün maskeden daha küçük olan parlak alanlarını çıkarır.</a:t>
            </a:r>
          </a:p>
          <a:p>
            <a:pPr algn="just"/>
            <a:r>
              <a:rPr lang="tr-TR" dirty="0"/>
              <a:t>Denklem (2) 'ye göre, alt-şapka dönüşümü görüntünün arka planını etkiler ve görüntünün arka plandaki maskeden daha küçük olan bazı karanlık alanları üzerinde etkili olur. Parlak alanları (açma operatörünün sonuçları) görüntüye eklemek ve karanlık alanları (kapama operatörünün sonuçları) görüntüden çıkarmak mümkündür. Sonuç olarak, aydınlık ve karanlık alanlar arasındaki kontrastta bir iyileşme olacaktır.</a:t>
            </a:r>
          </a:p>
        </p:txBody>
      </p:sp>
      <p:pic>
        <p:nvPicPr>
          <p:cNvPr id="4" name="Resim 3">
            <a:extLst>
              <a:ext uri="{FF2B5EF4-FFF2-40B4-BE49-F238E27FC236}">
                <a16:creationId xmlns:a16="http://schemas.microsoft.com/office/drawing/2014/main" id="{67D08D33-D4A3-3CEE-9157-B975DBC85C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7924" y="5338284"/>
            <a:ext cx="3505504" cy="8382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20247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A1C4980-A2EA-DC86-EABE-957680C0B3E0}"/>
              </a:ext>
            </a:extLst>
          </p:cNvPr>
          <p:cNvSpPr>
            <a:spLocks noGrp="1"/>
          </p:cNvSpPr>
          <p:nvPr>
            <p:ph type="title"/>
          </p:nvPr>
        </p:nvSpPr>
        <p:spPr/>
        <p:txBody>
          <a:bodyPr/>
          <a:lstStyle/>
          <a:p>
            <a:r>
              <a:rPr lang="tr-TR" dirty="0"/>
              <a:t>2.2 Eşikleme Yöntemleri</a:t>
            </a:r>
          </a:p>
        </p:txBody>
      </p:sp>
      <p:sp>
        <p:nvSpPr>
          <p:cNvPr id="3" name="İçerik Yer Tutucusu 2">
            <a:extLst>
              <a:ext uri="{FF2B5EF4-FFF2-40B4-BE49-F238E27FC236}">
                <a16:creationId xmlns:a16="http://schemas.microsoft.com/office/drawing/2014/main" id="{5EAFBB1E-6D90-232A-DBDD-122DE29C5939}"/>
              </a:ext>
            </a:extLst>
          </p:cNvPr>
          <p:cNvSpPr>
            <a:spLocks noGrp="1"/>
          </p:cNvSpPr>
          <p:nvPr>
            <p:ph idx="1"/>
          </p:nvPr>
        </p:nvSpPr>
        <p:spPr/>
        <p:txBody>
          <a:bodyPr/>
          <a:lstStyle/>
          <a:p>
            <a:r>
              <a:rPr lang="tr-TR" dirty="0"/>
              <a:t>Görüntü eşikleme sadeliği ve sağlamlığı nedeni ile en sık kullanılan görüntü bölütleme yöntemlerinden biridir.</a:t>
            </a:r>
          </a:p>
          <a:p>
            <a:r>
              <a:rPr lang="tr-TR" dirty="0"/>
              <a:t>Eşikleme işlemi, gri ölçekli bir görünün yoğunluk seviyesine göre sınıflara ayrıldığı bir işlemdir. Bu sınıflandırma işlemi için tanımlanmış kurallara uygun bir eşik değeri seçmek gerekir. </a:t>
            </a:r>
          </a:p>
          <a:p>
            <a:r>
              <a:rPr lang="tr-TR" dirty="0"/>
              <a:t>Bu çalışmada kullanılan eşikleme yöntemleri şöyledir;</a:t>
            </a:r>
          </a:p>
          <a:p>
            <a:pPr lvl="1"/>
            <a:r>
              <a:rPr lang="tr-TR" dirty="0"/>
              <a:t>Çok seviyeli eşikleme</a:t>
            </a:r>
          </a:p>
          <a:p>
            <a:pPr lvl="1"/>
            <a:r>
              <a:rPr lang="tr-TR" dirty="0"/>
              <a:t>Maksimum entropi tabanlı eşikleme</a:t>
            </a:r>
          </a:p>
          <a:p>
            <a:pPr lvl="1"/>
            <a:r>
              <a:rPr lang="tr-TR" dirty="0"/>
              <a:t>Bulanık mantık tabanlı eşikleme</a:t>
            </a:r>
          </a:p>
        </p:txBody>
      </p:sp>
    </p:spTree>
    <p:extLst>
      <p:ext uri="{BB962C8B-B14F-4D97-AF65-F5344CB8AC3E}">
        <p14:creationId xmlns:p14="http://schemas.microsoft.com/office/powerpoint/2010/main" val="3499307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FFA4018-C048-8C1C-86BC-45E859028D10}"/>
              </a:ext>
            </a:extLst>
          </p:cNvPr>
          <p:cNvSpPr>
            <a:spLocks noGrp="1"/>
          </p:cNvSpPr>
          <p:nvPr>
            <p:ph type="title"/>
          </p:nvPr>
        </p:nvSpPr>
        <p:spPr/>
        <p:txBody>
          <a:bodyPr/>
          <a:lstStyle/>
          <a:p>
            <a:r>
              <a:rPr lang="tr-TR" dirty="0"/>
              <a:t>2.2.1 Çok Seviyeli Eşikleme</a:t>
            </a:r>
          </a:p>
        </p:txBody>
      </p:sp>
      <p:sp>
        <p:nvSpPr>
          <p:cNvPr id="3" name="İçerik Yer Tutucusu 2">
            <a:extLst>
              <a:ext uri="{FF2B5EF4-FFF2-40B4-BE49-F238E27FC236}">
                <a16:creationId xmlns:a16="http://schemas.microsoft.com/office/drawing/2014/main" id="{310D446C-ED31-FEEB-0194-CA24FA1D52C7}"/>
              </a:ext>
            </a:extLst>
          </p:cNvPr>
          <p:cNvSpPr>
            <a:spLocks noGrp="1"/>
          </p:cNvSpPr>
          <p:nvPr>
            <p:ph idx="1"/>
          </p:nvPr>
        </p:nvSpPr>
        <p:spPr/>
        <p:txBody>
          <a:bodyPr/>
          <a:lstStyle/>
          <a:p>
            <a:pPr algn="just"/>
            <a:r>
              <a:rPr lang="tr-TR" dirty="0"/>
              <a:t>Gri ölçekli görüntüyü birkaç farklı bölgeye ayırabilen bir işlemdir. Bu işleme ait uyulması gereken kural Denklem (3)’de matematiksel olarak ifade edilmiştir.</a:t>
            </a:r>
          </a:p>
          <a:p>
            <a:pPr algn="just"/>
            <a:endParaRPr lang="tr-TR" dirty="0"/>
          </a:p>
          <a:p>
            <a:pPr algn="just"/>
            <a:endParaRPr lang="tr-TR" dirty="0"/>
          </a:p>
          <a:p>
            <a:pPr algn="just"/>
            <a:endParaRPr lang="tr-TR" dirty="0"/>
          </a:p>
          <a:p>
            <a:pPr algn="just"/>
            <a:r>
              <a:rPr lang="tr-TR" dirty="0"/>
              <a:t>Burada, p parametresi L gri tonlama seviyeleri L = {0, 1, 2,…, L - 1} ile temsil edilebilen gri tonlama görüntüsünün piksellerinden biridir. C1 ve C2 parametreleri, p pikselinin atanacağı sınıflardır, t</a:t>
            </a:r>
            <a:r>
              <a:rPr lang="tr-TR" baseline="-25000" dirty="0"/>
              <a:t>h</a:t>
            </a:r>
            <a:r>
              <a:rPr lang="tr-TR" dirty="0"/>
              <a:t> parametresi ise eşik değeridir.</a:t>
            </a:r>
          </a:p>
        </p:txBody>
      </p:sp>
      <p:pic>
        <p:nvPicPr>
          <p:cNvPr id="7" name="Resim 6">
            <a:extLst>
              <a:ext uri="{FF2B5EF4-FFF2-40B4-BE49-F238E27FC236}">
                <a16:creationId xmlns:a16="http://schemas.microsoft.com/office/drawing/2014/main" id="{F2C9B7B8-5B24-6966-6BB7-C3E9D99283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2217" y="2711644"/>
            <a:ext cx="3436918" cy="632515"/>
          </a:xfrm>
          <a:prstGeom prst="rect">
            <a:avLst/>
          </a:prstGeom>
          <a:ln>
            <a:noFill/>
          </a:ln>
          <a:effectLst>
            <a:softEdge rad="112500"/>
          </a:effectLst>
        </p:spPr>
      </p:pic>
    </p:spTree>
    <p:extLst>
      <p:ext uri="{BB962C8B-B14F-4D97-AF65-F5344CB8AC3E}">
        <p14:creationId xmlns:p14="http://schemas.microsoft.com/office/powerpoint/2010/main" val="785172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CAECB0-4A5C-E4DF-20FC-47CF665F665E}"/>
              </a:ext>
            </a:extLst>
          </p:cNvPr>
          <p:cNvSpPr>
            <a:spLocks noGrp="1"/>
          </p:cNvSpPr>
          <p:nvPr>
            <p:ph type="title"/>
          </p:nvPr>
        </p:nvSpPr>
        <p:spPr/>
        <p:txBody>
          <a:bodyPr/>
          <a:lstStyle/>
          <a:p>
            <a:r>
              <a:rPr lang="tr-TR" dirty="0"/>
              <a:t>2.2.2 Maksimum Entropi Tabanlı Eşikleme</a:t>
            </a:r>
          </a:p>
        </p:txBody>
      </p:sp>
      <p:sp>
        <p:nvSpPr>
          <p:cNvPr id="3" name="İçerik Yer Tutucusu 2">
            <a:extLst>
              <a:ext uri="{FF2B5EF4-FFF2-40B4-BE49-F238E27FC236}">
                <a16:creationId xmlns:a16="http://schemas.microsoft.com/office/drawing/2014/main" id="{52684B11-58B4-2075-3A59-37C38A68DCAD}"/>
              </a:ext>
            </a:extLst>
          </p:cNvPr>
          <p:cNvSpPr>
            <a:spLocks noGrp="1"/>
          </p:cNvSpPr>
          <p:nvPr>
            <p:ph idx="1"/>
          </p:nvPr>
        </p:nvSpPr>
        <p:spPr/>
        <p:txBody>
          <a:bodyPr/>
          <a:lstStyle/>
          <a:p>
            <a:pPr algn="just"/>
            <a:r>
              <a:rPr lang="tr-TR" dirty="0" err="1"/>
              <a:t>Otsu’nun</a:t>
            </a:r>
            <a:r>
              <a:rPr lang="tr-TR" dirty="0"/>
              <a:t> eşikleme algoritmasından farklı olarak sınıflar arasındaki varyansı maksimize etmek ya da sınıf içi varyansı minimize etmek yerine sınıflar arası entropi maksimize edilir.</a:t>
            </a:r>
          </a:p>
          <a:p>
            <a:pPr algn="just"/>
            <a:r>
              <a:rPr lang="tr-TR" dirty="0"/>
              <a:t>Bu yönteme göre, bir görüntüdeki yoğunluk değerlerinin olasılık dağılımına katkı veren ön ve arka plan görüntüsüne ait entropi değerleri ayrı ayrı hesaplanır ve toplamları maksimize edilir. Ardından, entropinin toplamını maksimize eden bir optimum eşik değeri hesaplanır. Arka ve ön plan görüntüsüne ait entropi değeri Denklem (4) ve Denklem (5)’de verilmiştir. Denklem (6) arka ve ön plan görüntüsüne ait entropi değerlerinin maksimize edilmiş halidir.</a:t>
            </a:r>
          </a:p>
        </p:txBody>
      </p:sp>
      <p:pic>
        <p:nvPicPr>
          <p:cNvPr id="7" name="Resim 6">
            <a:extLst>
              <a:ext uri="{FF2B5EF4-FFF2-40B4-BE49-F238E27FC236}">
                <a16:creationId xmlns:a16="http://schemas.microsoft.com/office/drawing/2014/main" id="{46CAA99E-9B4C-8873-D4E7-65BC4EDD02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3401" y="4293909"/>
            <a:ext cx="2674550" cy="1497291"/>
          </a:xfrm>
          <a:prstGeom prst="rect">
            <a:avLst/>
          </a:prstGeom>
        </p:spPr>
      </p:pic>
    </p:spTree>
    <p:extLst>
      <p:ext uri="{BB962C8B-B14F-4D97-AF65-F5344CB8AC3E}">
        <p14:creationId xmlns:p14="http://schemas.microsoft.com/office/powerpoint/2010/main" val="6856670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Kurşun Rengi">
  <a:themeElements>
    <a:clrScheme name="Kurşun Rengi">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Kurşun Rengi">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urşun Rengi">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Kurşun Rengi</Template>
  <TotalTime>54</TotalTime>
  <Words>1697</Words>
  <Application>Microsoft Office PowerPoint</Application>
  <PresentationFormat>Geniş ekran</PresentationFormat>
  <Paragraphs>78</Paragraphs>
  <Slides>21</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21</vt:i4>
      </vt:variant>
    </vt:vector>
  </HeadingPairs>
  <TitlesOfParts>
    <vt:vector size="24" baseType="lpstr">
      <vt:lpstr>Calisto MT</vt:lpstr>
      <vt:lpstr>Wingdings 2</vt:lpstr>
      <vt:lpstr>Kurşun Rengi</vt:lpstr>
      <vt:lpstr>Retina Kan Damarlarını Çıkarmak İçin Eşikleme Temelli Morfolojik Bir Yöntem</vt:lpstr>
      <vt:lpstr>Özet</vt:lpstr>
      <vt:lpstr>1 Giriş</vt:lpstr>
      <vt:lpstr>2 Materyal ve Metot</vt:lpstr>
      <vt:lpstr>2.1 Morfolojik İşlemler</vt:lpstr>
      <vt:lpstr>2.1 Morfolojik İşlemler(devamı)</vt:lpstr>
      <vt:lpstr>2.2 Eşikleme Yöntemleri</vt:lpstr>
      <vt:lpstr>2.2.1 Çok Seviyeli Eşikleme</vt:lpstr>
      <vt:lpstr>2.2.2 Maksimum Entropi Tabanlı Eşikleme</vt:lpstr>
      <vt:lpstr>2.2.3 Bulanık Mantık Tabanlı Eşikleme</vt:lpstr>
      <vt:lpstr>3 Kullanılan Yöntem</vt:lpstr>
      <vt:lpstr>3.1 Veri Seti</vt:lpstr>
      <vt:lpstr>3.2 Morfolojik İşlemler</vt:lpstr>
      <vt:lpstr>3.2 Morfolojik İşlemler</vt:lpstr>
      <vt:lpstr>3.2 Morfolojik İşlemler(devamı)</vt:lpstr>
      <vt:lpstr>3.2 Morfolojik İşlemler(devamı)</vt:lpstr>
      <vt:lpstr>4 Bulgular ve Tartışma</vt:lpstr>
      <vt:lpstr>4 Bulgular ve Tartışma(devamı)</vt:lpstr>
      <vt:lpstr>4 Bulgular ve Tartışma(devamı)</vt:lpstr>
      <vt:lpstr>4 Bulgular ve Tartışma(devamı)</vt:lpstr>
      <vt:lpstr>5 Sonuçlar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Retina Kan Damarlarını Çıkarmak İçin Eşikleme Temelli Morfolojik Bir Yöntem</dc:title>
  <dc:creator>MUHAMMED TAHA BOLUKBASI</dc:creator>
  <cp:lastModifiedBy>MUHAMMED TAHA BOLUKBASI</cp:lastModifiedBy>
  <cp:revision>32</cp:revision>
  <dcterms:created xsi:type="dcterms:W3CDTF">2022-12-14T14:38:13Z</dcterms:created>
  <dcterms:modified xsi:type="dcterms:W3CDTF">2022-12-14T15:32:47Z</dcterms:modified>
</cp:coreProperties>
</file>