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ED TAHA BOLUKBASI" initials="MTB" lastIdx="1" clrIdx="0">
    <p:extLst>
      <p:ext uri="{19B8F6BF-5375-455C-9EA6-DF929625EA0E}">
        <p15:presenceInfo xmlns:p15="http://schemas.microsoft.com/office/powerpoint/2012/main" userId="S::02200201016@ogr.inonu.edu.tr::bb0bff48-b9bf-4b32-a7b7-9875be88c1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1F44E9B-8F70-41E1-A28C-141F47E8DECC}" type="datetimeFigureOut">
              <a:rPr lang="tr-TR" smtClean="0"/>
              <a:t>12.12.2022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D53D19-EADF-4EFE-A293-95D2796B9739}" type="slidenum">
              <a:rPr lang="tr-TR" smtClean="0"/>
              <a:t>‹#›</a:t>
            </a:fld>
            <a:endParaRPr lang="tr-TR"/>
          </a:p>
        </p:txBody>
      </p:sp>
    </p:spTree>
    <p:extLst>
      <p:ext uri="{BB962C8B-B14F-4D97-AF65-F5344CB8AC3E}">
        <p14:creationId xmlns:p14="http://schemas.microsoft.com/office/powerpoint/2010/main" val="144375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F44E9B-8F70-41E1-A28C-141F47E8DECC}" type="datetimeFigureOut">
              <a:rPr lang="tr-TR" smtClean="0"/>
              <a:t>12.12.2022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D53D19-EADF-4EFE-A293-95D2796B9739}" type="slidenum">
              <a:rPr lang="tr-TR" smtClean="0"/>
              <a:t>‹#›</a:t>
            </a:fld>
            <a:endParaRPr lang="tr-TR"/>
          </a:p>
        </p:txBody>
      </p:sp>
    </p:spTree>
    <p:extLst>
      <p:ext uri="{BB962C8B-B14F-4D97-AF65-F5344CB8AC3E}">
        <p14:creationId xmlns:p14="http://schemas.microsoft.com/office/powerpoint/2010/main" val="252713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F44E9B-8F70-41E1-A28C-141F47E8DECC}" type="datetimeFigureOut">
              <a:rPr lang="tr-TR" smtClean="0"/>
              <a:t>12.12.2022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D53D19-EADF-4EFE-A293-95D2796B9739}" type="slidenum">
              <a:rPr lang="tr-TR" smtClean="0"/>
              <a:t>‹#›</a:t>
            </a:fld>
            <a:endParaRPr lang="tr-TR"/>
          </a:p>
        </p:txBody>
      </p:sp>
    </p:spTree>
    <p:extLst>
      <p:ext uri="{BB962C8B-B14F-4D97-AF65-F5344CB8AC3E}">
        <p14:creationId xmlns:p14="http://schemas.microsoft.com/office/powerpoint/2010/main" val="2980305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F44E9B-8F70-41E1-A28C-141F47E8DECC}" type="datetimeFigureOut">
              <a:rPr lang="tr-TR" smtClean="0"/>
              <a:t>12.12.2022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D53D19-EADF-4EFE-A293-95D2796B9739}" type="slidenum">
              <a:rPr lang="tr-TR" smtClean="0"/>
              <a:t>‹#›</a:t>
            </a:fld>
            <a:endParaRPr lang="tr-T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549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F44E9B-8F70-41E1-A28C-141F47E8DECC}" type="datetimeFigureOut">
              <a:rPr lang="tr-TR" smtClean="0"/>
              <a:t>12.12.2022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D53D19-EADF-4EFE-A293-95D2796B9739}" type="slidenum">
              <a:rPr lang="tr-TR" smtClean="0"/>
              <a:t>‹#›</a:t>
            </a:fld>
            <a:endParaRPr lang="tr-TR"/>
          </a:p>
        </p:txBody>
      </p:sp>
    </p:spTree>
    <p:extLst>
      <p:ext uri="{BB962C8B-B14F-4D97-AF65-F5344CB8AC3E}">
        <p14:creationId xmlns:p14="http://schemas.microsoft.com/office/powerpoint/2010/main" val="209207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1F44E9B-8F70-41E1-A28C-141F47E8DECC}" type="datetimeFigureOut">
              <a:rPr lang="tr-TR" smtClean="0"/>
              <a:t>12.12.2022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BD53D19-EADF-4EFE-A293-95D2796B9739}" type="slidenum">
              <a:rPr lang="tr-TR" smtClean="0"/>
              <a:t>‹#›</a:t>
            </a:fld>
            <a:endParaRPr lang="tr-TR"/>
          </a:p>
        </p:txBody>
      </p:sp>
    </p:spTree>
    <p:extLst>
      <p:ext uri="{BB962C8B-B14F-4D97-AF65-F5344CB8AC3E}">
        <p14:creationId xmlns:p14="http://schemas.microsoft.com/office/powerpoint/2010/main" val="147255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1F44E9B-8F70-41E1-A28C-141F47E8DECC}" type="datetimeFigureOut">
              <a:rPr lang="tr-TR" smtClean="0"/>
              <a:t>12.12.2022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BD53D19-EADF-4EFE-A293-95D2796B9739}" type="slidenum">
              <a:rPr lang="tr-TR" smtClean="0"/>
              <a:t>‹#›</a:t>
            </a:fld>
            <a:endParaRPr lang="tr-TR"/>
          </a:p>
        </p:txBody>
      </p:sp>
    </p:spTree>
    <p:extLst>
      <p:ext uri="{BB962C8B-B14F-4D97-AF65-F5344CB8AC3E}">
        <p14:creationId xmlns:p14="http://schemas.microsoft.com/office/powerpoint/2010/main" val="1235988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1F44E9B-8F70-41E1-A28C-141F47E8DECC}" type="datetimeFigureOut">
              <a:rPr lang="tr-TR" smtClean="0"/>
              <a:t>12.12.2022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D53D19-EADF-4EFE-A293-95D2796B9739}" type="slidenum">
              <a:rPr lang="tr-TR" smtClean="0"/>
              <a:t>‹#›</a:t>
            </a:fld>
            <a:endParaRPr lang="tr-TR"/>
          </a:p>
        </p:txBody>
      </p:sp>
    </p:spTree>
    <p:extLst>
      <p:ext uri="{BB962C8B-B14F-4D97-AF65-F5344CB8AC3E}">
        <p14:creationId xmlns:p14="http://schemas.microsoft.com/office/powerpoint/2010/main" val="500746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1F44E9B-8F70-41E1-A28C-141F47E8DECC}" type="datetimeFigureOut">
              <a:rPr lang="tr-TR" smtClean="0"/>
              <a:t>12.12.2022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D53D19-EADF-4EFE-A293-95D2796B9739}" type="slidenum">
              <a:rPr lang="tr-TR" smtClean="0"/>
              <a:t>‹#›</a:t>
            </a:fld>
            <a:endParaRPr lang="tr-TR"/>
          </a:p>
        </p:txBody>
      </p:sp>
    </p:spTree>
    <p:extLst>
      <p:ext uri="{BB962C8B-B14F-4D97-AF65-F5344CB8AC3E}">
        <p14:creationId xmlns:p14="http://schemas.microsoft.com/office/powerpoint/2010/main" val="398918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1F44E9B-8F70-41E1-A28C-141F47E8DECC}" type="datetimeFigureOut">
              <a:rPr lang="tr-TR" smtClean="0"/>
              <a:t>12.12.2022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D53D19-EADF-4EFE-A293-95D2796B9739}" type="slidenum">
              <a:rPr lang="tr-TR" smtClean="0"/>
              <a:t>‹#›</a:t>
            </a:fld>
            <a:endParaRPr lang="tr-TR"/>
          </a:p>
        </p:txBody>
      </p:sp>
    </p:spTree>
    <p:extLst>
      <p:ext uri="{BB962C8B-B14F-4D97-AF65-F5344CB8AC3E}">
        <p14:creationId xmlns:p14="http://schemas.microsoft.com/office/powerpoint/2010/main" val="3716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1F44E9B-8F70-41E1-A28C-141F47E8DECC}" type="datetimeFigureOut">
              <a:rPr lang="tr-TR" smtClean="0"/>
              <a:t>12.12.2022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D53D19-EADF-4EFE-A293-95D2796B9739}" type="slidenum">
              <a:rPr lang="tr-TR" smtClean="0"/>
              <a:t>‹#›</a:t>
            </a:fld>
            <a:endParaRPr lang="tr-TR"/>
          </a:p>
        </p:txBody>
      </p:sp>
    </p:spTree>
    <p:extLst>
      <p:ext uri="{BB962C8B-B14F-4D97-AF65-F5344CB8AC3E}">
        <p14:creationId xmlns:p14="http://schemas.microsoft.com/office/powerpoint/2010/main" val="1833616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1F44E9B-8F70-41E1-A28C-141F47E8DECC}" type="datetimeFigureOut">
              <a:rPr lang="tr-TR" smtClean="0"/>
              <a:t>12.12.2022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D53D19-EADF-4EFE-A293-95D2796B9739}" type="slidenum">
              <a:rPr lang="tr-TR" smtClean="0"/>
              <a:t>‹#›</a:t>
            </a:fld>
            <a:endParaRPr lang="tr-TR"/>
          </a:p>
        </p:txBody>
      </p:sp>
    </p:spTree>
    <p:extLst>
      <p:ext uri="{BB962C8B-B14F-4D97-AF65-F5344CB8AC3E}">
        <p14:creationId xmlns:p14="http://schemas.microsoft.com/office/powerpoint/2010/main" val="343226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1F44E9B-8F70-41E1-A28C-141F47E8DECC}" type="datetimeFigureOut">
              <a:rPr lang="tr-TR" smtClean="0"/>
              <a:t>12.12.2022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BD53D19-EADF-4EFE-A293-95D2796B9739}" type="slidenum">
              <a:rPr lang="tr-TR" smtClean="0"/>
              <a:t>‹#›</a:t>
            </a:fld>
            <a:endParaRPr lang="tr-TR"/>
          </a:p>
        </p:txBody>
      </p:sp>
    </p:spTree>
    <p:extLst>
      <p:ext uri="{BB962C8B-B14F-4D97-AF65-F5344CB8AC3E}">
        <p14:creationId xmlns:p14="http://schemas.microsoft.com/office/powerpoint/2010/main" val="325574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1F44E9B-8F70-41E1-A28C-141F47E8DECC}" type="datetimeFigureOut">
              <a:rPr lang="tr-TR" smtClean="0"/>
              <a:t>12.12.2022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BD53D19-EADF-4EFE-A293-95D2796B9739}" type="slidenum">
              <a:rPr lang="tr-TR" smtClean="0"/>
              <a:t>‹#›</a:t>
            </a:fld>
            <a:endParaRPr lang="tr-TR"/>
          </a:p>
        </p:txBody>
      </p:sp>
    </p:spTree>
    <p:extLst>
      <p:ext uri="{BB962C8B-B14F-4D97-AF65-F5344CB8AC3E}">
        <p14:creationId xmlns:p14="http://schemas.microsoft.com/office/powerpoint/2010/main" val="79730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44E9B-8F70-41E1-A28C-141F47E8DECC}" type="datetimeFigureOut">
              <a:rPr lang="tr-TR" smtClean="0"/>
              <a:t>12.12.2022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BD53D19-EADF-4EFE-A293-95D2796B9739}" type="slidenum">
              <a:rPr lang="tr-TR" smtClean="0"/>
              <a:t>‹#›</a:t>
            </a:fld>
            <a:endParaRPr lang="tr-TR"/>
          </a:p>
        </p:txBody>
      </p:sp>
    </p:spTree>
    <p:extLst>
      <p:ext uri="{BB962C8B-B14F-4D97-AF65-F5344CB8AC3E}">
        <p14:creationId xmlns:p14="http://schemas.microsoft.com/office/powerpoint/2010/main" val="2543203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F44E9B-8F70-41E1-A28C-141F47E8DECC}" type="datetimeFigureOut">
              <a:rPr lang="tr-TR" smtClean="0"/>
              <a:t>12.12.2022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D53D19-EADF-4EFE-A293-95D2796B9739}" type="slidenum">
              <a:rPr lang="tr-TR" smtClean="0"/>
              <a:t>‹#›</a:t>
            </a:fld>
            <a:endParaRPr lang="tr-TR"/>
          </a:p>
        </p:txBody>
      </p:sp>
    </p:spTree>
    <p:extLst>
      <p:ext uri="{BB962C8B-B14F-4D97-AF65-F5344CB8AC3E}">
        <p14:creationId xmlns:p14="http://schemas.microsoft.com/office/powerpoint/2010/main" val="3281248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F44E9B-8F70-41E1-A28C-141F47E8DECC}" type="datetimeFigureOut">
              <a:rPr lang="tr-TR" smtClean="0"/>
              <a:t>12.12.2022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D53D19-EADF-4EFE-A293-95D2796B9739}" type="slidenum">
              <a:rPr lang="tr-TR" smtClean="0"/>
              <a:t>‹#›</a:t>
            </a:fld>
            <a:endParaRPr lang="tr-TR"/>
          </a:p>
        </p:txBody>
      </p:sp>
    </p:spTree>
    <p:extLst>
      <p:ext uri="{BB962C8B-B14F-4D97-AF65-F5344CB8AC3E}">
        <p14:creationId xmlns:p14="http://schemas.microsoft.com/office/powerpoint/2010/main" val="3963572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1F44E9B-8F70-41E1-A28C-141F47E8DECC}" type="datetimeFigureOut">
              <a:rPr lang="tr-TR" smtClean="0"/>
              <a:t>12.12.2022</a:t>
            </a:fld>
            <a:endParaRPr lang="tr-T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BD53D19-EADF-4EFE-A293-95D2796B9739}" type="slidenum">
              <a:rPr lang="tr-TR" smtClean="0"/>
              <a:t>‹#›</a:t>
            </a:fld>
            <a:endParaRPr lang="tr-TR"/>
          </a:p>
        </p:txBody>
      </p:sp>
    </p:spTree>
    <p:extLst>
      <p:ext uri="{BB962C8B-B14F-4D97-AF65-F5344CB8AC3E}">
        <p14:creationId xmlns:p14="http://schemas.microsoft.com/office/powerpoint/2010/main" val="28499617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7190C2-72B3-4C9A-BA46-BE2635E839E7}"/>
              </a:ext>
            </a:extLst>
          </p:cNvPr>
          <p:cNvSpPr>
            <a:spLocks noGrp="1"/>
          </p:cNvSpPr>
          <p:nvPr>
            <p:ph type="ctrTitle"/>
          </p:nvPr>
        </p:nvSpPr>
        <p:spPr>
          <a:xfrm>
            <a:off x="1375983" y="857838"/>
            <a:ext cx="9440034" cy="3343817"/>
          </a:xfrm>
        </p:spPr>
        <p:txBody>
          <a:bodyPr>
            <a:normAutofit fontScale="90000"/>
          </a:bodyPr>
          <a:lstStyle/>
          <a:p>
            <a:r>
              <a:rPr lang="tr-TR" dirty="0"/>
              <a:t>Görüntü İşleme Teknikleri Ve Kümeleme Yöntemleri Kullanılarak Fındık Meyvesinin Tespit Ve Sınıflandırılması</a:t>
            </a:r>
          </a:p>
        </p:txBody>
      </p:sp>
    </p:spTree>
    <p:extLst>
      <p:ext uri="{BB962C8B-B14F-4D97-AF65-F5344CB8AC3E}">
        <p14:creationId xmlns:p14="http://schemas.microsoft.com/office/powerpoint/2010/main" val="3338141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BDF5CB-0810-6947-3B62-6DA6B6A029DC}"/>
              </a:ext>
            </a:extLst>
          </p:cNvPr>
          <p:cNvSpPr>
            <a:spLocks noGrp="1"/>
          </p:cNvSpPr>
          <p:nvPr>
            <p:ph type="title"/>
          </p:nvPr>
        </p:nvSpPr>
        <p:spPr/>
        <p:txBody>
          <a:bodyPr>
            <a:normAutofit fontScale="90000"/>
          </a:bodyPr>
          <a:lstStyle/>
          <a:p>
            <a:r>
              <a:rPr lang="tr-TR" dirty="0"/>
              <a:t>2.1. Görüntü ön işleme aşaması</a:t>
            </a:r>
            <a:br>
              <a:rPr lang="tr-TR" dirty="0"/>
            </a:br>
            <a:r>
              <a:rPr lang="tr-TR" dirty="0"/>
              <a:t>(nesne ayrıntılarını belirgin yapma )</a:t>
            </a:r>
          </a:p>
        </p:txBody>
      </p:sp>
      <p:sp>
        <p:nvSpPr>
          <p:cNvPr id="3" name="İçerik Yer Tutucusu 2">
            <a:extLst>
              <a:ext uri="{FF2B5EF4-FFF2-40B4-BE49-F238E27FC236}">
                <a16:creationId xmlns:a16="http://schemas.microsoft.com/office/drawing/2014/main" id="{DD75E9C6-93C0-B19F-A197-7E07FB2692A9}"/>
              </a:ext>
            </a:extLst>
          </p:cNvPr>
          <p:cNvSpPr>
            <a:spLocks noGrp="1"/>
          </p:cNvSpPr>
          <p:nvPr>
            <p:ph idx="1"/>
          </p:nvPr>
        </p:nvSpPr>
        <p:spPr/>
        <p:txBody>
          <a:bodyPr/>
          <a:lstStyle/>
          <a:p>
            <a:pPr algn="just"/>
            <a:r>
              <a:rPr lang="tr-TR" dirty="0"/>
              <a:t>Elde edilen ikili görüntü üzerinde yer alan gürültüleri silmek amacıyla morfolojik işlem uygulanmaktadır.</a:t>
            </a:r>
          </a:p>
          <a:p>
            <a:pPr algn="just"/>
            <a:r>
              <a:rPr lang="tr-TR" dirty="0"/>
              <a:t>Önerilen çalışmada, ikili görüntü üzerinde, aşındırma (</a:t>
            </a:r>
            <a:r>
              <a:rPr lang="tr-TR" dirty="0" err="1"/>
              <a:t>erosion</a:t>
            </a:r>
            <a:r>
              <a:rPr lang="tr-TR" dirty="0"/>
              <a:t>) ve genişleme (</a:t>
            </a:r>
            <a:r>
              <a:rPr lang="tr-TR" dirty="0" err="1"/>
              <a:t>dilation</a:t>
            </a:r>
            <a:r>
              <a:rPr lang="tr-TR" dirty="0"/>
              <a:t>) morfolojik işlemleri uygulanmaktadır. </a:t>
            </a:r>
          </a:p>
          <a:p>
            <a:pPr algn="just"/>
            <a:r>
              <a:rPr lang="tr-TR" b="1" dirty="0"/>
              <a:t>Aşındırma işlemi</a:t>
            </a:r>
            <a:r>
              <a:rPr lang="tr-TR" dirty="0"/>
              <a:t>, ikili resim üzerinde yer alan beyaz alanları daraltmak ve siyah bölgelerdeki beyazlıkları temizlemek için kullanılmaktadır.</a:t>
            </a:r>
          </a:p>
          <a:p>
            <a:pPr algn="just"/>
            <a:r>
              <a:rPr lang="tr-TR" b="1" dirty="0"/>
              <a:t>Genişleme işlemi </a:t>
            </a:r>
            <a:r>
              <a:rPr lang="tr-TR" dirty="0"/>
              <a:t>ise, beyaz alanların sınırlarını genişletirken aynı zamanda beyaz bölgede yer alan siyah noktaları temizlemektedir.</a:t>
            </a:r>
          </a:p>
          <a:p>
            <a:pPr algn="just"/>
            <a:r>
              <a:rPr lang="tr-TR" dirty="0"/>
              <a:t>Sırasıyla denklem 5 ve denklem 6 ‘da aşındırma, genişleme işlemlerine ait matematiksel ifadeler sunulmaktadır.</a:t>
            </a:r>
          </a:p>
        </p:txBody>
      </p:sp>
      <p:pic>
        <p:nvPicPr>
          <p:cNvPr id="5" name="Resim 4">
            <a:extLst>
              <a:ext uri="{FF2B5EF4-FFF2-40B4-BE49-F238E27FC236}">
                <a16:creationId xmlns:a16="http://schemas.microsoft.com/office/drawing/2014/main" id="{C2181C84-35FB-AE16-2C16-ED4C75CFB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556" y="5633300"/>
            <a:ext cx="4627890" cy="620598"/>
          </a:xfrm>
          <a:prstGeom prst="rect">
            <a:avLst/>
          </a:prstGeom>
        </p:spPr>
      </p:pic>
      <p:pic>
        <p:nvPicPr>
          <p:cNvPr id="7" name="Resim 6">
            <a:extLst>
              <a:ext uri="{FF2B5EF4-FFF2-40B4-BE49-F238E27FC236}">
                <a16:creationId xmlns:a16="http://schemas.microsoft.com/office/drawing/2014/main" id="{D82FCDBC-0E55-C397-69AB-1BA2F5005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679" y="5633300"/>
            <a:ext cx="5060260" cy="620598"/>
          </a:xfrm>
          <a:prstGeom prst="rect">
            <a:avLst/>
          </a:prstGeom>
        </p:spPr>
      </p:pic>
    </p:spTree>
    <p:extLst>
      <p:ext uri="{BB962C8B-B14F-4D97-AF65-F5344CB8AC3E}">
        <p14:creationId xmlns:p14="http://schemas.microsoft.com/office/powerpoint/2010/main" val="4481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C56D4B72-5820-84D8-2659-FD9C5DC77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9862" y="3596654"/>
            <a:ext cx="1836579" cy="2812024"/>
          </a:xfrm>
          <a:prstGeom prst="rect">
            <a:avLst/>
          </a:prstGeom>
        </p:spPr>
      </p:pic>
      <p:sp>
        <p:nvSpPr>
          <p:cNvPr id="2" name="Başlık 1">
            <a:extLst>
              <a:ext uri="{FF2B5EF4-FFF2-40B4-BE49-F238E27FC236}">
                <a16:creationId xmlns:a16="http://schemas.microsoft.com/office/drawing/2014/main" id="{86FAC3FB-807D-AC45-9F51-124ADA9FBA44}"/>
              </a:ext>
            </a:extLst>
          </p:cNvPr>
          <p:cNvSpPr>
            <a:spLocks noGrp="1"/>
          </p:cNvSpPr>
          <p:nvPr>
            <p:ph type="title"/>
          </p:nvPr>
        </p:nvSpPr>
        <p:spPr/>
        <p:txBody>
          <a:bodyPr/>
          <a:lstStyle/>
          <a:p>
            <a:r>
              <a:rPr lang="tr-TR" dirty="0"/>
              <a:t>2.1. Görüntü ön işleme aşaması</a:t>
            </a:r>
          </a:p>
        </p:txBody>
      </p:sp>
      <p:sp>
        <p:nvSpPr>
          <p:cNvPr id="3" name="İçerik Yer Tutucusu 2">
            <a:extLst>
              <a:ext uri="{FF2B5EF4-FFF2-40B4-BE49-F238E27FC236}">
                <a16:creationId xmlns:a16="http://schemas.microsoft.com/office/drawing/2014/main" id="{D527FA3F-D73A-CDB0-DAE5-F217E05F943E}"/>
              </a:ext>
            </a:extLst>
          </p:cNvPr>
          <p:cNvSpPr>
            <a:spLocks noGrp="1"/>
          </p:cNvSpPr>
          <p:nvPr>
            <p:ph idx="1"/>
          </p:nvPr>
        </p:nvSpPr>
        <p:spPr/>
        <p:txBody>
          <a:bodyPr/>
          <a:lstStyle/>
          <a:p>
            <a:pPr algn="just"/>
            <a:r>
              <a:rPr lang="tr-TR" dirty="0"/>
              <a:t>Şekil 3’de kameradan alınan ham görüntü gösterilmektedir.</a:t>
            </a:r>
          </a:p>
          <a:p>
            <a:pPr algn="just"/>
            <a:r>
              <a:rPr lang="tr-TR" dirty="0"/>
              <a:t>Şekil 4’te ise, filtreleme, grileştirme, eşikleme ve morfolojik işlemlerin kameradan alınan ham görüntüye uygulanması sonucunda oluşan görüntü sunulmaktadır. Elde edilen görüntü ile ortam da bulunan nesnelere ait kenarların belirlenmekte ve özellik çıkarımı için hazır duruma getirilmektedir.</a:t>
            </a:r>
          </a:p>
        </p:txBody>
      </p:sp>
      <p:pic>
        <p:nvPicPr>
          <p:cNvPr id="9" name="Resim 8">
            <a:extLst>
              <a:ext uri="{FF2B5EF4-FFF2-40B4-BE49-F238E27FC236}">
                <a16:creationId xmlns:a16="http://schemas.microsoft.com/office/drawing/2014/main" id="{7824F941-D7A7-E0D4-2691-0A74D9F57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811" y="5913091"/>
            <a:ext cx="342930" cy="335309"/>
          </a:xfrm>
          <a:prstGeom prst="rect">
            <a:avLst/>
          </a:prstGeom>
        </p:spPr>
      </p:pic>
      <p:pic>
        <p:nvPicPr>
          <p:cNvPr id="13" name="Resim 12">
            <a:extLst>
              <a:ext uri="{FF2B5EF4-FFF2-40B4-BE49-F238E27FC236}">
                <a16:creationId xmlns:a16="http://schemas.microsoft.com/office/drawing/2014/main" id="{029CFCB3-ECDB-2E7D-755D-D108D4E612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784" y="3516198"/>
            <a:ext cx="2103302" cy="3067755"/>
          </a:xfrm>
          <a:prstGeom prst="rect">
            <a:avLst/>
          </a:prstGeom>
        </p:spPr>
      </p:pic>
      <p:pic>
        <p:nvPicPr>
          <p:cNvPr id="15" name="Resim 14">
            <a:extLst>
              <a:ext uri="{FF2B5EF4-FFF2-40B4-BE49-F238E27FC236}">
                <a16:creationId xmlns:a16="http://schemas.microsoft.com/office/drawing/2014/main" id="{5C881398-F7A3-A94C-63B7-B6213BAE92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4581" y="6020024"/>
            <a:ext cx="327688" cy="388654"/>
          </a:xfrm>
          <a:prstGeom prst="rect">
            <a:avLst/>
          </a:prstGeom>
        </p:spPr>
      </p:pic>
    </p:spTree>
    <p:extLst>
      <p:ext uri="{BB962C8B-B14F-4D97-AF65-F5344CB8AC3E}">
        <p14:creationId xmlns:p14="http://schemas.microsoft.com/office/powerpoint/2010/main" val="1357837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F88E2D-9F78-164C-6A88-E31398AF6222}"/>
              </a:ext>
            </a:extLst>
          </p:cNvPr>
          <p:cNvSpPr>
            <a:spLocks noGrp="1"/>
          </p:cNvSpPr>
          <p:nvPr>
            <p:ph type="title"/>
          </p:nvPr>
        </p:nvSpPr>
        <p:spPr>
          <a:xfrm>
            <a:off x="618113" y="496478"/>
            <a:ext cx="10945125" cy="970450"/>
          </a:xfrm>
        </p:spPr>
        <p:txBody>
          <a:bodyPr>
            <a:normAutofit fontScale="90000"/>
          </a:bodyPr>
          <a:lstStyle/>
          <a:p>
            <a:r>
              <a:rPr lang="tr-TR" dirty="0"/>
              <a:t>2.2. Nesne Bulma Ve Özellik Çıkarımı İşlemi Aşaması</a:t>
            </a:r>
          </a:p>
        </p:txBody>
      </p:sp>
      <p:sp>
        <p:nvSpPr>
          <p:cNvPr id="3" name="İçerik Yer Tutucusu 2">
            <a:extLst>
              <a:ext uri="{FF2B5EF4-FFF2-40B4-BE49-F238E27FC236}">
                <a16:creationId xmlns:a16="http://schemas.microsoft.com/office/drawing/2014/main" id="{A503AAF1-6347-CF61-3ADA-EBBB3775A44B}"/>
              </a:ext>
            </a:extLst>
          </p:cNvPr>
          <p:cNvSpPr>
            <a:spLocks noGrp="1"/>
          </p:cNvSpPr>
          <p:nvPr>
            <p:ph idx="1"/>
          </p:nvPr>
        </p:nvSpPr>
        <p:spPr/>
        <p:txBody>
          <a:bodyPr/>
          <a:lstStyle/>
          <a:p>
            <a:pPr algn="just"/>
            <a:r>
              <a:rPr lang="tr-TR" dirty="0"/>
              <a:t>Nesne bulma ve özellik çıkarımı işlemi aşamasında, görüntü ön işleme aşamasından geçirilerek elde edilen ikili görüntü üzerinde nesnelerin bulunması ve her bir nesneye ait özelliklerin çıkarımı işlemleri gerçekleştirilmektedir.</a:t>
            </a:r>
          </a:p>
          <a:p>
            <a:pPr algn="just"/>
            <a:r>
              <a:rPr lang="tr-TR" dirty="0"/>
              <a:t>Görüntü ön işleme sonunda elde edilen ikili resimde her bir nesneye ait </a:t>
            </a:r>
            <a:r>
              <a:rPr lang="tr-TR" b="1" dirty="0"/>
              <a:t>dış hatlar</a:t>
            </a:r>
            <a:r>
              <a:rPr lang="tr-TR" dirty="0"/>
              <a:t>, Suzuki ve </a:t>
            </a:r>
            <a:r>
              <a:rPr lang="tr-TR" dirty="0" err="1"/>
              <a:t>Abe</a:t>
            </a:r>
            <a:r>
              <a:rPr lang="tr-TR" dirty="0"/>
              <a:t> tarafından 1985 yılında geliştirilmiş olan algoritma kullanılarak bulunmuştur.</a:t>
            </a:r>
          </a:p>
          <a:p>
            <a:pPr algn="just"/>
            <a:r>
              <a:rPr lang="tr-TR" dirty="0"/>
              <a:t>Her bir nesneye ait dış hatlar ve nesne numaraları belirlendikten sonra, nesnenin alanını hesaplamak için moment alma işlemi gerçekleştirilmektedir. Denklem 7’de moment alma işlemini gösteren genel formül sunulmaktadır.</a:t>
            </a:r>
          </a:p>
          <a:p>
            <a:pPr algn="just"/>
            <a:r>
              <a:rPr lang="tr-TR" dirty="0"/>
              <a:t>İkili görüntü üzerinde yer alan herhangi bir nesneye ait alan değeri denklem 8 de gösterilmiştir.</a:t>
            </a:r>
          </a:p>
        </p:txBody>
      </p:sp>
      <p:pic>
        <p:nvPicPr>
          <p:cNvPr id="7" name="Resim 6">
            <a:extLst>
              <a:ext uri="{FF2B5EF4-FFF2-40B4-BE49-F238E27FC236}">
                <a16:creationId xmlns:a16="http://schemas.microsoft.com/office/drawing/2014/main" id="{036E49D7-5E49-64B9-1F42-7DF5AB5DE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976" y="5596086"/>
            <a:ext cx="3372463" cy="647760"/>
          </a:xfrm>
          <a:prstGeom prst="rect">
            <a:avLst/>
          </a:prstGeom>
        </p:spPr>
      </p:pic>
      <p:pic>
        <p:nvPicPr>
          <p:cNvPr id="9" name="Resim 8">
            <a:extLst>
              <a:ext uri="{FF2B5EF4-FFF2-40B4-BE49-F238E27FC236}">
                <a16:creationId xmlns:a16="http://schemas.microsoft.com/office/drawing/2014/main" id="{F64F39D2-5DF7-8424-7D53-905DDC084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295" y="5900497"/>
            <a:ext cx="289585" cy="312447"/>
          </a:xfrm>
          <a:prstGeom prst="rect">
            <a:avLst/>
          </a:prstGeom>
        </p:spPr>
      </p:pic>
      <p:pic>
        <p:nvPicPr>
          <p:cNvPr id="11" name="Resim 10">
            <a:extLst>
              <a:ext uri="{FF2B5EF4-FFF2-40B4-BE49-F238E27FC236}">
                <a16:creationId xmlns:a16="http://schemas.microsoft.com/office/drawing/2014/main" id="{D518CFD8-5F9C-5902-12D8-29F931BAE5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092" y="5596086"/>
            <a:ext cx="4918998" cy="636327"/>
          </a:xfrm>
          <a:prstGeom prst="rect">
            <a:avLst/>
          </a:prstGeom>
        </p:spPr>
      </p:pic>
    </p:spTree>
    <p:extLst>
      <p:ext uri="{BB962C8B-B14F-4D97-AF65-F5344CB8AC3E}">
        <p14:creationId xmlns:p14="http://schemas.microsoft.com/office/powerpoint/2010/main" val="3774549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969877-F06A-F41E-3AFC-77B4BD254161}"/>
              </a:ext>
            </a:extLst>
          </p:cNvPr>
          <p:cNvSpPr>
            <a:spLocks noGrp="1"/>
          </p:cNvSpPr>
          <p:nvPr>
            <p:ph type="title"/>
          </p:nvPr>
        </p:nvSpPr>
        <p:spPr/>
        <p:txBody>
          <a:bodyPr>
            <a:normAutofit fontScale="90000"/>
          </a:bodyPr>
          <a:lstStyle/>
          <a:p>
            <a:r>
              <a:rPr lang="tr-TR" dirty="0"/>
              <a:t>2.3. Sınıflandırma İşlemi Aşamasına Ait Adımlar</a:t>
            </a:r>
          </a:p>
        </p:txBody>
      </p:sp>
      <p:sp>
        <p:nvSpPr>
          <p:cNvPr id="3" name="İçerik Yer Tutucusu 2">
            <a:extLst>
              <a:ext uri="{FF2B5EF4-FFF2-40B4-BE49-F238E27FC236}">
                <a16:creationId xmlns:a16="http://schemas.microsoft.com/office/drawing/2014/main" id="{01528732-D076-1755-75BB-10386767C060}"/>
              </a:ext>
            </a:extLst>
          </p:cNvPr>
          <p:cNvSpPr>
            <a:spLocks noGrp="1"/>
          </p:cNvSpPr>
          <p:nvPr>
            <p:ph idx="1"/>
          </p:nvPr>
        </p:nvSpPr>
        <p:spPr/>
        <p:txBody>
          <a:bodyPr/>
          <a:lstStyle/>
          <a:p>
            <a:pPr algn="just"/>
            <a:r>
              <a:rPr lang="tr-TR" dirty="0"/>
              <a:t>Kümeleme, fiziksel veya soyut nesneleri benzer nesne sınıfları içerisinde gruplama sürecidir.</a:t>
            </a:r>
          </a:p>
          <a:p>
            <a:pPr algn="just"/>
            <a:r>
              <a:rPr lang="tr-TR" dirty="0"/>
              <a:t>Önerilen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a:t>
            </a:r>
          </a:p>
        </p:txBody>
      </p:sp>
    </p:spTree>
    <p:extLst>
      <p:ext uri="{BB962C8B-B14F-4D97-AF65-F5344CB8AC3E}">
        <p14:creationId xmlns:p14="http://schemas.microsoft.com/office/powerpoint/2010/main" val="399090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309E4B-04E1-0696-B652-902001362B0F}"/>
              </a:ext>
            </a:extLst>
          </p:cNvPr>
          <p:cNvSpPr>
            <a:spLocks noGrp="1"/>
          </p:cNvSpPr>
          <p:nvPr>
            <p:ph type="title"/>
          </p:nvPr>
        </p:nvSpPr>
        <p:spPr/>
        <p:txBody>
          <a:bodyPr/>
          <a:lstStyle/>
          <a:p>
            <a:r>
              <a:rPr lang="tr-TR" dirty="0"/>
              <a:t>2.3.1. Ortalama Tabanlı Sınıflandırma</a:t>
            </a:r>
          </a:p>
        </p:txBody>
      </p:sp>
      <p:sp>
        <p:nvSpPr>
          <p:cNvPr id="3" name="İçerik Yer Tutucusu 2">
            <a:extLst>
              <a:ext uri="{FF2B5EF4-FFF2-40B4-BE49-F238E27FC236}">
                <a16:creationId xmlns:a16="http://schemas.microsoft.com/office/drawing/2014/main" id="{15788388-A0F0-9F6B-32CB-2F15DC99B60C}"/>
              </a:ext>
            </a:extLst>
          </p:cNvPr>
          <p:cNvSpPr>
            <a:spLocks noGrp="1"/>
          </p:cNvSpPr>
          <p:nvPr>
            <p:ph idx="1"/>
          </p:nvPr>
        </p:nvSpPr>
        <p:spPr>
          <a:xfrm>
            <a:off x="913795" y="1732449"/>
            <a:ext cx="10353762" cy="4772046"/>
          </a:xfrm>
        </p:spPr>
        <p:txBody>
          <a:bodyPr>
            <a:normAutofit/>
          </a:bodyPr>
          <a:lstStyle/>
          <a:p>
            <a:pPr algn="just"/>
            <a:r>
              <a:rPr lang="tr-TR" dirty="0"/>
              <a:t>Önerilen ilk yöntemde ortamda bulunan nesneler kendi aralarında otomatik olarak 3 sınıfa ayrıştırılmaktadır. Sınıflandırma işleminde oluşturulan ilk küme merkezi hesaplanırken denklem 13’te sunulan formül kullanılmaktadır.</a:t>
            </a:r>
          </a:p>
          <a:p>
            <a:pPr algn="just"/>
            <a:endParaRPr lang="tr-TR" dirty="0"/>
          </a:p>
          <a:p>
            <a:pPr algn="just"/>
            <a:r>
              <a:rPr lang="tr-TR" dirty="0"/>
              <a:t>Diğer iki küme merkezi hesaplanırken ilk olarak en büyük (</a:t>
            </a:r>
            <a:r>
              <a:rPr lang="tr-TR" dirty="0" err="1"/>
              <a:t>maksAlan</a:t>
            </a:r>
            <a:r>
              <a:rPr lang="tr-TR" dirty="0"/>
              <a:t>) ve en küçük (</a:t>
            </a:r>
            <a:r>
              <a:rPr lang="tr-TR" dirty="0" err="1"/>
              <a:t>minAlan</a:t>
            </a:r>
            <a:r>
              <a:rPr lang="tr-TR" dirty="0"/>
              <a:t>) alan hesaplanmaktadır. K1 ve K3 küme merkezlerinin hesaplanmasını gösteren ifadeler, denklem 14 ve denklem 15’te sunulmaktadır.</a:t>
            </a:r>
          </a:p>
          <a:p>
            <a:pPr algn="just"/>
            <a:endParaRPr lang="tr-TR" dirty="0"/>
          </a:p>
          <a:p>
            <a:pPr algn="just"/>
            <a:endParaRPr lang="tr-TR" dirty="0"/>
          </a:p>
          <a:p>
            <a:pPr algn="just"/>
            <a:r>
              <a:rPr lang="tr-TR" dirty="0"/>
              <a:t>Nesneleri sınıflandırma aşamasında, ilgili nesnenin alanı ile her bir küme merkezi arasındaki mesafe hesaplanmaktadır. Nesneler kendilerine en yakın noktada bulunan küme merkezlerine yerleştirilerek sınıflandırılmaktadır.</a:t>
            </a:r>
          </a:p>
          <a:p>
            <a:pPr algn="just"/>
            <a:endParaRPr lang="tr-TR" dirty="0"/>
          </a:p>
        </p:txBody>
      </p:sp>
      <p:pic>
        <p:nvPicPr>
          <p:cNvPr id="7" name="Resim 6">
            <a:extLst>
              <a:ext uri="{FF2B5EF4-FFF2-40B4-BE49-F238E27FC236}">
                <a16:creationId xmlns:a16="http://schemas.microsoft.com/office/drawing/2014/main" id="{46F33D1A-4E70-A164-B5E5-7995D676B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4405" y="2525464"/>
            <a:ext cx="1481572" cy="505396"/>
          </a:xfrm>
          <a:prstGeom prst="rect">
            <a:avLst/>
          </a:prstGeom>
        </p:spPr>
      </p:pic>
      <p:pic>
        <p:nvPicPr>
          <p:cNvPr id="9" name="Resim 8">
            <a:extLst>
              <a:ext uri="{FF2B5EF4-FFF2-40B4-BE49-F238E27FC236}">
                <a16:creationId xmlns:a16="http://schemas.microsoft.com/office/drawing/2014/main" id="{4CADC3CB-8803-93FD-34F6-1C651E4D9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6664" y="2731449"/>
            <a:ext cx="349313" cy="299411"/>
          </a:xfrm>
          <a:prstGeom prst="rect">
            <a:avLst/>
          </a:prstGeom>
        </p:spPr>
      </p:pic>
      <p:pic>
        <p:nvPicPr>
          <p:cNvPr id="11" name="Resim 10">
            <a:extLst>
              <a:ext uri="{FF2B5EF4-FFF2-40B4-BE49-F238E27FC236}">
                <a16:creationId xmlns:a16="http://schemas.microsoft.com/office/drawing/2014/main" id="{EA7545D9-030E-5E11-FF90-FCCCF2D582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4405" y="3994267"/>
            <a:ext cx="2263336" cy="1013548"/>
          </a:xfrm>
          <a:prstGeom prst="rect">
            <a:avLst/>
          </a:prstGeom>
        </p:spPr>
      </p:pic>
      <p:pic>
        <p:nvPicPr>
          <p:cNvPr id="13" name="Resim 12">
            <a:extLst>
              <a:ext uri="{FF2B5EF4-FFF2-40B4-BE49-F238E27FC236}">
                <a16:creationId xmlns:a16="http://schemas.microsoft.com/office/drawing/2014/main" id="{A789F1D3-80B7-895C-76D9-2B37900E3C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0625" y="4122927"/>
            <a:ext cx="419136" cy="342930"/>
          </a:xfrm>
          <a:prstGeom prst="rect">
            <a:avLst/>
          </a:prstGeom>
        </p:spPr>
      </p:pic>
      <p:pic>
        <p:nvPicPr>
          <p:cNvPr id="15" name="Resim 14">
            <a:extLst>
              <a:ext uri="{FF2B5EF4-FFF2-40B4-BE49-F238E27FC236}">
                <a16:creationId xmlns:a16="http://schemas.microsoft.com/office/drawing/2014/main" id="{6B224923-A3AE-8BE9-3C83-1680A53E9E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88245" y="4653260"/>
            <a:ext cx="411516" cy="335309"/>
          </a:xfrm>
          <a:prstGeom prst="rect">
            <a:avLst/>
          </a:prstGeom>
        </p:spPr>
      </p:pic>
    </p:spTree>
    <p:extLst>
      <p:ext uri="{BB962C8B-B14F-4D97-AF65-F5344CB8AC3E}">
        <p14:creationId xmlns:p14="http://schemas.microsoft.com/office/powerpoint/2010/main" val="295437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6705BA-CBD0-65EB-C5C7-531C94B9DF46}"/>
              </a:ext>
            </a:extLst>
          </p:cNvPr>
          <p:cNvSpPr>
            <a:spLocks noGrp="1"/>
          </p:cNvSpPr>
          <p:nvPr>
            <p:ph type="title"/>
          </p:nvPr>
        </p:nvSpPr>
        <p:spPr/>
        <p:txBody>
          <a:bodyPr/>
          <a:lstStyle/>
          <a:p>
            <a:r>
              <a:rPr lang="tr-TR" dirty="0"/>
              <a:t>2.3.2. K-means Kümeleme Yöntemi</a:t>
            </a:r>
          </a:p>
        </p:txBody>
      </p:sp>
      <p:sp>
        <p:nvSpPr>
          <p:cNvPr id="3" name="İçerik Yer Tutucusu 2">
            <a:extLst>
              <a:ext uri="{FF2B5EF4-FFF2-40B4-BE49-F238E27FC236}">
                <a16:creationId xmlns:a16="http://schemas.microsoft.com/office/drawing/2014/main" id="{D0DA36FB-257C-DC1E-974B-A33390E56FC0}"/>
              </a:ext>
            </a:extLst>
          </p:cNvPr>
          <p:cNvSpPr>
            <a:spLocks noGrp="1"/>
          </p:cNvSpPr>
          <p:nvPr>
            <p:ph idx="1"/>
          </p:nvPr>
        </p:nvSpPr>
        <p:spPr/>
        <p:txBody>
          <a:bodyPr/>
          <a:lstStyle/>
          <a:p>
            <a:pPr algn="just"/>
            <a:r>
              <a:rPr lang="tr-TR" dirty="0"/>
              <a:t>K-means algoritması, N adet veri nesnesinin K adet kümeye bölünmesidir.</a:t>
            </a:r>
          </a:p>
          <a:p>
            <a:pPr algn="just"/>
            <a:r>
              <a:rPr lang="tr-TR" dirty="0"/>
              <a:t>K-means kümeleme, karesel hatayı en aza indirgemek için N tane veriyi K adet kümeye bölümlemeyi amaçlamaktadır.</a:t>
            </a:r>
          </a:p>
          <a:p>
            <a:pPr algn="just"/>
            <a:r>
              <a:rPr lang="tr-TR" dirty="0"/>
              <a:t>K-means algoritmasının temel amacı bölümleme sonucunda elde edilen küme içindeki verilerin benzerliklerinin maksimum, kümeler arasındaki benzerliklerin ise minimum olmasıdır.</a:t>
            </a:r>
          </a:p>
          <a:p>
            <a:pPr algn="just"/>
            <a:r>
              <a:rPr lang="tr-TR" dirty="0"/>
              <a:t>K-means algoritmasının çalışma sürecini maddeler halinde sunulan 4 aşamada ifade edilmektedir.</a:t>
            </a:r>
          </a:p>
        </p:txBody>
      </p:sp>
    </p:spTree>
    <p:extLst>
      <p:ext uri="{BB962C8B-B14F-4D97-AF65-F5344CB8AC3E}">
        <p14:creationId xmlns:p14="http://schemas.microsoft.com/office/powerpoint/2010/main" val="1764600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285D6E-3C72-366A-B729-F01C8CB46A97}"/>
              </a:ext>
            </a:extLst>
          </p:cNvPr>
          <p:cNvSpPr>
            <a:spLocks noGrp="1"/>
          </p:cNvSpPr>
          <p:nvPr>
            <p:ph type="title"/>
          </p:nvPr>
        </p:nvSpPr>
        <p:spPr/>
        <p:txBody>
          <a:bodyPr/>
          <a:lstStyle/>
          <a:p>
            <a:r>
              <a:rPr lang="tr-TR" dirty="0"/>
              <a:t>2.3.2. K-means Kümeleme Yöntemi(devamı)</a:t>
            </a:r>
          </a:p>
        </p:txBody>
      </p:sp>
      <p:sp>
        <p:nvSpPr>
          <p:cNvPr id="3" name="İçerik Yer Tutucusu 2">
            <a:extLst>
              <a:ext uri="{FF2B5EF4-FFF2-40B4-BE49-F238E27FC236}">
                <a16:creationId xmlns:a16="http://schemas.microsoft.com/office/drawing/2014/main" id="{64384781-AC55-B727-C26F-37ED0B20C718}"/>
              </a:ext>
            </a:extLst>
          </p:cNvPr>
          <p:cNvSpPr>
            <a:spLocks noGrp="1"/>
          </p:cNvSpPr>
          <p:nvPr>
            <p:ph idx="1"/>
          </p:nvPr>
        </p:nvSpPr>
        <p:spPr/>
        <p:txBody>
          <a:bodyPr/>
          <a:lstStyle/>
          <a:p>
            <a:pPr marL="494100" indent="-457200">
              <a:buFont typeface="+mj-lt"/>
              <a:buAutoNum type="arabicPeriod"/>
            </a:pPr>
            <a:r>
              <a:rPr lang="tr-TR" dirty="0"/>
              <a:t>İlk olarak, K adet küme için rastgele başlangıç küme merkezleri belirlenmektedir,</a:t>
            </a:r>
          </a:p>
          <a:p>
            <a:pPr marL="494100" indent="-457200" algn="just">
              <a:buFont typeface="+mj-lt"/>
              <a:buAutoNum type="arabicPeriod"/>
            </a:pPr>
            <a:r>
              <a:rPr lang="tr-TR" dirty="0"/>
              <a:t>Her nesnenin seçilmiş olan küme merkez noktalarına olan uzaklığı hesaplanmaktadır. Küme merkez noktalarına olan uzaklıklarına göre tüm nesneler k adet kümeden en yakın olan kümeye yerleştirilmektedir,</a:t>
            </a:r>
          </a:p>
          <a:p>
            <a:pPr marL="494100" indent="-457200">
              <a:buFont typeface="+mj-lt"/>
              <a:buAutoNum type="arabicPeriod"/>
            </a:pPr>
            <a:r>
              <a:rPr lang="tr-TR" dirty="0"/>
              <a:t>Yeni oluşan kümelerin merkez noktaları, o kümedeki tüm nesnelerin ortalama değerlerinden elde edilmiş veriye göre değiştirilmektedir, </a:t>
            </a:r>
          </a:p>
          <a:p>
            <a:pPr marL="494100" indent="-457200">
              <a:buFont typeface="+mj-lt"/>
              <a:buAutoNum type="arabicPeriod"/>
            </a:pPr>
            <a:r>
              <a:rPr lang="tr-TR" dirty="0"/>
              <a:t>Küme merkez noktaları sabit olmadığı sürece 2. ve 3. adımlar tekrarlanmaktadır.</a:t>
            </a:r>
          </a:p>
          <a:p>
            <a:pPr marL="494100" indent="-457200">
              <a:buFont typeface="+mj-lt"/>
              <a:buAutoNum type="arabicPeriod"/>
            </a:pPr>
            <a:r>
              <a:rPr lang="tr-TR" dirty="0"/>
              <a:t>Makalede kullanılmakta olan K-means algoritmasının akış diyagramı Şekil 5’te gösterilmektedir.</a:t>
            </a:r>
          </a:p>
        </p:txBody>
      </p:sp>
    </p:spTree>
    <p:extLst>
      <p:ext uri="{BB962C8B-B14F-4D97-AF65-F5344CB8AC3E}">
        <p14:creationId xmlns:p14="http://schemas.microsoft.com/office/powerpoint/2010/main" val="233204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5593F1-9483-922D-F944-8C97EBAD59E3}"/>
              </a:ext>
            </a:extLst>
          </p:cNvPr>
          <p:cNvSpPr>
            <a:spLocks noGrp="1"/>
          </p:cNvSpPr>
          <p:nvPr>
            <p:ph type="title"/>
          </p:nvPr>
        </p:nvSpPr>
        <p:spPr/>
        <p:txBody>
          <a:bodyPr/>
          <a:lstStyle/>
          <a:p>
            <a:r>
              <a:rPr lang="tr-TR" dirty="0"/>
              <a:t>2.3.2. K-means Kümeleme Yöntemi(devamı)</a:t>
            </a:r>
          </a:p>
        </p:txBody>
      </p:sp>
      <p:sp>
        <p:nvSpPr>
          <p:cNvPr id="3" name="İçerik Yer Tutucusu 2">
            <a:extLst>
              <a:ext uri="{FF2B5EF4-FFF2-40B4-BE49-F238E27FC236}">
                <a16:creationId xmlns:a16="http://schemas.microsoft.com/office/drawing/2014/main" id="{D1428A59-3B59-06D4-045D-9502C0F68926}"/>
              </a:ext>
            </a:extLst>
          </p:cNvPr>
          <p:cNvSpPr>
            <a:spLocks noGrp="1"/>
          </p:cNvSpPr>
          <p:nvPr>
            <p:ph idx="1"/>
          </p:nvPr>
        </p:nvSpPr>
        <p:spPr>
          <a:xfrm>
            <a:off x="913795" y="1732449"/>
            <a:ext cx="10353762" cy="4515951"/>
          </a:xfrm>
        </p:spPr>
        <p:txBody>
          <a:bodyPr>
            <a:normAutofit fontScale="92500" lnSpcReduction="10000"/>
          </a:bodyPr>
          <a:lstStyle/>
          <a:p>
            <a:pPr algn="just"/>
            <a:r>
              <a:rPr lang="tr-TR" dirty="0"/>
              <a:t>Kümeleme işlemi nesnelerin birbirleri ile olan benzerlik veya benzemezliklerine göre gerçekleştirilmektedir. Benzerlik ve benzemezlik ölçümlerinde en yaygın olarak kullanılan mesafe ölçüm yöntemleri </a:t>
            </a:r>
            <a:r>
              <a:rPr lang="tr-TR" dirty="0" err="1"/>
              <a:t>Euclidean</a:t>
            </a:r>
            <a:r>
              <a:rPr lang="tr-TR" dirty="0"/>
              <a:t>, Manhattan ve </a:t>
            </a:r>
            <a:r>
              <a:rPr lang="tr-TR" dirty="0" err="1"/>
              <a:t>Minkowski</a:t>
            </a:r>
            <a:r>
              <a:rPr lang="tr-TR" dirty="0"/>
              <a:t> yöntemleridir. </a:t>
            </a:r>
            <a:r>
              <a:rPr lang="tr-TR" dirty="0" err="1"/>
              <a:t>Euclidean</a:t>
            </a:r>
            <a:r>
              <a:rPr lang="tr-TR" dirty="0"/>
              <a:t>, Manhattan ve </a:t>
            </a:r>
            <a:r>
              <a:rPr lang="tr-TR" dirty="0" err="1"/>
              <a:t>Minkowski</a:t>
            </a:r>
            <a:r>
              <a:rPr lang="tr-TR" dirty="0"/>
              <a:t> mesafelerinin hesaplanması Denklem 16, 17 ve 18’de sırası ile gösterilmektedir.</a:t>
            </a:r>
          </a:p>
          <a:p>
            <a:endParaRPr lang="tr-TR" dirty="0"/>
          </a:p>
          <a:p>
            <a:endParaRPr lang="tr-TR" dirty="0"/>
          </a:p>
          <a:p>
            <a:endParaRPr lang="tr-TR" dirty="0"/>
          </a:p>
          <a:p>
            <a:endParaRPr lang="tr-TR" dirty="0"/>
          </a:p>
          <a:p>
            <a:pPr algn="just"/>
            <a:r>
              <a:rPr lang="tr-TR" dirty="0"/>
              <a:t>Bu çalışmada nesneleri kümeleme işlemi aşamasında benzerliklerinden yararlanılmıştır. Nesnelerin küme merkezlerine uzaklıklarının hesaplanmasında ve kümeleme işleminin gerçekleştirilmesinde Denklem 16'da gösterilmekte olan </a:t>
            </a:r>
            <a:r>
              <a:rPr lang="tr-TR" dirty="0" err="1"/>
              <a:t>Euclidean</a:t>
            </a:r>
            <a:r>
              <a:rPr lang="tr-TR" dirty="0"/>
              <a:t> mesafe ölçümü kullanılmaktadır.</a:t>
            </a:r>
          </a:p>
        </p:txBody>
      </p:sp>
      <p:pic>
        <p:nvPicPr>
          <p:cNvPr id="5" name="Resim 4">
            <a:extLst>
              <a:ext uri="{FF2B5EF4-FFF2-40B4-BE49-F238E27FC236}">
                <a16:creationId xmlns:a16="http://schemas.microsoft.com/office/drawing/2014/main" id="{F3AC6C71-B2AF-938F-080A-28B3E0A07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836" y="3142678"/>
            <a:ext cx="3962743" cy="1402202"/>
          </a:xfrm>
          <a:prstGeom prst="rect">
            <a:avLst/>
          </a:prstGeom>
        </p:spPr>
      </p:pic>
    </p:spTree>
    <p:extLst>
      <p:ext uri="{BB962C8B-B14F-4D97-AF65-F5344CB8AC3E}">
        <p14:creationId xmlns:p14="http://schemas.microsoft.com/office/powerpoint/2010/main" val="3841251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15C603-E760-4021-5400-50E5B7A25DAA}"/>
              </a:ext>
            </a:extLst>
          </p:cNvPr>
          <p:cNvSpPr>
            <a:spLocks noGrp="1"/>
          </p:cNvSpPr>
          <p:nvPr>
            <p:ph type="title"/>
          </p:nvPr>
        </p:nvSpPr>
        <p:spPr/>
        <p:txBody>
          <a:bodyPr/>
          <a:lstStyle/>
          <a:p>
            <a:r>
              <a:rPr lang="tr-TR" dirty="0"/>
              <a:t>2.3.2. K-means Kümeleme Yöntemi(devamı)</a:t>
            </a:r>
          </a:p>
        </p:txBody>
      </p:sp>
      <p:sp>
        <p:nvSpPr>
          <p:cNvPr id="3" name="İçerik Yer Tutucusu 2">
            <a:extLst>
              <a:ext uri="{FF2B5EF4-FFF2-40B4-BE49-F238E27FC236}">
                <a16:creationId xmlns:a16="http://schemas.microsoft.com/office/drawing/2014/main" id="{99ECC3BB-EBC4-BA06-6164-5A3863C5135F}"/>
              </a:ext>
            </a:extLst>
          </p:cNvPr>
          <p:cNvSpPr>
            <a:spLocks noGrp="1"/>
          </p:cNvSpPr>
          <p:nvPr>
            <p:ph idx="1"/>
          </p:nvPr>
        </p:nvSpPr>
        <p:spPr/>
        <p:txBody>
          <a:bodyPr/>
          <a:lstStyle/>
          <a:p>
            <a:pPr algn="just"/>
            <a:r>
              <a:rPr lang="tr-TR" dirty="0"/>
              <a:t>Görüntü ön işleme, nesne bulma ve özellik çıkartımı ile elde edilmiş olan nesnelerin, piksel olarak hesaplanmış olan alan verileri kullanılarak bilgi </a:t>
            </a:r>
            <a:r>
              <a:rPr lang="tr-TR" dirty="0" err="1"/>
              <a:t>veritabanı</a:t>
            </a:r>
            <a:r>
              <a:rPr lang="tr-TR" dirty="0"/>
              <a:t> oluşturulmaktadır.</a:t>
            </a:r>
          </a:p>
          <a:p>
            <a:pPr algn="just"/>
            <a:r>
              <a:rPr lang="tr-TR" dirty="0"/>
              <a:t>Bilgi </a:t>
            </a:r>
            <a:r>
              <a:rPr lang="tr-TR" dirty="0" err="1"/>
              <a:t>veritabanında</a:t>
            </a:r>
            <a:r>
              <a:rPr lang="tr-TR" dirty="0"/>
              <a:t> toplanmış olan veriler K-means kümeleme yöntemi kullanılarak 3 kümeye ayrılmakta ve bu kümelerin merkez noktaları belirlenmektedir.</a:t>
            </a:r>
          </a:p>
          <a:p>
            <a:pPr algn="just"/>
            <a:r>
              <a:rPr lang="tr-TR" dirty="0"/>
              <a:t>Çalışmaya yeni bir veri seti eklendiğinde gerçek zamanlı olarak, eklenen veri setindeki nesnelerin alanları piksel cinsinden hesaplanmaktadır. Hesaplanan nesne alanlarının, küme merkezlerine uzaklığı </a:t>
            </a:r>
            <a:r>
              <a:rPr lang="tr-TR" dirty="0" err="1"/>
              <a:t>Euclidean</a:t>
            </a:r>
            <a:r>
              <a:rPr lang="tr-TR" dirty="0"/>
              <a:t> yöntemi kullanılarak bulunmaktadır. </a:t>
            </a:r>
          </a:p>
          <a:p>
            <a:pPr algn="just"/>
            <a:r>
              <a:rPr lang="tr-TR" dirty="0"/>
              <a:t>Hesaplanan </a:t>
            </a:r>
            <a:r>
              <a:rPr lang="tr-TR" dirty="0" err="1"/>
              <a:t>Euclidean</a:t>
            </a:r>
            <a:r>
              <a:rPr lang="tr-TR" dirty="0"/>
              <a:t> uzaklıkları arasında en düşük olan değer hangi kümeye aitse, nesne o kümeye yerleştirilmektedir. </a:t>
            </a:r>
          </a:p>
        </p:txBody>
      </p:sp>
    </p:spTree>
    <p:extLst>
      <p:ext uri="{BB962C8B-B14F-4D97-AF65-F5344CB8AC3E}">
        <p14:creationId xmlns:p14="http://schemas.microsoft.com/office/powerpoint/2010/main" val="78722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8FBF87-3959-5B4E-B2E3-68A60DBFD8E3}"/>
              </a:ext>
            </a:extLst>
          </p:cNvPr>
          <p:cNvSpPr>
            <a:spLocks noGrp="1"/>
          </p:cNvSpPr>
          <p:nvPr>
            <p:ph type="title"/>
          </p:nvPr>
        </p:nvSpPr>
        <p:spPr/>
        <p:txBody>
          <a:bodyPr/>
          <a:lstStyle/>
          <a:p>
            <a:r>
              <a:rPr lang="tr-TR" dirty="0"/>
              <a:t>3. DENEYSEL ÇALIŞMA</a:t>
            </a:r>
          </a:p>
        </p:txBody>
      </p:sp>
      <p:sp>
        <p:nvSpPr>
          <p:cNvPr id="3" name="İçerik Yer Tutucusu 2">
            <a:extLst>
              <a:ext uri="{FF2B5EF4-FFF2-40B4-BE49-F238E27FC236}">
                <a16:creationId xmlns:a16="http://schemas.microsoft.com/office/drawing/2014/main" id="{4D3B14B2-888A-A357-F786-EDCF916281B7}"/>
              </a:ext>
            </a:extLst>
          </p:cNvPr>
          <p:cNvSpPr>
            <a:spLocks noGrp="1"/>
          </p:cNvSpPr>
          <p:nvPr>
            <p:ph idx="1"/>
          </p:nvPr>
        </p:nvSpPr>
        <p:spPr/>
        <p:txBody>
          <a:bodyPr/>
          <a:lstStyle/>
          <a:p>
            <a:pPr algn="just"/>
            <a:r>
              <a:rPr lang="tr-TR" dirty="0"/>
              <a:t>Önerilen yöntem ile ortamda bulunan fındıkların tespit edilerek kümelenmesine yönelik deneysel çalışma yapılmaktadır. Görüntülerin işlenmesi ve sınıflandırılması aşamalarında </a:t>
            </a:r>
            <a:r>
              <a:rPr lang="tr-TR" dirty="0" err="1"/>
              <a:t>OpenCV</a:t>
            </a:r>
            <a:r>
              <a:rPr lang="tr-TR" dirty="0"/>
              <a:t> Kütüphanesi ve </a:t>
            </a:r>
            <a:r>
              <a:rPr lang="tr-TR" dirty="0" err="1"/>
              <a:t>Weka</a:t>
            </a:r>
            <a:r>
              <a:rPr lang="tr-TR" dirty="0"/>
              <a:t>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 </a:t>
            </a:r>
          </a:p>
        </p:txBody>
      </p:sp>
      <p:pic>
        <p:nvPicPr>
          <p:cNvPr id="7" name="Resim 6">
            <a:extLst>
              <a:ext uri="{FF2B5EF4-FFF2-40B4-BE49-F238E27FC236}">
                <a16:creationId xmlns:a16="http://schemas.microsoft.com/office/drawing/2014/main" id="{84054E28-C0CC-2455-AA53-69D524292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478" y="3429000"/>
            <a:ext cx="2117524" cy="3320068"/>
          </a:xfrm>
          <a:prstGeom prst="rect">
            <a:avLst/>
          </a:prstGeom>
        </p:spPr>
      </p:pic>
    </p:spTree>
    <p:extLst>
      <p:ext uri="{BB962C8B-B14F-4D97-AF65-F5344CB8AC3E}">
        <p14:creationId xmlns:p14="http://schemas.microsoft.com/office/powerpoint/2010/main" val="343303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A70BAE-D839-F81B-9673-D483386704CE}"/>
              </a:ext>
            </a:extLst>
          </p:cNvPr>
          <p:cNvSpPr>
            <a:spLocks noGrp="1"/>
          </p:cNvSpPr>
          <p:nvPr>
            <p:ph type="title"/>
          </p:nvPr>
        </p:nvSpPr>
        <p:spPr/>
        <p:txBody>
          <a:bodyPr/>
          <a:lstStyle/>
          <a:p>
            <a:r>
              <a:rPr lang="tr-TR" dirty="0"/>
              <a:t>Özet</a:t>
            </a:r>
          </a:p>
        </p:txBody>
      </p:sp>
      <p:sp>
        <p:nvSpPr>
          <p:cNvPr id="3" name="İçerik Yer Tutucusu 2">
            <a:extLst>
              <a:ext uri="{FF2B5EF4-FFF2-40B4-BE49-F238E27FC236}">
                <a16:creationId xmlns:a16="http://schemas.microsoft.com/office/drawing/2014/main" id="{9EA69183-D5B4-4432-95CB-5F3F13D17704}"/>
              </a:ext>
            </a:extLst>
          </p:cNvPr>
          <p:cNvSpPr>
            <a:spLocks noGrp="1"/>
          </p:cNvSpPr>
          <p:nvPr>
            <p:ph idx="1"/>
          </p:nvPr>
        </p:nvSpPr>
        <p:spPr/>
        <p:txBody>
          <a:bodyPr/>
          <a:lstStyle/>
          <a:p>
            <a:pPr algn="just"/>
            <a:r>
              <a:rPr lang="tr-TR" dirty="0"/>
              <a:t>  Yapılan çalışmada, ortamda bulunan fındık meyvesinin gerçek zamanlı olarak tespit edilmesi, sınıflandırılması ve elde edilen sonuçları sunulmaktadır. Yapılan çalışmada, ortamda bulunan nesnelerin gerçek zamanlı olarak tespit edilmesi, sınıflandırılması ve elde edilen sonuçlar sunulmaktadır. Elde edilen veriler değerlendirilerek, fındıklar gerçek zamanlı olarak küçük (K1), orta (K2) ve büyük (K3) olmak üzere üç sınıfa ayrılmaktadır. Bu işlem ortalama tabanlı sınıflandırma ve K-</a:t>
            </a:r>
            <a:r>
              <a:rPr lang="tr-TR" dirty="0" err="1"/>
              <a:t>means</a:t>
            </a:r>
            <a:r>
              <a:rPr lang="tr-TR" dirty="0"/>
              <a:t> kümeleme yöntemleri kullanılarak gerçekleştirilmektedir. Küme merkezlerinin belirlenmesi ve sınıflandırma işlemi fındık meyvesi verilerinden elde edilen bilgi veri tabanı kullanılarak sağlanmaktadır. Çalışma ortamında bulunan fındık meyveleri, görüntü işleme teknikleri kullanılarak %100 başarımla tespit edilmektedir.</a:t>
            </a:r>
          </a:p>
        </p:txBody>
      </p:sp>
    </p:spTree>
    <p:extLst>
      <p:ext uri="{BB962C8B-B14F-4D97-AF65-F5344CB8AC3E}">
        <p14:creationId xmlns:p14="http://schemas.microsoft.com/office/powerpoint/2010/main" val="3712647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B69E65-CCFF-6985-581F-690FAC748C95}"/>
              </a:ext>
            </a:extLst>
          </p:cNvPr>
          <p:cNvSpPr>
            <a:spLocks noGrp="1"/>
          </p:cNvSpPr>
          <p:nvPr>
            <p:ph type="title"/>
          </p:nvPr>
        </p:nvSpPr>
        <p:spPr/>
        <p:txBody>
          <a:bodyPr/>
          <a:lstStyle/>
          <a:p>
            <a:r>
              <a:rPr lang="tr-TR" dirty="0"/>
              <a:t>3. DENEYSEL ÇALIŞMA(devamı)</a:t>
            </a:r>
          </a:p>
        </p:txBody>
      </p:sp>
      <p:sp>
        <p:nvSpPr>
          <p:cNvPr id="3" name="İçerik Yer Tutucusu 2">
            <a:extLst>
              <a:ext uri="{FF2B5EF4-FFF2-40B4-BE49-F238E27FC236}">
                <a16:creationId xmlns:a16="http://schemas.microsoft.com/office/drawing/2014/main" id="{A734B865-3638-107D-447C-0821C10B7898}"/>
              </a:ext>
            </a:extLst>
          </p:cNvPr>
          <p:cNvSpPr>
            <a:spLocks noGrp="1"/>
          </p:cNvSpPr>
          <p:nvPr>
            <p:ph idx="1"/>
          </p:nvPr>
        </p:nvSpPr>
        <p:spPr/>
        <p:txBody>
          <a:bodyPr/>
          <a:lstStyle/>
          <a:p>
            <a:pPr algn="just"/>
            <a:r>
              <a:rPr lang="tr-TR" dirty="0"/>
              <a:t>Görüntü ön işleme aşamasında, resim üzerinde filtreleme, grileştirme, eşikleme ve morfolojik işlem uygulanmaktadır. Bu işlem basamakları sonucunda elde edilen görüntü Şekil 6 (b)’de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6 (c)’de ortamda bulunan nesnelerin dış hatları ve indis numaraları sunulmaktadır.</a:t>
            </a:r>
          </a:p>
        </p:txBody>
      </p:sp>
      <p:pic>
        <p:nvPicPr>
          <p:cNvPr id="5" name="Resim 4">
            <a:extLst>
              <a:ext uri="{FF2B5EF4-FFF2-40B4-BE49-F238E27FC236}">
                <a16:creationId xmlns:a16="http://schemas.microsoft.com/office/drawing/2014/main" id="{B695FC42-3C7F-2CD9-B5FB-AA83484E4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317" y="3738875"/>
            <a:ext cx="1979815" cy="2999720"/>
          </a:xfrm>
          <a:prstGeom prst="rect">
            <a:avLst/>
          </a:prstGeom>
        </p:spPr>
      </p:pic>
      <p:pic>
        <p:nvPicPr>
          <p:cNvPr id="7" name="Resim 6">
            <a:extLst>
              <a:ext uri="{FF2B5EF4-FFF2-40B4-BE49-F238E27FC236}">
                <a16:creationId xmlns:a16="http://schemas.microsoft.com/office/drawing/2014/main" id="{74576691-95B4-3BB4-4AF9-38B9C069E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739" y="3738875"/>
            <a:ext cx="1942723" cy="3000229"/>
          </a:xfrm>
          <a:prstGeom prst="rect">
            <a:avLst/>
          </a:prstGeom>
        </p:spPr>
      </p:pic>
    </p:spTree>
    <p:extLst>
      <p:ext uri="{BB962C8B-B14F-4D97-AF65-F5344CB8AC3E}">
        <p14:creationId xmlns:p14="http://schemas.microsoft.com/office/powerpoint/2010/main" val="3997603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164305-C3F4-6EEE-F39A-ED10A8775E6F}"/>
              </a:ext>
            </a:extLst>
          </p:cNvPr>
          <p:cNvSpPr>
            <a:spLocks noGrp="1"/>
          </p:cNvSpPr>
          <p:nvPr>
            <p:ph type="title"/>
          </p:nvPr>
        </p:nvSpPr>
        <p:spPr/>
        <p:txBody>
          <a:bodyPr/>
          <a:lstStyle/>
          <a:p>
            <a:r>
              <a:rPr lang="tr-TR" dirty="0"/>
              <a:t>3. DENEYSEL ÇALIŞMA(devamı)</a:t>
            </a:r>
          </a:p>
        </p:txBody>
      </p:sp>
      <p:sp>
        <p:nvSpPr>
          <p:cNvPr id="3" name="İçerik Yer Tutucusu 2">
            <a:extLst>
              <a:ext uri="{FF2B5EF4-FFF2-40B4-BE49-F238E27FC236}">
                <a16:creationId xmlns:a16="http://schemas.microsoft.com/office/drawing/2014/main" id="{24B0DB4C-357F-4516-88F6-EE8A5BA3ACDA}"/>
              </a:ext>
            </a:extLst>
          </p:cNvPr>
          <p:cNvSpPr>
            <a:spLocks noGrp="1"/>
          </p:cNvSpPr>
          <p:nvPr>
            <p:ph idx="1"/>
          </p:nvPr>
        </p:nvSpPr>
        <p:spPr/>
        <p:txBody>
          <a:bodyPr/>
          <a:lstStyle/>
          <a:p>
            <a:pPr algn="just"/>
            <a:r>
              <a:rPr lang="tr-TR" dirty="0"/>
              <a:t>Ortalama tabanlı ve K-means algoritmasına göre kümeleme işleminde, piksel cinsinden bulunan alan değerleri kullanılarak küme merkezleri elde edilmektedir. Küme merkezleri elde edilirken çalışma ortamına 150 adet fındık yerleştirilerek bilgi </a:t>
            </a:r>
            <a:r>
              <a:rPr lang="tr-TR" dirty="0" err="1"/>
              <a:t>veritabanı</a:t>
            </a:r>
            <a:r>
              <a:rPr lang="tr-TR" dirty="0"/>
              <a:t> oluşturulmaktadır. Ortalama tabanlı ve K-means algoritmaları kullanılarak elde edilen küme merkezleri tablo 1’de sunulmaktadır.</a:t>
            </a:r>
          </a:p>
        </p:txBody>
      </p:sp>
      <p:pic>
        <p:nvPicPr>
          <p:cNvPr id="5" name="Resim 4">
            <a:extLst>
              <a:ext uri="{FF2B5EF4-FFF2-40B4-BE49-F238E27FC236}">
                <a16:creationId xmlns:a16="http://schemas.microsoft.com/office/drawing/2014/main" id="{BF5D29AC-A1C3-56CE-547B-3F113976F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2649" y="3761824"/>
            <a:ext cx="3856054" cy="1889924"/>
          </a:xfrm>
          <a:prstGeom prst="rect">
            <a:avLst/>
          </a:prstGeom>
        </p:spPr>
      </p:pic>
    </p:spTree>
    <p:extLst>
      <p:ext uri="{BB962C8B-B14F-4D97-AF65-F5344CB8AC3E}">
        <p14:creationId xmlns:p14="http://schemas.microsoft.com/office/powerpoint/2010/main" val="2283571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5AE486-A122-314C-A412-3594124112FE}"/>
              </a:ext>
            </a:extLst>
          </p:cNvPr>
          <p:cNvSpPr>
            <a:spLocks noGrp="1"/>
          </p:cNvSpPr>
          <p:nvPr>
            <p:ph type="title"/>
          </p:nvPr>
        </p:nvSpPr>
        <p:spPr/>
        <p:txBody>
          <a:bodyPr/>
          <a:lstStyle/>
          <a:p>
            <a:r>
              <a:rPr lang="tr-TR" dirty="0"/>
              <a:t>3. DENEYSEL ÇALIŞMA(devamı)</a:t>
            </a:r>
          </a:p>
        </p:txBody>
      </p:sp>
      <p:sp>
        <p:nvSpPr>
          <p:cNvPr id="3" name="İçerik Yer Tutucusu 2">
            <a:extLst>
              <a:ext uri="{FF2B5EF4-FFF2-40B4-BE49-F238E27FC236}">
                <a16:creationId xmlns:a16="http://schemas.microsoft.com/office/drawing/2014/main" id="{11636D30-B397-289A-0CEF-A3E02874074C}"/>
              </a:ext>
            </a:extLst>
          </p:cNvPr>
          <p:cNvSpPr>
            <a:spLocks noGrp="1"/>
          </p:cNvSpPr>
          <p:nvPr>
            <p:ph idx="1"/>
          </p:nvPr>
        </p:nvSpPr>
        <p:spPr/>
        <p:txBody>
          <a:bodyPr/>
          <a:lstStyle/>
          <a:p>
            <a:pPr algn="just"/>
            <a:r>
              <a:rPr lang="tr-TR" dirty="0"/>
              <a:t>Örnek çalışmada ortamda bulunan 25 adet fındık önerilen yöntem kullanılarak %100 başarım oranı ile tespit edilmektedir. Ayrıca, çalışmanın yöntem kısmında sunulan kümeleme metotlarına göre fındıklar ayrıştırılmaktadır. </a:t>
            </a:r>
          </a:p>
        </p:txBody>
      </p:sp>
      <p:pic>
        <p:nvPicPr>
          <p:cNvPr id="5" name="Resim 4">
            <a:extLst>
              <a:ext uri="{FF2B5EF4-FFF2-40B4-BE49-F238E27FC236}">
                <a16:creationId xmlns:a16="http://schemas.microsoft.com/office/drawing/2014/main" id="{8D77B032-92AE-6165-5973-DEF42F724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858" y="2753391"/>
            <a:ext cx="2639507" cy="3940521"/>
          </a:xfrm>
          <a:prstGeom prst="rect">
            <a:avLst/>
          </a:prstGeom>
        </p:spPr>
      </p:pic>
      <p:pic>
        <p:nvPicPr>
          <p:cNvPr id="7" name="Resim 6">
            <a:extLst>
              <a:ext uri="{FF2B5EF4-FFF2-40B4-BE49-F238E27FC236}">
                <a16:creationId xmlns:a16="http://schemas.microsoft.com/office/drawing/2014/main" id="{4AFBDC17-A652-5FD4-CACB-D405EF531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428" y="2753391"/>
            <a:ext cx="7567642" cy="2186254"/>
          </a:xfrm>
          <a:prstGeom prst="rect">
            <a:avLst/>
          </a:prstGeom>
        </p:spPr>
      </p:pic>
    </p:spTree>
    <p:extLst>
      <p:ext uri="{BB962C8B-B14F-4D97-AF65-F5344CB8AC3E}">
        <p14:creationId xmlns:p14="http://schemas.microsoft.com/office/powerpoint/2010/main" val="3871753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B1B32B-B390-143C-26C7-166F93BA73FE}"/>
              </a:ext>
            </a:extLst>
          </p:cNvPr>
          <p:cNvSpPr>
            <a:spLocks noGrp="1"/>
          </p:cNvSpPr>
          <p:nvPr>
            <p:ph type="title"/>
          </p:nvPr>
        </p:nvSpPr>
        <p:spPr/>
        <p:txBody>
          <a:bodyPr/>
          <a:lstStyle/>
          <a:p>
            <a:r>
              <a:rPr lang="tr-TR" dirty="0"/>
              <a:t>4. SONUÇLAR</a:t>
            </a:r>
          </a:p>
        </p:txBody>
      </p:sp>
      <p:sp>
        <p:nvSpPr>
          <p:cNvPr id="3" name="İçerik Yer Tutucusu 2">
            <a:extLst>
              <a:ext uri="{FF2B5EF4-FFF2-40B4-BE49-F238E27FC236}">
                <a16:creationId xmlns:a16="http://schemas.microsoft.com/office/drawing/2014/main" id="{7A4A0EEC-37AC-07F8-984A-810C4C372CE5}"/>
              </a:ext>
            </a:extLst>
          </p:cNvPr>
          <p:cNvSpPr>
            <a:spLocks noGrp="1"/>
          </p:cNvSpPr>
          <p:nvPr>
            <p:ph idx="1"/>
          </p:nvPr>
        </p:nvSpPr>
        <p:spPr/>
        <p:txBody>
          <a:bodyPr/>
          <a:lstStyle/>
          <a:p>
            <a:pPr algn="just"/>
            <a:r>
              <a:rPr lang="tr-TR" dirty="0"/>
              <a:t>Makalede, görüntü işleme teknikleri kullanılarak ortamda bulunan nesnelerin tespit ve sınıflandırılmasına yönelik çalışma sunulmaktadır. </a:t>
            </a:r>
          </a:p>
          <a:p>
            <a:pPr algn="just"/>
            <a:r>
              <a:rPr lang="tr-TR" dirty="0"/>
              <a:t>Çalışma ortamında bulunan nesnelerin tespit ve sınıflandırılması amacıyla üç aşamalı bir yöntem önerilmektedir.</a:t>
            </a:r>
          </a:p>
          <a:p>
            <a:pPr algn="just"/>
            <a:r>
              <a:rPr lang="tr-TR" dirty="0"/>
              <a:t>İlk aşaması olan görüntü ön işleme bölümünde kameradan alınan görüntü üzerinde filtreleme, grileştirme, ikili resme çevirme ve morfolojik işlemler uygulanmaktadır.</a:t>
            </a:r>
          </a:p>
          <a:p>
            <a:pPr algn="just"/>
            <a:r>
              <a:rPr lang="tr-TR" dirty="0"/>
              <a:t>Nesne tespiti ve özellik çıkarımı aşamasında ise, ortamda yer alan nesnelerin bulunması ve alan, boyut ve konum gibi özellik bilgileri elde edilmektedir.</a:t>
            </a:r>
          </a:p>
          <a:p>
            <a:pPr algn="just"/>
            <a:r>
              <a:rPr lang="tr-TR" dirty="0"/>
              <a:t>Sınıflandırma aşamasında, bilgi veri tabanında bulunan veriler, ortalama tabanlı ve K-means algoritmaları kullanılarak sınıflandırılmaktadır. </a:t>
            </a:r>
          </a:p>
        </p:txBody>
      </p:sp>
    </p:spTree>
    <p:extLst>
      <p:ext uri="{BB962C8B-B14F-4D97-AF65-F5344CB8AC3E}">
        <p14:creationId xmlns:p14="http://schemas.microsoft.com/office/powerpoint/2010/main" val="3600867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F891E0-93B1-8653-262D-92D902BA4B9A}"/>
              </a:ext>
            </a:extLst>
          </p:cNvPr>
          <p:cNvSpPr>
            <a:spLocks noGrp="1"/>
          </p:cNvSpPr>
          <p:nvPr>
            <p:ph type="title"/>
          </p:nvPr>
        </p:nvSpPr>
        <p:spPr/>
        <p:txBody>
          <a:bodyPr/>
          <a:lstStyle/>
          <a:p>
            <a:r>
              <a:rPr lang="tr-TR" dirty="0"/>
              <a:t>4. SONUÇLAR(devamı)</a:t>
            </a:r>
          </a:p>
        </p:txBody>
      </p:sp>
      <p:sp>
        <p:nvSpPr>
          <p:cNvPr id="3" name="İçerik Yer Tutucusu 2">
            <a:extLst>
              <a:ext uri="{FF2B5EF4-FFF2-40B4-BE49-F238E27FC236}">
                <a16:creationId xmlns:a16="http://schemas.microsoft.com/office/drawing/2014/main" id="{6DC37062-231E-A643-D6E4-5DBFF7B3912E}"/>
              </a:ext>
            </a:extLst>
          </p:cNvPr>
          <p:cNvSpPr>
            <a:spLocks noGrp="1"/>
          </p:cNvSpPr>
          <p:nvPr>
            <p:ph idx="1"/>
          </p:nvPr>
        </p:nvSpPr>
        <p:spPr>
          <a:xfrm>
            <a:off x="913795" y="1760729"/>
            <a:ext cx="10353762" cy="4058751"/>
          </a:xfrm>
        </p:spPr>
        <p:txBody>
          <a:bodyPr/>
          <a:lstStyle/>
          <a:p>
            <a:pPr algn="just"/>
            <a:r>
              <a:rPr lang="tr-TR" dirty="0"/>
              <a:t>Makalenin, deneysel çalışma bölümünde örnekleme işlemi için fındık meyvesi kullanılmaktadır. Çalışma ortamında bulunan fındık meyveleri gerçek zamanlı olarak %100 başarımla tespit edilmektedir.</a:t>
            </a:r>
          </a:p>
          <a:p>
            <a:pPr algn="just"/>
            <a:r>
              <a:rPr lang="tr-TR" dirty="0"/>
              <a:t>Ortalama tabanlı ve K-means kümeleme yöntemleri kullanılarak fındık meyvelerinin küçük, orta ve büyük olarak sınıflandırılması gerçekleştirilmektedir.</a:t>
            </a:r>
          </a:p>
          <a:p>
            <a:pPr algn="just"/>
            <a:r>
              <a:rPr lang="tr-TR" dirty="0"/>
              <a:t>Yapılan deneysel çalışmalarda, gerçeklenen iki algoritma ile sınıflandırmanın %90 ile %100 oranlarında benzerlik gösterdiği tespit edilmektedir.</a:t>
            </a:r>
          </a:p>
          <a:p>
            <a:pPr algn="just"/>
            <a:endParaRPr lang="tr-TR" dirty="0"/>
          </a:p>
          <a:p>
            <a:pPr marL="36900" indent="0" algn="just">
              <a:buNone/>
            </a:pPr>
            <a:r>
              <a:rPr lang="tr-TR" dirty="0"/>
              <a:t>  </a:t>
            </a:r>
          </a:p>
        </p:txBody>
      </p:sp>
    </p:spTree>
    <p:extLst>
      <p:ext uri="{BB962C8B-B14F-4D97-AF65-F5344CB8AC3E}">
        <p14:creationId xmlns:p14="http://schemas.microsoft.com/office/powerpoint/2010/main" val="264067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5E10DB-A13D-209E-6092-E337BA30811A}"/>
              </a:ext>
            </a:extLst>
          </p:cNvPr>
          <p:cNvSpPr>
            <a:spLocks noGrp="1"/>
          </p:cNvSpPr>
          <p:nvPr>
            <p:ph type="title"/>
          </p:nvPr>
        </p:nvSpPr>
        <p:spPr/>
        <p:txBody>
          <a:bodyPr/>
          <a:lstStyle/>
          <a:p>
            <a:r>
              <a:rPr lang="tr-TR" dirty="0"/>
              <a:t>1. GİRİŞ</a:t>
            </a:r>
          </a:p>
        </p:txBody>
      </p:sp>
      <p:sp>
        <p:nvSpPr>
          <p:cNvPr id="3" name="İçerik Yer Tutucusu 2">
            <a:extLst>
              <a:ext uri="{FF2B5EF4-FFF2-40B4-BE49-F238E27FC236}">
                <a16:creationId xmlns:a16="http://schemas.microsoft.com/office/drawing/2014/main" id="{F7F73A2C-289F-6E69-D976-9B1868CE5811}"/>
              </a:ext>
            </a:extLst>
          </p:cNvPr>
          <p:cNvSpPr>
            <a:spLocks noGrp="1"/>
          </p:cNvSpPr>
          <p:nvPr>
            <p:ph idx="1"/>
          </p:nvPr>
        </p:nvSpPr>
        <p:spPr/>
        <p:txBody>
          <a:bodyPr/>
          <a:lstStyle/>
          <a:p>
            <a:pPr algn="just"/>
            <a:r>
              <a:rPr lang="tr-TR" dirty="0"/>
              <a:t>Görüntü işleme ve bilgisayarlı görme uygulamaları son yıllarda ciddi bir artış göstermektedir.</a:t>
            </a:r>
          </a:p>
          <a:p>
            <a:pPr algn="just"/>
            <a:r>
              <a:rPr lang="tr-TR" dirty="0"/>
              <a:t>Görüntü işleme teknikleri kullanılarak yapılan çalışmalarda, ilk olarak kameradan görüntüler alınmaktadır. Alınan görüntüler üzerinde, görüntü ön işleme adımları uygulanmakta ve ilgilenilen nesnelere ait özellik çıkartımı gerçekleştirilmektedir.</a:t>
            </a:r>
          </a:p>
          <a:p>
            <a:pPr algn="just"/>
            <a:r>
              <a:rPr lang="tr-TR" dirty="0"/>
              <a:t>Ortamda bulunan </a:t>
            </a:r>
            <a:r>
              <a:rPr lang="tr-TR" b="1" dirty="0"/>
              <a:t>nesnelerin doğru bir şekilde tespit edilmesi</a:t>
            </a:r>
            <a:r>
              <a:rPr lang="tr-TR" dirty="0"/>
              <a:t>, özellik çıkarımı aşaması için çok önemlidir.</a:t>
            </a:r>
          </a:p>
          <a:p>
            <a:pPr algn="just"/>
            <a:r>
              <a:rPr lang="tr-TR" dirty="0"/>
              <a:t>Ayrıca tarım alanında, görüntü işleme tekniklerinin kullanılması ile yapılan çeşitli çalışmalarda şeftali ,elma ,buğday ,fındık ,kiraz ,ceviz, badem vb. meyveler sınıflandırılmakta ve özellikleri belirlenmektedir.</a:t>
            </a:r>
          </a:p>
          <a:p>
            <a:endParaRPr lang="tr-TR" dirty="0"/>
          </a:p>
        </p:txBody>
      </p:sp>
    </p:spTree>
    <p:extLst>
      <p:ext uri="{BB962C8B-B14F-4D97-AF65-F5344CB8AC3E}">
        <p14:creationId xmlns:p14="http://schemas.microsoft.com/office/powerpoint/2010/main" val="103038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300E25-169E-149F-3BFE-EE96B0B3BCE9}"/>
              </a:ext>
            </a:extLst>
          </p:cNvPr>
          <p:cNvSpPr>
            <a:spLocks noGrp="1"/>
          </p:cNvSpPr>
          <p:nvPr>
            <p:ph type="title"/>
          </p:nvPr>
        </p:nvSpPr>
        <p:spPr/>
        <p:txBody>
          <a:bodyPr/>
          <a:lstStyle/>
          <a:p>
            <a:r>
              <a:rPr lang="tr-TR" dirty="0"/>
              <a:t>1.Giriş(devamı)</a:t>
            </a:r>
          </a:p>
        </p:txBody>
      </p:sp>
      <p:sp>
        <p:nvSpPr>
          <p:cNvPr id="3" name="İçerik Yer Tutucusu 2">
            <a:extLst>
              <a:ext uri="{FF2B5EF4-FFF2-40B4-BE49-F238E27FC236}">
                <a16:creationId xmlns:a16="http://schemas.microsoft.com/office/drawing/2014/main" id="{D2481558-4608-9A41-FD52-E10F8ED0184E}"/>
              </a:ext>
            </a:extLst>
          </p:cNvPr>
          <p:cNvSpPr>
            <a:spLocks noGrp="1"/>
          </p:cNvSpPr>
          <p:nvPr>
            <p:ph idx="1"/>
          </p:nvPr>
        </p:nvSpPr>
        <p:spPr>
          <a:xfrm>
            <a:off x="913795" y="1732448"/>
            <a:ext cx="10353762" cy="4894595"/>
          </a:xfrm>
        </p:spPr>
        <p:txBody>
          <a:bodyPr>
            <a:normAutofit/>
          </a:bodyPr>
          <a:lstStyle/>
          <a:p>
            <a:pPr algn="just"/>
            <a:r>
              <a:rPr lang="tr-TR" dirty="0"/>
              <a:t>Bu özelliklerin belirlenmesinde sayısal görüntü analizi, sınıflama, </a:t>
            </a:r>
            <a:r>
              <a:rPr lang="tr-TR" b="1" dirty="0"/>
              <a:t>kümeleme</a:t>
            </a:r>
            <a:r>
              <a:rPr lang="tr-TR" dirty="0"/>
              <a:t> gibi yöntemler kullanılarak, araştırılan nesnelerin boyut, cins veya kalite bakımından sınıflandırılması gerçekleştirilmektedir.</a:t>
            </a:r>
          </a:p>
          <a:p>
            <a:pPr algn="just"/>
            <a:r>
              <a:rPr lang="tr-TR" b="1" dirty="0"/>
              <a:t>K-</a:t>
            </a:r>
            <a:r>
              <a:rPr lang="tr-TR" b="1" dirty="0" err="1"/>
              <a:t>means</a:t>
            </a:r>
            <a:r>
              <a:rPr lang="tr-TR" dirty="0"/>
              <a:t> </a:t>
            </a:r>
            <a:r>
              <a:rPr lang="tr-TR" b="1" dirty="0"/>
              <a:t>ve türevleri </a:t>
            </a:r>
            <a:r>
              <a:rPr lang="tr-TR" dirty="0"/>
              <a:t>yaygın olarak kullanılmakta olan kümeleme algoritmalarıdır. K-</a:t>
            </a:r>
            <a:r>
              <a:rPr lang="tr-TR" dirty="0" err="1"/>
              <a:t>means</a:t>
            </a:r>
            <a:r>
              <a:rPr lang="tr-TR" dirty="0"/>
              <a:t> algoritması ile aynı türden nesneler farklı özelliklerine göre, benzer kümelere ayrılmaktadırlar . Görüntü işleme süreci ile özellikleri belirlenmiş olan nesneler, benzerlik veya benzemezlik oranlarına göre farklı sınıflarda kümelenmektedirler.</a:t>
            </a:r>
          </a:p>
          <a:p>
            <a:pPr algn="just"/>
            <a:r>
              <a:rPr lang="tr-TR" dirty="0"/>
              <a:t>Sunum, çalışma ortamında bulunan nesnelerin tespit edilmesi, özelliklerinin belirlenmesi ve sınıflandırmasına yönelik üç aşamalı bir sistem önerilmektedir. </a:t>
            </a:r>
          </a:p>
          <a:p>
            <a:pPr marL="792900" lvl="1" indent="-342900" algn="just">
              <a:buFont typeface="+mj-lt"/>
              <a:buAutoNum type="arabicPeriod"/>
            </a:pPr>
            <a:r>
              <a:rPr lang="tr-TR" dirty="0"/>
              <a:t>ilk aşamasında kameradan alınan görüntü üzerinde, görüntü ön işleme adımı uygulanmaktadır.</a:t>
            </a:r>
          </a:p>
          <a:p>
            <a:pPr marL="792900" lvl="1" indent="-342900" algn="just">
              <a:buFont typeface="+mj-lt"/>
              <a:buAutoNum type="arabicPeriod"/>
            </a:pPr>
            <a:r>
              <a:rPr lang="tr-TR" dirty="0"/>
              <a:t>İkinci aşamada, ortamda bulunan nesneler tespit edilmekte ve nesnelere ait veriler bilgi veri tabanına aktarılmaktadır.</a:t>
            </a:r>
          </a:p>
          <a:p>
            <a:pPr marL="792900" lvl="1" indent="-342900" algn="just">
              <a:buFont typeface="+mj-lt"/>
              <a:buAutoNum type="arabicPeriod"/>
            </a:pPr>
            <a:r>
              <a:rPr lang="tr-TR" dirty="0"/>
              <a:t>Son aşamada ise bilgi veri tabanı kullanılarak nesnelerin sınıflandırılması gerçekleştirilmektedir.</a:t>
            </a:r>
          </a:p>
        </p:txBody>
      </p:sp>
    </p:spTree>
    <p:extLst>
      <p:ext uri="{BB962C8B-B14F-4D97-AF65-F5344CB8AC3E}">
        <p14:creationId xmlns:p14="http://schemas.microsoft.com/office/powerpoint/2010/main" val="3054165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EBD0D1-E654-176C-B8FD-75CF4A5E7A64}"/>
              </a:ext>
            </a:extLst>
          </p:cNvPr>
          <p:cNvSpPr>
            <a:spLocks noGrp="1"/>
          </p:cNvSpPr>
          <p:nvPr>
            <p:ph type="title"/>
          </p:nvPr>
        </p:nvSpPr>
        <p:spPr/>
        <p:txBody>
          <a:bodyPr>
            <a:normAutofit/>
          </a:bodyPr>
          <a:lstStyle/>
          <a:p>
            <a:r>
              <a:rPr lang="en-US" dirty="0"/>
              <a:t>2. ÖNERİLEN YÖNTEM</a:t>
            </a:r>
            <a:endParaRPr lang="tr-TR" dirty="0"/>
          </a:p>
        </p:txBody>
      </p:sp>
      <p:sp>
        <p:nvSpPr>
          <p:cNvPr id="3" name="İçerik Yer Tutucusu 2">
            <a:extLst>
              <a:ext uri="{FF2B5EF4-FFF2-40B4-BE49-F238E27FC236}">
                <a16:creationId xmlns:a16="http://schemas.microsoft.com/office/drawing/2014/main" id="{E9C5BF0F-9C06-968B-7FD0-45D1B3B73F50}"/>
              </a:ext>
            </a:extLst>
          </p:cNvPr>
          <p:cNvSpPr>
            <a:spLocks noGrp="1"/>
          </p:cNvSpPr>
          <p:nvPr>
            <p:ph idx="1"/>
          </p:nvPr>
        </p:nvSpPr>
        <p:spPr/>
        <p:txBody>
          <a:bodyPr/>
          <a:lstStyle/>
          <a:p>
            <a:pPr algn="just"/>
            <a:r>
              <a:rPr lang="tr-TR" dirty="0"/>
              <a:t>Ortamda bulunan aynı nesnelerin tespit edilerek, sınıflandırılmasına yönelik yapılan çalışmada üç aşamalı bir yöntem önerilmektedir. Önerilen yönteme ait aşamalar Şekil 1’de sunulmaktadır.</a:t>
            </a:r>
          </a:p>
          <a:p>
            <a:pPr algn="just"/>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 </a:t>
            </a:r>
          </a:p>
        </p:txBody>
      </p:sp>
      <p:pic>
        <p:nvPicPr>
          <p:cNvPr id="7" name="Resim 6">
            <a:extLst>
              <a:ext uri="{FF2B5EF4-FFF2-40B4-BE49-F238E27FC236}">
                <a16:creationId xmlns:a16="http://schemas.microsoft.com/office/drawing/2014/main" id="{304D7D10-05AE-FB7E-562D-EB7E33671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930" y="4496585"/>
            <a:ext cx="4921492" cy="1531855"/>
          </a:xfrm>
          <a:prstGeom prst="rect">
            <a:avLst/>
          </a:prstGeom>
        </p:spPr>
      </p:pic>
    </p:spTree>
    <p:extLst>
      <p:ext uri="{BB962C8B-B14F-4D97-AF65-F5344CB8AC3E}">
        <p14:creationId xmlns:p14="http://schemas.microsoft.com/office/powerpoint/2010/main" val="223929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85E113-FF9F-9B7B-C997-F1FC65912EC0}"/>
              </a:ext>
            </a:extLst>
          </p:cNvPr>
          <p:cNvSpPr>
            <a:spLocks noGrp="1"/>
          </p:cNvSpPr>
          <p:nvPr>
            <p:ph type="title"/>
          </p:nvPr>
        </p:nvSpPr>
        <p:spPr/>
        <p:txBody>
          <a:bodyPr>
            <a:normAutofit/>
          </a:bodyPr>
          <a:lstStyle/>
          <a:p>
            <a:r>
              <a:rPr lang="tr-TR" dirty="0"/>
              <a:t>2.1. Görüntü ön işleme aşaması</a:t>
            </a:r>
          </a:p>
        </p:txBody>
      </p:sp>
      <p:sp>
        <p:nvSpPr>
          <p:cNvPr id="3" name="İçerik Yer Tutucusu 2">
            <a:extLst>
              <a:ext uri="{FF2B5EF4-FFF2-40B4-BE49-F238E27FC236}">
                <a16:creationId xmlns:a16="http://schemas.microsoft.com/office/drawing/2014/main" id="{4A86DAD8-C755-B0BE-FE95-EB257E6FC8D6}"/>
              </a:ext>
            </a:extLst>
          </p:cNvPr>
          <p:cNvSpPr>
            <a:spLocks noGrp="1"/>
          </p:cNvSpPr>
          <p:nvPr>
            <p:ph idx="1"/>
          </p:nvPr>
        </p:nvSpPr>
        <p:spPr/>
        <p:txBody>
          <a:bodyPr/>
          <a:lstStyle/>
          <a:p>
            <a:pPr algn="just"/>
            <a:r>
              <a:rPr lang="tr-TR" dirty="0"/>
              <a:t>Görüntü ön işleme aşamasında, kameradan alınan görüntü üzerinde sırasıyla filtreleme, resmin grileştirilmesi ve ikili resme çevrilmesi işlemleri uygulanmaktadır.</a:t>
            </a:r>
          </a:p>
          <a:p>
            <a:pPr algn="just"/>
            <a:r>
              <a:rPr lang="tr-TR" dirty="0"/>
              <a:t>Bu işlemlerin gerçekleştirilmesinden sonra görüntü üzerinde yer alan ve ilgilenilen nesneler daha belirgin ve kolay işlenebilir hale getirilmektedir. Şekil 2’de görüntü ön işleme aşamasında uygulanan adımlar sunulmaktadır.</a:t>
            </a:r>
          </a:p>
        </p:txBody>
      </p:sp>
      <p:pic>
        <p:nvPicPr>
          <p:cNvPr id="5" name="Resim 4">
            <a:extLst>
              <a:ext uri="{FF2B5EF4-FFF2-40B4-BE49-F238E27FC236}">
                <a16:creationId xmlns:a16="http://schemas.microsoft.com/office/drawing/2014/main" id="{44144A47-B87A-A32A-83C7-7A53058B7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683" y="3817856"/>
            <a:ext cx="7996634" cy="2198801"/>
          </a:xfrm>
          <a:prstGeom prst="rect">
            <a:avLst/>
          </a:prstGeom>
        </p:spPr>
      </p:pic>
    </p:spTree>
    <p:extLst>
      <p:ext uri="{BB962C8B-B14F-4D97-AF65-F5344CB8AC3E}">
        <p14:creationId xmlns:p14="http://schemas.microsoft.com/office/powerpoint/2010/main" val="223944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1971A9-26AE-C65E-3C5F-2ED826404AEC}"/>
              </a:ext>
            </a:extLst>
          </p:cNvPr>
          <p:cNvSpPr>
            <a:spLocks noGrp="1"/>
          </p:cNvSpPr>
          <p:nvPr>
            <p:ph type="title"/>
          </p:nvPr>
        </p:nvSpPr>
        <p:spPr/>
        <p:txBody>
          <a:bodyPr>
            <a:normAutofit/>
          </a:bodyPr>
          <a:lstStyle/>
          <a:p>
            <a:r>
              <a:rPr lang="tr-TR" dirty="0"/>
              <a:t>2.1. Görüntü ön işleme aşaması(filtreleme)</a:t>
            </a:r>
          </a:p>
        </p:txBody>
      </p:sp>
      <p:sp>
        <p:nvSpPr>
          <p:cNvPr id="3" name="İçerik Yer Tutucusu 2">
            <a:extLst>
              <a:ext uri="{FF2B5EF4-FFF2-40B4-BE49-F238E27FC236}">
                <a16:creationId xmlns:a16="http://schemas.microsoft.com/office/drawing/2014/main" id="{B51037B1-84A0-9590-9D29-4F07D34483CA}"/>
              </a:ext>
            </a:extLst>
          </p:cNvPr>
          <p:cNvSpPr>
            <a:spLocks noGrp="1"/>
          </p:cNvSpPr>
          <p:nvPr>
            <p:ph idx="1"/>
          </p:nvPr>
        </p:nvSpPr>
        <p:spPr/>
        <p:txBody>
          <a:bodyPr/>
          <a:lstStyle/>
          <a:p>
            <a:pPr algn="just"/>
            <a:r>
              <a:rPr lang="tr-TR" dirty="0"/>
              <a:t>Filtre uygulama adımında, görüntü üzerinde yer alan </a:t>
            </a:r>
            <a:r>
              <a:rPr lang="tr-TR" b="1" dirty="0"/>
              <a:t>tuz biber gürültülerinin giderilmesi </a:t>
            </a:r>
            <a:r>
              <a:rPr lang="tr-TR" dirty="0"/>
              <a:t>ve resimde yer alan </a:t>
            </a:r>
            <a:r>
              <a:rPr lang="tr-TR" b="1" dirty="0"/>
              <a:t>gereksiz ayrıntıların azaltılması </a:t>
            </a:r>
            <a:r>
              <a:rPr lang="tr-TR" dirty="0"/>
              <a:t>sağlanmaktadır.</a:t>
            </a:r>
          </a:p>
          <a:p>
            <a:pPr algn="just"/>
            <a:r>
              <a:rPr lang="tr-TR" dirty="0"/>
              <a:t>Çalışmada, 3x3 boyutlarında çekirdek matrisi kullanan, ortalama filtreleme yöntemi kullanılmaktadır.</a:t>
            </a:r>
          </a:p>
          <a:p>
            <a:pPr algn="just"/>
            <a:r>
              <a:rPr lang="tr-TR" dirty="0"/>
              <a:t>Çalışmada ortalama filtre uygulaması için seçilen çekirdek matris, denklem 1’de sunulmaktadır.</a:t>
            </a:r>
          </a:p>
          <a:p>
            <a:pPr algn="just"/>
            <a:r>
              <a:rPr lang="tr-TR" dirty="0"/>
              <a:t>K, </a:t>
            </a:r>
            <a:r>
              <a:rPr lang="tr-TR" dirty="0" err="1"/>
              <a:t>NxN</a:t>
            </a:r>
            <a:r>
              <a:rPr lang="tr-TR" dirty="0"/>
              <a:t> boyutlarında filtreleme için kullanılan çekirdek matrisini, I</a:t>
            </a:r>
            <a:r>
              <a:rPr lang="tr-TR" sz="1050" dirty="0"/>
              <a:t>R</a:t>
            </a:r>
            <a:r>
              <a:rPr lang="tr-TR" dirty="0"/>
              <a:t> , kameradan alınan renkli görüntüye ait matrisi, I</a:t>
            </a:r>
            <a:r>
              <a:rPr lang="tr-TR" baseline="30000" dirty="0"/>
              <a:t>I</a:t>
            </a:r>
            <a:r>
              <a:rPr lang="tr-TR" sz="1100" baseline="-25000" dirty="0"/>
              <a:t>R </a:t>
            </a:r>
            <a:r>
              <a:rPr lang="tr-TR" dirty="0"/>
              <a:t>, filtreleme sonunda oluşan yeni görüntü matrisini ifade etmektedir. Denklem 2’de her piksele ait yeni değerlerin hesaplanmasını gösteren formül sunulmaktadır.</a:t>
            </a:r>
          </a:p>
        </p:txBody>
      </p:sp>
      <p:pic>
        <p:nvPicPr>
          <p:cNvPr id="9" name="Resim 8">
            <a:extLst>
              <a:ext uri="{FF2B5EF4-FFF2-40B4-BE49-F238E27FC236}">
                <a16:creationId xmlns:a16="http://schemas.microsoft.com/office/drawing/2014/main" id="{9CE4850C-89F1-3E3B-E282-24BE17B50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551" y="5392131"/>
            <a:ext cx="4864228" cy="1102935"/>
          </a:xfrm>
          <a:prstGeom prst="rect">
            <a:avLst/>
          </a:prstGeom>
        </p:spPr>
      </p:pic>
      <p:pic>
        <p:nvPicPr>
          <p:cNvPr id="13" name="Resim 12">
            <a:extLst>
              <a:ext uri="{FF2B5EF4-FFF2-40B4-BE49-F238E27FC236}">
                <a16:creationId xmlns:a16="http://schemas.microsoft.com/office/drawing/2014/main" id="{5FF20B2A-981D-0F74-6639-4AD3E259E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104" y="5408755"/>
            <a:ext cx="2832240" cy="1069687"/>
          </a:xfrm>
          <a:prstGeom prst="rect">
            <a:avLst/>
          </a:prstGeom>
        </p:spPr>
      </p:pic>
      <p:pic>
        <p:nvPicPr>
          <p:cNvPr id="15" name="Resim 14">
            <a:extLst>
              <a:ext uri="{FF2B5EF4-FFF2-40B4-BE49-F238E27FC236}">
                <a16:creationId xmlns:a16="http://schemas.microsoft.com/office/drawing/2014/main" id="{3AD6BD9A-917D-49CC-0CFB-7F16C55F83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5701" y="6150976"/>
            <a:ext cx="449619" cy="304826"/>
          </a:xfrm>
          <a:prstGeom prst="rect">
            <a:avLst/>
          </a:prstGeom>
        </p:spPr>
      </p:pic>
    </p:spTree>
    <p:extLst>
      <p:ext uri="{BB962C8B-B14F-4D97-AF65-F5344CB8AC3E}">
        <p14:creationId xmlns:p14="http://schemas.microsoft.com/office/powerpoint/2010/main" val="3237385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9633D8-C96D-1535-88D5-B67ED81D682D}"/>
              </a:ext>
            </a:extLst>
          </p:cNvPr>
          <p:cNvSpPr>
            <a:spLocks noGrp="1"/>
          </p:cNvSpPr>
          <p:nvPr>
            <p:ph type="title"/>
          </p:nvPr>
        </p:nvSpPr>
        <p:spPr/>
        <p:txBody>
          <a:bodyPr/>
          <a:lstStyle/>
          <a:p>
            <a:r>
              <a:rPr lang="tr-TR" dirty="0"/>
              <a:t>2.1. Görüntü ön işleme aşaması(gri dönüşüm)</a:t>
            </a:r>
          </a:p>
        </p:txBody>
      </p:sp>
      <p:sp>
        <p:nvSpPr>
          <p:cNvPr id="3" name="İçerik Yer Tutucusu 2">
            <a:extLst>
              <a:ext uri="{FF2B5EF4-FFF2-40B4-BE49-F238E27FC236}">
                <a16:creationId xmlns:a16="http://schemas.microsoft.com/office/drawing/2014/main" id="{8637DBDB-EBDE-A36F-27E4-2E29E82E85A4}"/>
              </a:ext>
            </a:extLst>
          </p:cNvPr>
          <p:cNvSpPr>
            <a:spLocks noGrp="1"/>
          </p:cNvSpPr>
          <p:nvPr>
            <p:ph idx="1"/>
          </p:nvPr>
        </p:nvSpPr>
        <p:spPr/>
        <p:txBody>
          <a:bodyPr/>
          <a:lstStyle/>
          <a:p>
            <a:pPr algn="just"/>
            <a:r>
              <a:rPr lang="tr-TR" dirty="0"/>
              <a:t>Filtreleme işleminden sonra renkli görüntünün, grileştirilmesi adımı gerçekleştirilmektedir. Grileştirme işlemine ait formül denklem 3’te sunulmaktadır.</a:t>
            </a:r>
          </a:p>
          <a:p>
            <a:pPr algn="just"/>
            <a:endParaRPr lang="tr-TR" dirty="0"/>
          </a:p>
          <a:p>
            <a:pPr algn="just"/>
            <a:endParaRPr lang="tr-TR" dirty="0"/>
          </a:p>
          <a:p>
            <a:pPr marL="36900" indent="0" algn="just">
              <a:buNone/>
            </a:pPr>
            <a:endParaRPr lang="tr-TR" dirty="0"/>
          </a:p>
          <a:p>
            <a:pPr marL="36900" indent="0" algn="just">
              <a:buNone/>
            </a:pPr>
            <a:endParaRPr lang="tr-TR" dirty="0"/>
          </a:p>
        </p:txBody>
      </p:sp>
      <p:pic>
        <p:nvPicPr>
          <p:cNvPr id="5" name="Resim 4">
            <a:extLst>
              <a:ext uri="{FF2B5EF4-FFF2-40B4-BE49-F238E27FC236}">
                <a16:creationId xmlns:a16="http://schemas.microsoft.com/office/drawing/2014/main" id="{7045FEA2-8B43-AA85-F3C8-861A49CF1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3951" y="3267293"/>
            <a:ext cx="5113450" cy="494531"/>
          </a:xfrm>
          <a:prstGeom prst="rect">
            <a:avLst/>
          </a:prstGeom>
        </p:spPr>
      </p:pic>
    </p:spTree>
    <p:extLst>
      <p:ext uri="{BB962C8B-B14F-4D97-AF65-F5344CB8AC3E}">
        <p14:creationId xmlns:p14="http://schemas.microsoft.com/office/powerpoint/2010/main" val="402618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696D30-919C-E2D5-9DC3-F8C1B0CEAED0}"/>
              </a:ext>
            </a:extLst>
          </p:cNvPr>
          <p:cNvSpPr>
            <a:spLocks noGrp="1"/>
          </p:cNvSpPr>
          <p:nvPr>
            <p:ph type="title"/>
          </p:nvPr>
        </p:nvSpPr>
        <p:spPr/>
        <p:txBody>
          <a:bodyPr/>
          <a:lstStyle/>
          <a:p>
            <a:r>
              <a:rPr lang="tr-TR" dirty="0"/>
              <a:t>2.1. Görüntü ön işleme aşaması(eşikleme)</a:t>
            </a:r>
          </a:p>
        </p:txBody>
      </p:sp>
      <p:sp>
        <p:nvSpPr>
          <p:cNvPr id="3" name="İçerik Yer Tutucusu 2">
            <a:extLst>
              <a:ext uri="{FF2B5EF4-FFF2-40B4-BE49-F238E27FC236}">
                <a16:creationId xmlns:a16="http://schemas.microsoft.com/office/drawing/2014/main" id="{53247B7F-B464-5273-9CC7-AECB699E55CE}"/>
              </a:ext>
            </a:extLst>
          </p:cNvPr>
          <p:cNvSpPr>
            <a:spLocks noGrp="1"/>
          </p:cNvSpPr>
          <p:nvPr>
            <p:ph idx="1"/>
          </p:nvPr>
        </p:nvSpPr>
        <p:spPr/>
        <p:txBody>
          <a:bodyPr/>
          <a:lstStyle/>
          <a:p>
            <a:pPr algn="just"/>
            <a:r>
              <a:rPr lang="tr-TR" dirty="0"/>
              <a:t>Gri olarak elde edilen görüntü üzerinde, eşikleme işlemi uygulanarak sadece ilgili nesnelere ait yer alan bölümler kullanılmaktadır.</a:t>
            </a:r>
          </a:p>
          <a:p>
            <a:pPr algn="just"/>
            <a:r>
              <a:rPr lang="tr-TR" dirty="0"/>
              <a:t>Eşikleme işleminde kullanılan en küçük (</a:t>
            </a:r>
            <a:r>
              <a:rPr lang="tr-TR" dirty="0" err="1"/>
              <a:t>min</a:t>
            </a:r>
            <a:r>
              <a:rPr lang="tr-TR" dirty="0"/>
              <a:t>) ve en büyük değerler (</a:t>
            </a:r>
            <a:r>
              <a:rPr lang="tr-TR" dirty="0" err="1"/>
              <a:t>max</a:t>
            </a:r>
            <a:r>
              <a:rPr lang="tr-TR" dirty="0"/>
              <a:t>) deneysel çalışmalar sonucunda belirlenmektedir.</a:t>
            </a:r>
          </a:p>
          <a:p>
            <a:pPr algn="just"/>
            <a:r>
              <a:rPr lang="tr-TR" dirty="0"/>
              <a:t>Gri görüntü içerisinde yer alan piksel değerleri </a:t>
            </a:r>
            <a:r>
              <a:rPr lang="tr-TR" dirty="0" err="1"/>
              <a:t>min</a:t>
            </a:r>
            <a:r>
              <a:rPr lang="tr-TR" dirty="0"/>
              <a:t> ve </a:t>
            </a:r>
            <a:r>
              <a:rPr lang="tr-TR" dirty="0" err="1"/>
              <a:t>max</a:t>
            </a:r>
            <a:r>
              <a:rPr lang="tr-TR" dirty="0"/>
              <a:t> değerleri arasında bulunup bulunmadığı karşılaştırılarak, ikili görüntü için yeni değer ataması gerçekleştirilmektedir.</a:t>
            </a:r>
          </a:p>
          <a:p>
            <a:pPr algn="just"/>
            <a:r>
              <a:rPr lang="tr-TR" dirty="0"/>
              <a:t>Denklem 4’te ikili görüntü oluşturma işlemine ait formül sunulmaktadır.</a:t>
            </a:r>
          </a:p>
          <a:p>
            <a:pPr marL="36900" indent="0" algn="just">
              <a:buNone/>
            </a:pPr>
            <a:endParaRPr lang="tr-TR" dirty="0"/>
          </a:p>
        </p:txBody>
      </p:sp>
      <p:pic>
        <p:nvPicPr>
          <p:cNvPr id="5" name="Resim 4">
            <a:extLst>
              <a:ext uri="{FF2B5EF4-FFF2-40B4-BE49-F238E27FC236}">
                <a16:creationId xmlns:a16="http://schemas.microsoft.com/office/drawing/2014/main" id="{5FD29893-7E41-930A-FDFF-5855AA3FB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26" y="4854804"/>
            <a:ext cx="4408900" cy="696589"/>
          </a:xfrm>
          <a:prstGeom prst="rect">
            <a:avLst/>
          </a:prstGeom>
        </p:spPr>
      </p:pic>
    </p:spTree>
    <p:extLst>
      <p:ext uri="{BB962C8B-B14F-4D97-AF65-F5344CB8AC3E}">
        <p14:creationId xmlns:p14="http://schemas.microsoft.com/office/powerpoint/2010/main" val="3119107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Kurşun Rengi</Template>
  <TotalTime>253</TotalTime>
  <Words>1891</Words>
  <Application>Microsoft Office PowerPoint</Application>
  <PresentationFormat>Geniş ekran</PresentationFormat>
  <Paragraphs>102</Paragraphs>
  <Slides>24</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24</vt:i4>
      </vt:variant>
    </vt:vector>
  </HeadingPairs>
  <TitlesOfParts>
    <vt:vector size="27" baseType="lpstr">
      <vt:lpstr>Calisto MT</vt:lpstr>
      <vt:lpstr>Wingdings 2</vt:lpstr>
      <vt:lpstr>Kurşun Rengi</vt:lpstr>
      <vt:lpstr>Görüntü İşleme Teknikleri Ve Kümeleme Yöntemleri Kullanılarak Fındık Meyvesinin Tespit Ve Sınıflandırılması</vt:lpstr>
      <vt:lpstr>Özet</vt:lpstr>
      <vt:lpstr>1. GİRİŞ</vt:lpstr>
      <vt:lpstr>1.Giriş(devamı)</vt:lpstr>
      <vt:lpstr>2. ÖNERİLEN YÖNTEM</vt:lpstr>
      <vt:lpstr>2.1. Görüntü ön işleme aşaması</vt:lpstr>
      <vt:lpstr>2.1. Görüntü ön işleme aşaması(filtreleme)</vt:lpstr>
      <vt:lpstr>2.1. Görüntü ön işleme aşaması(gri dönüşüm)</vt:lpstr>
      <vt:lpstr>2.1. Görüntü ön işleme aşaması(eşikleme)</vt:lpstr>
      <vt:lpstr>2.1. Görüntü ön işleme aşaması (nesne ayrıntılarını belirgin yapma )</vt:lpstr>
      <vt:lpstr>2.1. Görüntü ön işleme aşaması</vt:lpstr>
      <vt:lpstr>2.2. Nesne Bulma Ve Özellik Çıkarımı İşlemi Aşaması</vt:lpstr>
      <vt:lpstr>2.3. Sınıflandırma İşlemi Aşamasına Ait Adımlar</vt:lpstr>
      <vt:lpstr>2.3.1. Ortalama Tabanlı Sınıflandırma</vt:lpstr>
      <vt:lpstr>2.3.2. K-means Kümeleme Yöntemi</vt:lpstr>
      <vt:lpstr>2.3.2. K-means Kümeleme Yöntemi(devamı)</vt:lpstr>
      <vt:lpstr>2.3.2. K-means Kümeleme Yöntemi(devamı)</vt:lpstr>
      <vt:lpstr>2.3.2. K-means Kümeleme Yöntemi(devamı)</vt:lpstr>
      <vt:lpstr>3. DENEYSEL ÇALIŞMA</vt:lpstr>
      <vt:lpstr>3. DENEYSEL ÇALIŞMA(devamı)</vt:lpstr>
      <vt:lpstr>3. DENEYSEL ÇALIŞMA(devamı)</vt:lpstr>
      <vt:lpstr>3. DENEYSEL ÇALIŞMA(devamı)</vt:lpstr>
      <vt:lpstr>4. SONUÇLAR</vt:lpstr>
      <vt:lpstr>4. SONUÇLAR(devamı)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Ve Kümeleme Yöntemleri Kullanılarak Fındık Meyvesinin Tespit Ve Sınıflandırılması</dc:title>
  <dc:creator>MUHAMMED TAHA BOLUKBASI</dc:creator>
  <cp:lastModifiedBy>MUHAMMED TAHA BOLUKBASI</cp:lastModifiedBy>
  <cp:revision>35</cp:revision>
  <dcterms:created xsi:type="dcterms:W3CDTF">2022-12-12T15:47:24Z</dcterms:created>
  <dcterms:modified xsi:type="dcterms:W3CDTF">2022-12-12T20:02:04Z</dcterms:modified>
</cp:coreProperties>
</file>