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Antonio" charset="1" panose="02000503000000000000"/>
      <p:regular r:id="rId24"/>
    </p:embeddedFont>
    <p:embeddedFont>
      <p:font typeface="Canva Sans Bold" charset="1" panose="020B0803030501040103"/>
      <p:regular r:id="rId25"/>
    </p:embeddedFont>
    <p:embeddedFont>
      <p:font typeface="Fabrica Heavy" charset="1" panose="00000A00000000000000"/>
      <p:regular r:id="rId26"/>
    </p:embeddedFont>
    <p:embeddedFont>
      <p:font typeface="Mr Dafoe" charset="1" panose="02000000000000000000"/>
      <p:regular r:id="rId27"/>
    </p:embeddedFont>
    <p:embeddedFont>
      <p:font typeface="Antonio Bold" charset="1" panose="02000803000000000000"/>
      <p:regular r:id="rId28"/>
    </p:embeddedFont>
    <p:embeddedFont>
      <p:font typeface="Canva Sans" charset="1" panose="020B0503030501040103"/>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17.png" Type="http://schemas.openxmlformats.org/officeDocument/2006/relationships/image"/><Relationship Id="rId12" Target="../media/image18.svg" Type="http://schemas.openxmlformats.org/officeDocument/2006/relationships/image"/><Relationship Id="rId13" Target="../media/image19.png" Type="http://schemas.openxmlformats.org/officeDocument/2006/relationships/image"/><Relationship Id="rId14" Target="../media/image20.svg" Type="http://schemas.openxmlformats.org/officeDocument/2006/relationships/image"/><Relationship Id="rId15" Target="../media/image21.png" Type="http://schemas.openxmlformats.org/officeDocument/2006/relationships/image"/><Relationship Id="rId16" Target="../media/image22.svg" Type="http://schemas.openxmlformats.org/officeDocument/2006/relationships/image"/><Relationship Id="rId2" Target="../media/image4.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4000" y="0"/>
            <a:ext cx="18796000" cy="10287000"/>
          </a:xfrm>
          <a:custGeom>
            <a:avLst/>
            <a:gdLst/>
            <a:ahLst/>
            <a:cxnLst/>
            <a:rect r="r" b="b" t="t" l="l"/>
            <a:pathLst>
              <a:path h="10287000" w="18796000">
                <a:moveTo>
                  <a:pt x="0" y="0"/>
                </a:moveTo>
                <a:lnTo>
                  <a:pt x="18796000" y="0"/>
                </a:lnTo>
                <a:lnTo>
                  <a:pt x="18796000" y="10287000"/>
                </a:lnTo>
                <a:lnTo>
                  <a:pt x="0" y="10287000"/>
                </a:lnTo>
                <a:lnTo>
                  <a:pt x="0" y="0"/>
                </a:lnTo>
                <a:close/>
              </a:path>
            </a:pathLst>
          </a:custGeom>
          <a:blipFill>
            <a:blip r:embed="rId2"/>
            <a:stretch>
              <a:fillRect l="0" t="-10824" r="0" b="-10824"/>
            </a:stretch>
          </a:blipFill>
        </p:spPr>
      </p:sp>
      <p:sp>
        <p:nvSpPr>
          <p:cNvPr name="Freeform 3" id="3"/>
          <p:cNvSpPr/>
          <p:nvPr/>
        </p:nvSpPr>
        <p:spPr>
          <a:xfrm flipH="false" flipV="false" rot="0">
            <a:off x="-693421" y="0"/>
            <a:ext cx="8949690" cy="10287000"/>
          </a:xfrm>
          <a:custGeom>
            <a:avLst/>
            <a:gdLst/>
            <a:ahLst/>
            <a:cxnLst/>
            <a:rect r="r" b="b" t="t" l="l"/>
            <a:pathLst>
              <a:path h="10287000" w="8949690">
                <a:moveTo>
                  <a:pt x="0" y="0"/>
                </a:moveTo>
                <a:lnTo>
                  <a:pt x="8949690" y="0"/>
                </a:lnTo>
                <a:lnTo>
                  <a:pt x="8949690" y="10287000"/>
                </a:lnTo>
                <a:lnTo>
                  <a:pt x="0" y="10287000"/>
                </a:lnTo>
                <a:lnTo>
                  <a:pt x="0" y="0"/>
                </a:lnTo>
                <a:close/>
              </a:path>
            </a:pathLst>
          </a:custGeom>
          <a:blipFill>
            <a:blip r:embed="rId3">
              <a:alphaModFix amt="56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75651" y="4309873"/>
            <a:ext cx="6811545" cy="1495804"/>
          </a:xfrm>
          <a:prstGeom prst="rect">
            <a:avLst/>
          </a:prstGeom>
        </p:spPr>
        <p:txBody>
          <a:bodyPr anchor="t" rtlCol="false" tIns="0" lIns="0" bIns="0" rIns="0">
            <a:spAutoFit/>
          </a:bodyPr>
          <a:lstStyle/>
          <a:p>
            <a:pPr algn="ctr" marL="0" indent="0" lvl="0">
              <a:lnSpc>
                <a:spcPts val="12165"/>
              </a:lnSpc>
              <a:spcBef>
                <a:spcPct val="0"/>
              </a:spcBef>
            </a:pPr>
            <a:r>
              <a:rPr lang="en-US" sz="8689">
                <a:solidFill>
                  <a:srgbClr val="F1FAFB"/>
                </a:solidFill>
                <a:latin typeface="Antonio"/>
              </a:rPr>
              <a:t>Steganography</a:t>
            </a:r>
          </a:p>
        </p:txBody>
      </p:sp>
      <p:sp>
        <p:nvSpPr>
          <p:cNvPr name="TextBox 5" id="5"/>
          <p:cNvSpPr txBox="true"/>
          <p:nvPr/>
        </p:nvSpPr>
        <p:spPr>
          <a:xfrm rot="0">
            <a:off x="-2126981" y="6651625"/>
            <a:ext cx="11816810" cy="2089150"/>
          </a:xfrm>
          <a:prstGeom prst="rect">
            <a:avLst/>
          </a:prstGeom>
        </p:spPr>
        <p:txBody>
          <a:bodyPr anchor="t" rtlCol="false" tIns="0" lIns="0" bIns="0" rIns="0">
            <a:spAutoFit/>
          </a:bodyPr>
          <a:lstStyle/>
          <a:p>
            <a:pPr algn="ctr">
              <a:lnSpc>
                <a:spcPts val="5599"/>
              </a:lnSpc>
            </a:pPr>
            <a:r>
              <a:rPr lang="en-US" sz="3999">
                <a:solidFill>
                  <a:srgbClr val="FFFFFF"/>
                </a:solidFill>
                <a:latin typeface="Antonio"/>
              </a:rPr>
              <a:t>Team Member</a:t>
            </a:r>
          </a:p>
          <a:p>
            <a:pPr algn="ctr">
              <a:lnSpc>
                <a:spcPts val="5599"/>
              </a:lnSpc>
            </a:pPr>
            <a:r>
              <a:rPr lang="en-US" sz="3999">
                <a:solidFill>
                  <a:srgbClr val="FFFFFF"/>
                </a:solidFill>
                <a:latin typeface="Antonio"/>
              </a:rPr>
              <a:t>Mohammed Usama Tharwat Elhagari</a:t>
            </a:r>
          </a:p>
          <a:p>
            <a:pPr algn="ctr">
              <a:lnSpc>
                <a:spcPts val="5599"/>
              </a:lnSpc>
              <a:spcBef>
                <a:spcPct val="0"/>
              </a:spcBef>
            </a:pPr>
            <a:r>
              <a:rPr lang="en-US" sz="3999">
                <a:solidFill>
                  <a:srgbClr val="FFFFFF"/>
                </a:solidFill>
                <a:latin typeface="Antonio"/>
              </a:rPr>
              <a:t>Fares Ahmed Swedan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35468" y="-532995"/>
            <a:ext cx="22134735" cy="11352990"/>
            <a:chOff x="0" y="0"/>
            <a:chExt cx="29512979" cy="15137320"/>
          </a:xfrm>
        </p:grpSpPr>
        <p:sp>
          <p:nvSpPr>
            <p:cNvPr name="Freeform 3" id="3"/>
            <p:cNvSpPr/>
            <p:nvPr/>
          </p:nvSpPr>
          <p:spPr>
            <a:xfrm flipH="false" flipV="false" rot="0">
              <a:off x="2447291" y="71066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180" r="0" b="-9180"/>
              </a:stretch>
            </a:blipFill>
          </p:spPr>
        </p:sp>
        <p:sp>
          <p:nvSpPr>
            <p:cNvPr name="Freeform 4" id="4"/>
            <p:cNvSpPr/>
            <p:nvPr/>
          </p:nvSpPr>
          <p:spPr>
            <a:xfrm flipH="false" flipV="false" rot="0">
              <a:off x="0" y="0"/>
              <a:ext cx="6551379" cy="4113720"/>
            </a:xfrm>
            <a:custGeom>
              <a:avLst/>
              <a:gdLst/>
              <a:ahLst/>
              <a:cxnLst/>
              <a:rect r="r" b="b" t="t" l="l"/>
              <a:pathLst>
                <a:path h="4113720" w="6551379">
                  <a:moveTo>
                    <a:pt x="0" y="0"/>
                  </a:moveTo>
                  <a:lnTo>
                    <a:pt x="6551379" y="0"/>
                  </a:lnTo>
                  <a:lnTo>
                    <a:pt x="6551379" y="4113720"/>
                  </a:lnTo>
                  <a:lnTo>
                    <a:pt x="0" y="4113720"/>
                  </a:lnTo>
                  <a:lnTo>
                    <a:pt x="0" y="0"/>
                  </a:lnTo>
                  <a:close/>
                </a:path>
              </a:pathLst>
            </a:custGeom>
            <a:blipFill>
              <a:blip r:embed="rId3">
                <a:alphaModFix amt="44999"/>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22961600" y="11023600"/>
              <a:ext cx="6551379" cy="4113720"/>
            </a:xfrm>
            <a:custGeom>
              <a:avLst/>
              <a:gdLst/>
              <a:ahLst/>
              <a:cxnLst/>
              <a:rect r="r" b="b" t="t" l="l"/>
              <a:pathLst>
                <a:path h="4113720" w="6551379">
                  <a:moveTo>
                    <a:pt x="6551379" y="4113720"/>
                  </a:moveTo>
                  <a:lnTo>
                    <a:pt x="0" y="4113720"/>
                  </a:lnTo>
                  <a:lnTo>
                    <a:pt x="0" y="0"/>
                  </a:lnTo>
                  <a:lnTo>
                    <a:pt x="6551379" y="0"/>
                  </a:lnTo>
                  <a:lnTo>
                    <a:pt x="6551379" y="4113720"/>
                  </a:lnTo>
                  <a:close/>
                </a:path>
              </a:pathLst>
            </a:custGeom>
            <a:blipFill>
              <a:blip r:embed="rId3">
                <a:alphaModFix amt="82000"/>
                <a:extLst>
                  <a:ext uri="{96DAC541-7B7A-43D3-8B79-37D633B846F1}">
                    <asvg:svgBlip xmlns:asvg="http://schemas.microsoft.com/office/drawing/2016/SVG/main" r:embed="rId4"/>
                  </a:ext>
                </a:extLst>
              </a:blip>
              <a:stretch>
                <a:fillRect l="0" t="0" r="0" b="0"/>
              </a:stretch>
            </a:blipFill>
          </p:spPr>
        </p:sp>
      </p:grpSp>
      <p:sp>
        <p:nvSpPr>
          <p:cNvPr name="Freeform 6" id="6"/>
          <p:cNvSpPr/>
          <p:nvPr/>
        </p:nvSpPr>
        <p:spPr>
          <a:xfrm flipH="false" flipV="false" rot="0">
            <a:off x="4734891" y="6237429"/>
            <a:ext cx="8818218" cy="2178835"/>
          </a:xfrm>
          <a:custGeom>
            <a:avLst/>
            <a:gdLst/>
            <a:ahLst/>
            <a:cxnLst/>
            <a:rect r="r" b="b" t="t" l="l"/>
            <a:pathLst>
              <a:path h="2178835" w="8818218">
                <a:moveTo>
                  <a:pt x="0" y="0"/>
                </a:moveTo>
                <a:lnTo>
                  <a:pt x="8818218" y="0"/>
                </a:lnTo>
                <a:lnTo>
                  <a:pt x="8818218" y="2178834"/>
                </a:lnTo>
                <a:lnTo>
                  <a:pt x="0" y="2178834"/>
                </a:lnTo>
                <a:lnTo>
                  <a:pt x="0" y="0"/>
                </a:lnTo>
                <a:close/>
              </a:path>
            </a:pathLst>
          </a:custGeom>
          <a:blipFill>
            <a:blip r:embed="rId5">
              <a:alphaModFix amt="32999"/>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287013" y="4488432"/>
            <a:ext cx="13889772" cy="1177916"/>
          </a:xfrm>
          <a:prstGeom prst="rect">
            <a:avLst/>
          </a:prstGeom>
        </p:spPr>
        <p:txBody>
          <a:bodyPr anchor="t" rtlCol="false" tIns="0" lIns="0" bIns="0" rIns="0">
            <a:spAutoFit/>
          </a:bodyPr>
          <a:lstStyle/>
          <a:p>
            <a:pPr algn="ctr">
              <a:lnSpc>
                <a:spcPts val="9625"/>
              </a:lnSpc>
              <a:spcBef>
                <a:spcPct val="0"/>
              </a:spcBef>
            </a:pPr>
            <a:r>
              <a:rPr lang="en-US" sz="6875">
                <a:solidFill>
                  <a:srgbClr val="D9D9D9"/>
                </a:solidFill>
                <a:latin typeface="Fabrica Heavy"/>
              </a:rPr>
              <a:t>Methodology</a:t>
            </a:r>
          </a:p>
        </p:txBody>
      </p:sp>
    </p:spTree>
  </p:cSld>
  <p:clrMapOvr>
    <a:masterClrMapping/>
  </p:clrMapOvr>
  <p:transition spd="fast">
    <p:cover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35468" y="-532995"/>
            <a:ext cx="22134735" cy="11352990"/>
            <a:chOff x="0" y="0"/>
            <a:chExt cx="29512979" cy="15137320"/>
          </a:xfrm>
        </p:grpSpPr>
        <p:sp>
          <p:nvSpPr>
            <p:cNvPr name="Freeform 3" id="3"/>
            <p:cNvSpPr/>
            <p:nvPr/>
          </p:nvSpPr>
          <p:spPr>
            <a:xfrm flipH="false" flipV="false" rot="0">
              <a:off x="2447291" y="71066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180" r="0" b="-9180"/>
              </a:stretch>
            </a:blipFill>
          </p:spPr>
        </p:sp>
        <p:sp>
          <p:nvSpPr>
            <p:cNvPr name="Freeform 4" id="4"/>
            <p:cNvSpPr/>
            <p:nvPr/>
          </p:nvSpPr>
          <p:spPr>
            <a:xfrm flipH="false" flipV="false" rot="0">
              <a:off x="0" y="0"/>
              <a:ext cx="6551379" cy="4113720"/>
            </a:xfrm>
            <a:custGeom>
              <a:avLst/>
              <a:gdLst/>
              <a:ahLst/>
              <a:cxnLst/>
              <a:rect r="r" b="b" t="t" l="l"/>
              <a:pathLst>
                <a:path h="4113720" w="6551379">
                  <a:moveTo>
                    <a:pt x="0" y="0"/>
                  </a:moveTo>
                  <a:lnTo>
                    <a:pt x="6551379" y="0"/>
                  </a:lnTo>
                  <a:lnTo>
                    <a:pt x="6551379" y="4113720"/>
                  </a:lnTo>
                  <a:lnTo>
                    <a:pt x="0" y="4113720"/>
                  </a:lnTo>
                  <a:lnTo>
                    <a:pt x="0" y="0"/>
                  </a:lnTo>
                  <a:close/>
                </a:path>
              </a:pathLst>
            </a:custGeom>
            <a:blipFill>
              <a:blip r:embed="rId3">
                <a:alphaModFix amt="44999"/>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22961600" y="11023600"/>
              <a:ext cx="6551379" cy="4113720"/>
            </a:xfrm>
            <a:custGeom>
              <a:avLst/>
              <a:gdLst/>
              <a:ahLst/>
              <a:cxnLst/>
              <a:rect r="r" b="b" t="t" l="l"/>
              <a:pathLst>
                <a:path h="4113720" w="6551379">
                  <a:moveTo>
                    <a:pt x="6551379" y="4113720"/>
                  </a:moveTo>
                  <a:lnTo>
                    <a:pt x="0" y="4113720"/>
                  </a:lnTo>
                  <a:lnTo>
                    <a:pt x="0" y="0"/>
                  </a:lnTo>
                  <a:lnTo>
                    <a:pt x="6551379" y="0"/>
                  </a:lnTo>
                  <a:lnTo>
                    <a:pt x="6551379" y="4113720"/>
                  </a:lnTo>
                  <a:close/>
                </a:path>
              </a:pathLst>
            </a:custGeom>
            <a:blipFill>
              <a:blip r:embed="rId3">
                <a:alphaModFix amt="82000"/>
                <a:extLst>
                  <a:ext uri="{96DAC541-7B7A-43D3-8B79-37D633B846F1}">
                    <asvg:svgBlip xmlns:asvg="http://schemas.microsoft.com/office/drawing/2016/SVG/main" r:embed="rId4"/>
                  </a:ext>
                </a:extLst>
              </a:blip>
              <a:stretch>
                <a:fillRect l="0" t="0" r="0" b="0"/>
              </a:stretch>
            </a:blipFill>
          </p:spPr>
        </p:sp>
      </p:grpSp>
      <p:sp>
        <p:nvSpPr>
          <p:cNvPr name="Freeform 6" id="6"/>
          <p:cNvSpPr/>
          <p:nvPr/>
        </p:nvSpPr>
        <p:spPr>
          <a:xfrm flipH="false" flipV="false" rot="0">
            <a:off x="594913" y="2720559"/>
            <a:ext cx="6528522" cy="4845882"/>
          </a:xfrm>
          <a:custGeom>
            <a:avLst/>
            <a:gdLst/>
            <a:ahLst/>
            <a:cxnLst/>
            <a:rect r="r" b="b" t="t" l="l"/>
            <a:pathLst>
              <a:path h="4845882" w="6528522">
                <a:moveTo>
                  <a:pt x="0" y="0"/>
                </a:moveTo>
                <a:lnTo>
                  <a:pt x="6528522" y="0"/>
                </a:lnTo>
                <a:lnTo>
                  <a:pt x="6528522" y="4845882"/>
                </a:lnTo>
                <a:lnTo>
                  <a:pt x="0" y="4845882"/>
                </a:lnTo>
                <a:lnTo>
                  <a:pt x="0" y="0"/>
                </a:lnTo>
                <a:close/>
              </a:path>
            </a:pathLst>
          </a:custGeom>
          <a:blipFill>
            <a:blip r:embed="rId5"/>
            <a:stretch>
              <a:fillRect l="0" t="-524" r="0" b="0"/>
            </a:stretch>
          </a:blipFill>
        </p:spPr>
      </p:sp>
      <p:sp>
        <p:nvSpPr>
          <p:cNvPr name="AutoShape 7" id="7"/>
          <p:cNvSpPr/>
          <p:nvPr/>
        </p:nvSpPr>
        <p:spPr>
          <a:xfrm>
            <a:off x="7123435" y="5143500"/>
            <a:ext cx="1804132" cy="0"/>
          </a:xfrm>
          <a:prstGeom prst="line">
            <a:avLst/>
          </a:prstGeom>
          <a:ln cap="flat" w="57150">
            <a:solidFill>
              <a:srgbClr val="FFFFFF"/>
            </a:solidFill>
            <a:prstDash val="solid"/>
            <a:headEnd type="none" len="sm" w="sm"/>
            <a:tailEnd type="arrow" len="sm" w="med"/>
          </a:ln>
        </p:spPr>
      </p:sp>
      <p:sp>
        <p:nvSpPr>
          <p:cNvPr name="TextBox 8" id="8"/>
          <p:cNvSpPr txBox="true"/>
          <p:nvPr/>
        </p:nvSpPr>
        <p:spPr>
          <a:xfrm rot="0">
            <a:off x="8927567" y="4652327"/>
            <a:ext cx="1555433" cy="887095"/>
          </a:xfrm>
          <a:prstGeom prst="rect">
            <a:avLst/>
          </a:prstGeom>
        </p:spPr>
        <p:txBody>
          <a:bodyPr anchor="t" rtlCol="false" tIns="0" lIns="0" bIns="0" rIns="0">
            <a:spAutoFit/>
          </a:bodyPr>
          <a:lstStyle/>
          <a:p>
            <a:pPr algn="ctr" marL="0" indent="0" lvl="0">
              <a:lnSpc>
                <a:spcPts val="7279"/>
              </a:lnSpc>
              <a:spcBef>
                <a:spcPct val="0"/>
              </a:spcBef>
            </a:pPr>
            <a:r>
              <a:rPr lang="en-US" sz="5199">
                <a:solidFill>
                  <a:srgbClr val="000000"/>
                </a:solidFill>
                <a:latin typeface="Canva Sans Bold"/>
              </a:rPr>
              <a:t>Pixel</a:t>
            </a:r>
          </a:p>
        </p:txBody>
      </p:sp>
      <p:sp>
        <p:nvSpPr>
          <p:cNvPr name="AutoShape 9" id="9"/>
          <p:cNvSpPr/>
          <p:nvPr/>
        </p:nvSpPr>
        <p:spPr>
          <a:xfrm>
            <a:off x="10482999" y="5143500"/>
            <a:ext cx="1826873" cy="1090135"/>
          </a:xfrm>
          <a:prstGeom prst="line">
            <a:avLst/>
          </a:prstGeom>
          <a:ln cap="flat" w="57150">
            <a:solidFill>
              <a:srgbClr val="FFFFFF"/>
            </a:solidFill>
            <a:prstDash val="solid"/>
            <a:headEnd type="none" len="sm" w="sm"/>
            <a:tailEnd type="arrow" len="sm" w="med"/>
          </a:ln>
        </p:spPr>
      </p:sp>
      <p:sp>
        <p:nvSpPr>
          <p:cNvPr name="AutoShape 10" id="10"/>
          <p:cNvSpPr/>
          <p:nvPr/>
        </p:nvSpPr>
        <p:spPr>
          <a:xfrm flipV="true">
            <a:off x="10482999" y="3839768"/>
            <a:ext cx="1826873" cy="1303732"/>
          </a:xfrm>
          <a:prstGeom prst="line">
            <a:avLst/>
          </a:prstGeom>
          <a:ln cap="flat" w="57150">
            <a:solidFill>
              <a:srgbClr val="FFFFFF"/>
            </a:solidFill>
            <a:prstDash val="solid"/>
            <a:headEnd type="none" len="sm" w="sm"/>
            <a:tailEnd type="arrow" len="sm" w="med"/>
          </a:ln>
        </p:spPr>
      </p:sp>
      <p:sp>
        <p:nvSpPr>
          <p:cNvPr name="AutoShape 11" id="11"/>
          <p:cNvSpPr/>
          <p:nvPr/>
        </p:nvSpPr>
        <p:spPr>
          <a:xfrm flipV="true">
            <a:off x="10482999" y="5143500"/>
            <a:ext cx="1826873" cy="0"/>
          </a:xfrm>
          <a:prstGeom prst="line">
            <a:avLst/>
          </a:prstGeom>
          <a:ln cap="flat" w="57150">
            <a:solidFill>
              <a:srgbClr val="FFFFFF"/>
            </a:solidFill>
            <a:prstDash val="solid"/>
            <a:headEnd type="none" len="sm" w="sm"/>
            <a:tailEnd type="arrow" len="sm" w="med"/>
          </a:ln>
        </p:spPr>
      </p:sp>
      <p:graphicFrame>
        <p:nvGraphicFramePr>
          <p:cNvPr name="Table 12" id="12"/>
          <p:cNvGraphicFramePr>
            <a:graphicFrameLocks noGrp="true"/>
          </p:cNvGraphicFramePr>
          <p:nvPr/>
        </p:nvGraphicFramePr>
        <p:xfrm>
          <a:off x="12954000" y="3443846"/>
          <a:ext cx="4916598" cy="816182"/>
        </p:xfrm>
        <a:graphic>
          <a:graphicData uri="http://schemas.openxmlformats.org/drawingml/2006/table">
            <a:tbl>
              <a:tblPr/>
              <a:tblGrid>
                <a:gridCol w="614575"/>
                <a:gridCol w="614575"/>
                <a:gridCol w="614575"/>
                <a:gridCol w="614575"/>
                <a:gridCol w="614575"/>
                <a:gridCol w="614575"/>
                <a:gridCol w="614575"/>
                <a:gridCol w="614575"/>
              </a:tblGrid>
              <a:tr h="235496">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0</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0</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r>
            </a:tbl>
          </a:graphicData>
        </a:graphic>
      </p:graphicFrame>
      <p:sp>
        <p:nvSpPr>
          <p:cNvPr name="TextBox 13" id="13"/>
          <p:cNvSpPr txBox="true"/>
          <p:nvPr/>
        </p:nvSpPr>
        <p:spPr>
          <a:xfrm rot="0">
            <a:off x="3300999" y="544513"/>
            <a:ext cx="11861800"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Antonio"/>
              </a:rPr>
              <a:t>Pixels &amp; Bits</a:t>
            </a:r>
          </a:p>
        </p:txBody>
      </p:sp>
      <p:sp>
        <p:nvSpPr>
          <p:cNvPr name="TextBox 14" id="14"/>
          <p:cNvSpPr txBox="true"/>
          <p:nvPr/>
        </p:nvSpPr>
        <p:spPr>
          <a:xfrm rot="0">
            <a:off x="12309872" y="3348596"/>
            <a:ext cx="440888" cy="887095"/>
          </a:xfrm>
          <a:prstGeom prst="rect">
            <a:avLst/>
          </a:prstGeom>
        </p:spPr>
        <p:txBody>
          <a:bodyPr anchor="t" rtlCol="false" tIns="0" lIns="0" bIns="0" rIns="0">
            <a:spAutoFit/>
          </a:bodyPr>
          <a:lstStyle/>
          <a:p>
            <a:pPr algn="ctr" marL="0" indent="0" lvl="0">
              <a:lnSpc>
                <a:spcPts val="7279"/>
              </a:lnSpc>
              <a:spcBef>
                <a:spcPct val="0"/>
              </a:spcBef>
            </a:pPr>
            <a:r>
              <a:rPr lang="en-US" sz="5199">
                <a:solidFill>
                  <a:srgbClr val="EF332B"/>
                </a:solidFill>
                <a:latin typeface="Canva Sans Bold"/>
              </a:rPr>
              <a:t>R</a:t>
            </a:r>
          </a:p>
        </p:txBody>
      </p:sp>
      <p:sp>
        <p:nvSpPr>
          <p:cNvPr name="TextBox 15" id="15"/>
          <p:cNvSpPr txBox="true"/>
          <p:nvPr/>
        </p:nvSpPr>
        <p:spPr>
          <a:xfrm rot="0">
            <a:off x="12309872" y="4620542"/>
            <a:ext cx="491728" cy="887095"/>
          </a:xfrm>
          <a:prstGeom prst="rect">
            <a:avLst/>
          </a:prstGeom>
        </p:spPr>
        <p:txBody>
          <a:bodyPr anchor="t" rtlCol="false" tIns="0" lIns="0" bIns="0" rIns="0">
            <a:spAutoFit/>
          </a:bodyPr>
          <a:lstStyle/>
          <a:p>
            <a:pPr algn="ctr" marL="0" indent="0" lvl="0">
              <a:lnSpc>
                <a:spcPts val="7279"/>
              </a:lnSpc>
              <a:spcBef>
                <a:spcPct val="0"/>
              </a:spcBef>
            </a:pPr>
            <a:r>
              <a:rPr lang="en-US" sz="5199">
                <a:solidFill>
                  <a:srgbClr val="41BA4D"/>
                </a:solidFill>
                <a:latin typeface="Canva Sans Bold"/>
              </a:rPr>
              <a:t>G</a:t>
            </a:r>
          </a:p>
        </p:txBody>
      </p:sp>
      <p:sp>
        <p:nvSpPr>
          <p:cNvPr name="TextBox 16" id="16"/>
          <p:cNvSpPr txBox="true"/>
          <p:nvPr/>
        </p:nvSpPr>
        <p:spPr>
          <a:xfrm rot="0">
            <a:off x="12299752" y="5742462"/>
            <a:ext cx="461129" cy="887095"/>
          </a:xfrm>
          <a:prstGeom prst="rect">
            <a:avLst/>
          </a:prstGeom>
        </p:spPr>
        <p:txBody>
          <a:bodyPr anchor="t" rtlCol="false" tIns="0" lIns="0" bIns="0" rIns="0">
            <a:spAutoFit/>
          </a:bodyPr>
          <a:lstStyle/>
          <a:p>
            <a:pPr algn="ctr" marL="0" indent="0" lvl="0">
              <a:lnSpc>
                <a:spcPts val="7279"/>
              </a:lnSpc>
              <a:spcBef>
                <a:spcPct val="0"/>
              </a:spcBef>
            </a:pPr>
            <a:r>
              <a:rPr lang="en-US" sz="5199">
                <a:solidFill>
                  <a:srgbClr val="245ED6"/>
                </a:solidFill>
                <a:latin typeface="Canva Sans Bold"/>
              </a:rPr>
              <a:t>B</a:t>
            </a:r>
          </a:p>
        </p:txBody>
      </p:sp>
      <p:graphicFrame>
        <p:nvGraphicFramePr>
          <p:cNvPr name="Table 17" id="17"/>
          <p:cNvGraphicFramePr>
            <a:graphicFrameLocks noGrp="true"/>
          </p:cNvGraphicFramePr>
          <p:nvPr/>
        </p:nvGraphicFramePr>
        <p:xfrm>
          <a:off x="12954000" y="4747577"/>
          <a:ext cx="4916598" cy="816182"/>
        </p:xfrm>
        <a:graphic>
          <a:graphicData uri="http://schemas.openxmlformats.org/drawingml/2006/table">
            <a:tbl>
              <a:tblPr/>
              <a:tblGrid>
                <a:gridCol w="614575"/>
                <a:gridCol w="614575"/>
                <a:gridCol w="614575"/>
                <a:gridCol w="614575"/>
                <a:gridCol w="614575"/>
                <a:gridCol w="614575"/>
                <a:gridCol w="614575"/>
                <a:gridCol w="614575"/>
              </a:tblGrid>
              <a:tr h="235496">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0</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0</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0</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r>
            </a:tbl>
          </a:graphicData>
        </a:graphic>
      </p:graphicFrame>
      <p:graphicFrame>
        <p:nvGraphicFramePr>
          <p:cNvPr name="Table 18" id="18"/>
          <p:cNvGraphicFramePr>
            <a:graphicFrameLocks noGrp="true"/>
          </p:cNvGraphicFramePr>
          <p:nvPr/>
        </p:nvGraphicFramePr>
        <p:xfrm>
          <a:off x="12954000" y="6049535"/>
          <a:ext cx="4916598" cy="816182"/>
        </p:xfrm>
        <a:graphic>
          <a:graphicData uri="http://schemas.openxmlformats.org/drawingml/2006/table">
            <a:tbl>
              <a:tblPr/>
              <a:tblGrid>
                <a:gridCol w="614575"/>
                <a:gridCol w="614575"/>
                <a:gridCol w="614575"/>
                <a:gridCol w="614575"/>
                <a:gridCol w="614575"/>
                <a:gridCol w="614575"/>
                <a:gridCol w="614575"/>
                <a:gridCol w="614575"/>
              </a:tblGrid>
              <a:tr h="235496">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0</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0</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0</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0</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0</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r>
            </a:tbl>
          </a:graphicData>
        </a:graphic>
      </p:graphicFrame>
      <p:sp>
        <p:nvSpPr>
          <p:cNvPr name="TextBox 19" id="19"/>
          <p:cNvSpPr txBox="true"/>
          <p:nvPr/>
        </p:nvSpPr>
        <p:spPr>
          <a:xfrm rot="0">
            <a:off x="12954000" y="1776857"/>
            <a:ext cx="4285095" cy="752475"/>
          </a:xfrm>
          <a:prstGeom prst="rect">
            <a:avLst/>
          </a:prstGeom>
        </p:spPr>
        <p:txBody>
          <a:bodyPr anchor="t" rtlCol="false" tIns="0" lIns="0" bIns="0" rIns="0">
            <a:spAutoFit/>
          </a:bodyPr>
          <a:lstStyle/>
          <a:p>
            <a:pPr algn="ctr" marL="0" indent="0" lvl="0">
              <a:lnSpc>
                <a:spcPts val="6299"/>
              </a:lnSpc>
              <a:spcBef>
                <a:spcPct val="0"/>
              </a:spcBef>
            </a:pPr>
            <a:r>
              <a:rPr lang="en-US" sz="4499">
                <a:solidFill>
                  <a:srgbClr val="FFFFFF"/>
                </a:solidFill>
                <a:latin typeface="Canva Sans Bold"/>
              </a:rPr>
              <a:t>Toltal: 24Bits</a:t>
            </a:r>
          </a:p>
        </p:txBody>
      </p:sp>
    </p:spTree>
  </p:cSld>
  <p:clrMapOvr>
    <a:masterClrMapping/>
  </p:clrMapOvr>
  <p:transition spd="fast">
    <p:cover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35468" y="-532995"/>
            <a:ext cx="22134735" cy="11352990"/>
            <a:chOff x="0" y="0"/>
            <a:chExt cx="29512979" cy="15137320"/>
          </a:xfrm>
        </p:grpSpPr>
        <p:sp>
          <p:nvSpPr>
            <p:cNvPr name="Freeform 3" id="3"/>
            <p:cNvSpPr/>
            <p:nvPr/>
          </p:nvSpPr>
          <p:spPr>
            <a:xfrm flipH="false" flipV="false" rot="0">
              <a:off x="2447291" y="71066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180" r="0" b="-9180"/>
              </a:stretch>
            </a:blipFill>
          </p:spPr>
        </p:sp>
        <p:sp>
          <p:nvSpPr>
            <p:cNvPr name="Freeform 4" id="4"/>
            <p:cNvSpPr/>
            <p:nvPr/>
          </p:nvSpPr>
          <p:spPr>
            <a:xfrm flipH="false" flipV="false" rot="0">
              <a:off x="0" y="0"/>
              <a:ext cx="6551379" cy="4113720"/>
            </a:xfrm>
            <a:custGeom>
              <a:avLst/>
              <a:gdLst/>
              <a:ahLst/>
              <a:cxnLst/>
              <a:rect r="r" b="b" t="t" l="l"/>
              <a:pathLst>
                <a:path h="4113720" w="6551379">
                  <a:moveTo>
                    <a:pt x="0" y="0"/>
                  </a:moveTo>
                  <a:lnTo>
                    <a:pt x="6551379" y="0"/>
                  </a:lnTo>
                  <a:lnTo>
                    <a:pt x="6551379" y="4113720"/>
                  </a:lnTo>
                  <a:lnTo>
                    <a:pt x="0" y="4113720"/>
                  </a:lnTo>
                  <a:lnTo>
                    <a:pt x="0" y="0"/>
                  </a:lnTo>
                  <a:close/>
                </a:path>
              </a:pathLst>
            </a:custGeom>
            <a:blipFill>
              <a:blip r:embed="rId3">
                <a:alphaModFix amt="44999"/>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22961600" y="11023600"/>
              <a:ext cx="6551379" cy="4113720"/>
            </a:xfrm>
            <a:custGeom>
              <a:avLst/>
              <a:gdLst/>
              <a:ahLst/>
              <a:cxnLst/>
              <a:rect r="r" b="b" t="t" l="l"/>
              <a:pathLst>
                <a:path h="4113720" w="6551379">
                  <a:moveTo>
                    <a:pt x="6551379" y="4113720"/>
                  </a:moveTo>
                  <a:lnTo>
                    <a:pt x="0" y="4113720"/>
                  </a:lnTo>
                  <a:lnTo>
                    <a:pt x="0" y="0"/>
                  </a:lnTo>
                  <a:lnTo>
                    <a:pt x="6551379" y="0"/>
                  </a:lnTo>
                  <a:lnTo>
                    <a:pt x="6551379" y="4113720"/>
                  </a:lnTo>
                  <a:close/>
                </a:path>
              </a:pathLst>
            </a:custGeom>
            <a:blipFill>
              <a:blip r:embed="rId3">
                <a:alphaModFix amt="82000"/>
                <a:extLst>
                  <a:ext uri="{96DAC541-7B7A-43D3-8B79-37D633B846F1}">
                    <asvg:svgBlip xmlns:asvg="http://schemas.microsoft.com/office/drawing/2016/SVG/main" r:embed="rId4"/>
                  </a:ext>
                </a:extLst>
              </a:blip>
              <a:stretch>
                <a:fillRect l="0" t="0" r="0" b="0"/>
              </a:stretch>
            </a:blipFill>
          </p:spPr>
        </p:sp>
      </p:grpSp>
      <p:grpSp>
        <p:nvGrpSpPr>
          <p:cNvPr name="Group 6" id="6"/>
          <p:cNvGrpSpPr/>
          <p:nvPr/>
        </p:nvGrpSpPr>
        <p:grpSpPr>
          <a:xfrm rot="0">
            <a:off x="1213168" y="1979803"/>
            <a:ext cx="16046132" cy="1886722"/>
            <a:chOff x="0" y="0"/>
            <a:chExt cx="21394842" cy="2515629"/>
          </a:xfrm>
        </p:grpSpPr>
        <p:grpSp>
          <p:nvGrpSpPr>
            <p:cNvPr name="Group 7" id="7"/>
            <p:cNvGrpSpPr/>
            <p:nvPr/>
          </p:nvGrpSpPr>
          <p:grpSpPr>
            <a:xfrm rot="0">
              <a:off x="0" y="0"/>
              <a:ext cx="21394842" cy="2515629"/>
              <a:chOff x="0" y="0"/>
              <a:chExt cx="4226142" cy="496914"/>
            </a:xfrm>
          </p:grpSpPr>
          <p:sp>
            <p:nvSpPr>
              <p:cNvPr name="Freeform 8" id="8"/>
              <p:cNvSpPr/>
              <p:nvPr/>
            </p:nvSpPr>
            <p:spPr>
              <a:xfrm flipH="false" flipV="false" rot="0">
                <a:off x="0" y="0"/>
                <a:ext cx="4226142" cy="496914"/>
              </a:xfrm>
              <a:custGeom>
                <a:avLst/>
                <a:gdLst/>
                <a:ahLst/>
                <a:cxnLst/>
                <a:rect r="r" b="b" t="t" l="l"/>
                <a:pathLst>
                  <a:path h="496914" w="4226142">
                    <a:moveTo>
                      <a:pt x="45835" y="0"/>
                    </a:moveTo>
                    <a:lnTo>
                      <a:pt x="4180306" y="0"/>
                    </a:lnTo>
                    <a:cubicBezTo>
                      <a:pt x="4192462" y="0"/>
                      <a:pt x="4204121" y="4829"/>
                      <a:pt x="4212717" y="13425"/>
                    </a:cubicBezTo>
                    <a:cubicBezTo>
                      <a:pt x="4221312" y="22021"/>
                      <a:pt x="4226142" y="33679"/>
                      <a:pt x="4226142" y="45835"/>
                    </a:cubicBezTo>
                    <a:lnTo>
                      <a:pt x="4226142" y="451079"/>
                    </a:lnTo>
                    <a:cubicBezTo>
                      <a:pt x="4226142" y="463235"/>
                      <a:pt x="4221312" y="474894"/>
                      <a:pt x="4212717" y="483489"/>
                    </a:cubicBezTo>
                    <a:cubicBezTo>
                      <a:pt x="4204121" y="492085"/>
                      <a:pt x="4192462" y="496914"/>
                      <a:pt x="4180306" y="496914"/>
                    </a:cubicBezTo>
                    <a:lnTo>
                      <a:pt x="45835" y="496914"/>
                    </a:lnTo>
                    <a:cubicBezTo>
                      <a:pt x="33679" y="496914"/>
                      <a:pt x="22021" y="492085"/>
                      <a:pt x="13425" y="483489"/>
                    </a:cubicBezTo>
                    <a:cubicBezTo>
                      <a:pt x="4829" y="474894"/>
                      <a:pt x="0" y="463235"/>
                      <a:pt x="0" y="451079"/>
                    </a:cubicBezTo>
                    <a:lnTo>
                      <a:pt x="0" y="45835"/>
                    </a:lnTo>
                    <a:cubicBezTo>
                      <a:pt x="0" y="33679"/>
                      <a:pt x="4829" y="22021"/>
                      <a:pt x="13425" y="13425"/>
                    </a:cubicBezTo>
                    <a:cubicBezTo>
                      <a:pt x="22021" y="4829"/>
                      <a:pt x="33679" y="0"/>
                      <a:pt x="45835" y="0"/>
                    </a:cubicBezTo>
                    <a:close/>
                  </a:path>
                </a:pathLst>
              </a:custGeom>
              <a:solidFill>
                <a:srgbClr val="255988">
                  <a:alpha val="33725"/>
                </a:srgbClr>
              </a:solidFill>
              <a:ln cap="rnd">
                <a:noFill/>
                <a:prstDash val="solid"/>
                <a:round/>
              </a:ln>
            </p:spPr>
          </p:sp>
          <p:sp>
            <p:nvSpPr>
              <p:cNvPr name="TextBox 9" id="9"/>
              <p:cNvSpPr txBox="true"/>
              <p:nvPr/>
            </p:nvSpPr>
            <p:spPr>
              <a:xfrm>
                <a:off x="0" y="-38100"/>
                <a:ext cx="4226142" cy="535014"/>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530304" y="587460"/>
              <a:ext cx="20580192" cy="1387475"/>
            </a:xfrm>
            <a:prstGeom prst="rect">
              <a:avLst/>
            </a:prstGeom>
          </p:spPr>
          <p:txBody>
            <a:bodyPr anchor="t" rtlCol="false" tIns="0" lIns="0" bIns="0" rIns="0">
              <a:spAutoFit/>
            </a:bodyPr>
            <a:lstStyle/>
            <a:p>
              <a:pPr algn="ctr">
                <a:lnSpc>
                  <a:spcPts val="4200"/>
                </a:lnSpc>
              </a:pPr>
              <a:r>
                <a:rPr lang="en-US" sz="3000">
                  <a:solidFill>
                    <a:srgbClr val="FFFFFF"/>
                  </a:solidFill>
                  <a:latin typeface="Antonio"/>
                </a:rPr>
                <a:t>If we change </a:t>
              </a:r>
              <a:r>
                <a:rPr lang="en-US" sz="3000">
                  <a:solidFill>
                    <a:srgbClr val="245ED6"/>
                  </a:solidFill>
                  <a:latin typeface="Antonio Bold"/>
                </a:rPr>
                <a:t>MSB</a:t>
              </a:r>
              <a:r>
                <a:rPr lang="en-US" sz="3000">
                  <a:solidFill>
                    <a:srgbClr val="FFFFFF"/>
                  </a:solidFill>
                  <a:latin typeface="Antonio"/>
                </a:rPr>
                <a:t>, it will have larger impact on final value. If we change </a:t>
              </a:r>
              <a:r>
                <a:rPr lang="en-US" sz="3000">
                  <a:solidFill>
                    <a:srgbClr val="245ED6"/>
                  </a:solidFill>
                  <a:latin typeface="Antonio Bold"/>
                </a:rPr>
                <a:t>LSB</a:t>
              </a:r>
              <a:r>
                <a:rPr lang="en-US" sz="3000">
                  <a:solidFill>
                    <a:srgbClr val="FFFFFF"/>
                  </a:solidFill>
                  <a:latin typeface="Antonio"/>
                </a:rPr>
                <a:t>, the impact on final value</a:t>
              </a:r>
            </a:p>
            <a:p>
              <a:pPr algn="ctr">
                <a:lnSpc>
                  <a:spcPts val="4200"/>
                </a:lnSpc>
                <a:spcBef>
                  <a:spcPct val="0"/>
                </a:spcBef>
              </a:pPr>
              <a:r>
                <a:rPr lang="en-US" sz="3000">
                  <a:solidFill>
                    <a:srgbClr val="FFFFFF"/>
                  </a:solidFill>
                  <a:latin typeface="Antonio"/>
                </a:rPr>
                <a:t>is very less</a:t>
              </a:r>
            </a:p>
          </p:txBody>
        </p:sp>
      </p:grpSp>
      <p:sp>
        <p:nvSpPr>
          <p:cNvPr name="TextBox 11" id="11"/>
          <p:cNvSpPr txBox="true"/>
          <p:nvPr/>
        </p:nvSpPr>
        <p:spPr>
          <a:xfrm rot="0">
            <a:off x="3300999" y="544513"/>
            <a:ext cx="11861800"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Antonio"/>
              </a:rPr>
              <a:t>Least Significance Bit Steganography</a:t>
            </a:r>
          </a:p>
        </p:txBody>
      </p:sp>
      <p:graphicFrame>
        <p:nvGraphicFramePr>
          <p:cNvPr name="Table 12" id="12"/>
          <p:cNvGraphicFramePr>
            <a:graphicFrameLocks noGrp="true"/>
          </p:cNvGraphicFramePr>
          <p:nvPr/>
        </p:nvGraphicFramePr>
        <p:xfrm>
          <a:off x="5379731" y="4552638"/>
          <a:ext cx="4750742" cy="630316"/>
        </p:xfrm>
        <a:graphic>
          <a:graphicData uri="http://schemas.openxmlformats.org/drawingml/2006/table">
            <a:tbl>
              <a:tblPr/>
              <a:tblGrid>
                <a:gridCol w="593843"/>
                <a:gridCol w="593843"/>
                <a:gridCol w="593843"/>
                <a:gridCol w="593843"/>
                <a:gridCol w="593843"/>
                <a:gridCol w="593843"/>
                <a:gridCol w="593843"/>
                <a:gridCol w="593843"/>
              </a:tblGrid>
              <a:tr h="182159">
                <a:tc>
                  <a:txBody>
                    <a:bodyPr anchor="t" rtlCol="false"/>
                    <a:lstStyle/>
                    <a:p>
                      <a:pPr algn="ctr" marL="0" indent="0" lvl="0">
                        <a:lnSpc>
                          <a:spcPts val="2827"/>
                        </a:lnSpc>
                        <a:spcBef>
                          <a:spcPct val="0"/>
                        </a:spcBef>
                        <a:defRPr/>
                      </a:pPr>
                      <a:r>
                        <a:rPr lang="en-US" sz="2019" strike="noStrike" u="none">
                          <a:solidFill>
                            <a:srgbClr val="FFFFFF"/>
                          </a:solidFill>
                          <a:latin typeface="Antonio Bold"/>
                        </a:rPr>
                        <a:t>1</a:t>
                      </a:r>
                      <a:endParaRPr lang="en-US" sz="1100"/>
                    </a:p>
                  </a:txBody>
                  <a:tcPr marL="112430" marR="112430" marT="112430" marB="112430" anchor="ctr">
                    <a:lnL cmpd="sng" algn="ctr" cap="flat" w="19745">
                      <a:solidFill>
                        <a:srgbClr val="FFFFFF"/>
                      </a:solidFill>
                      <a:prstDash val="solid"/>
                      <a:round/>
                      <a:headEnd type="none" w="med" len="med"/>
                      <a:tailEnd type="none" w="med" len="med"/>
                    </a:lnL>
                    <a:lnR cmpd="sng" algn="ctr" cap="flat" w="19745">
                      <a:solidFill>
                        <a:srgbClr val="FFFFFF"/>
                      </a:solidFill>
                      <a:prstDash val="solid"/>
                      <a:round/>
                      <a:headEnd type="none" w="med" len="med"/>
                      <a:tailEnd type="none" w="med" len="med"/>
                    </a:lnR>
                    <a:lnT cmpd="sng" algn="ctr" cap="flat" w="19745">
                      <a:solidFill>
                        <a:srgbClr val="FFFFFF"/>
                      </a:solidFill>
                      <a:prstDash val="solid"/>
                      <a:round/>
                      <a:headEnd type="none" w="med" len="med"/>
                      <a:tailEnd type="none" w="med" len="med"/>
                    </a:lnT>
                    <a:lnB cmpd="sng" algn="ctr" cap="flat" w="19745">
                      <a:solidFill>
                        <a:srgbClr val="FFFFFF"/>
                      </a:solidFill>
                      <a:prstDash val="solid"/>
                      <a:round/>
                      <a:headEnd type="none" w="med" len="med"/>
                      <a:tailEnd type="none" w="med" len="med"/>
                    </a:lnB>
                  </a:tcPr>
                </a:tc>
                <a:tc>
                  <a:txBody>
                    <a:bodyPr anchor="t" rtlCol="false"/>
                    <a:lstStyle/>
                    <a:p>
                      <a:pPr algn="ctr" marL="0" indent="0" lvl="0">
                        <a:lnSpc>
                          <a:spcPts val="2827"/>
                        </a:lnSpc>
                        <a:spcBef>
                          <a:spcPct val="0"/>
                        </a:spcBef>
                        <a:defRPr/>
                      </a:pPr>
                      <a:r>
                        <a:rPr lang="en-US" sz="2019">
                          <a:solidFill>
                            <a:srgbClr val="FFFFFF"/>
                          </a:solidFill>
                          <a:latin typeface="Antonio Bold"/>
                        </a:rPr>
                        <a:t>1</a:t>
                      </a:r>
                      <a:endParaRPr lang="en-US" sz="1100"/>
                    </a:p>
                  </a:txBody>
                  <a:tcPr marL="112430" marR="112430" marT="112430" marB="112430" anchor="ctr">
                    <a:lnL cmpd="sng" algn="ctr" cap="flat" w="19745">
                      <a:solidFill>
                        <a:srgbClr val="FFFFFF"/>
                      </a:solidFill>
                      <a:prstDash val="solid"/>
                      <a:round/>
                      <a:headEnd type="none" w="med" len="med"/>
                      <a:tailEnd type="none" w="med" len="med"/>
                    </a:lnL>
                    <a:lnR cmpd="sng" algn="ctr" cap="flat" w="19745">
                      <a:solidFill>
                        <a:srgbClr val="FFFFFF"/>
                      </a:solidFill>
                      <a:prstDash val="solid"/>
                      <a:round/>
                      <a:headEnd type="none" w="med" len="med"/>
                      <a:tailEnd type="none" w="med" len="med"/>
                    </a:lnR>
                    <a:lnT cmpd="sng" algn="ctr" cap="flat" w="19745">
                      <a:solidFill>
                        <a:srgbClr val="FFFFFF"/>
                      </a:solidFill>
                      <a:prstDash val="solid"/>
                      <a:round/>
                      <a:headEnd type="none" w="med" len="med"/>
                      <a:tailEnd type="none" w="med" len="med"/>
                    </a:lnT>
                    <a:lnB cmpd="sng" algn="ctr" cap="flat" w="19745">
                      <a:solidFill>
                        <a:srgbClr val="FFFFFF"/>
                      </a:solidFill>
                      <a:prstDash val="solid"/>
                      <a:round/>
                      <a:headEnd type="none" w="med" len="med"/>
                      <a:tailEnd type="none" w="med" len="med"/>
                    </a:lnB>
                  </a:tcPr>
                </a:tc>
                <a:tc>
                  <a:txBody>
                    <a:bodyPr anchor="t" rtlCol="false"/>
                    <a:lstStyle/>
                    <a:p>
                      <a:pPr algn="ctr" marL="0" indent="0" lvl="0">
                        <a:lnSpc>
                          <a:spcPts val="2827"/>
                        </a:lnSpc>
                        <a:spcBef>
                          <a:spcPct val="0"/>
                        </a:spcBef>
                        <a:defRPr/>
                      </a:pPr>
                      <a:r>
                        <a:rPr lang="en-US" sz="2019" strike="noStrike" u="none">
                          <a:solidFill>
                            <a:srgbClr val="FFFFFF"/>
                          </a:solidFill>
                          <a:latin typeface="Antonio Bold"/>
                        </a:rPr>
                        <a:t>1</a:t>
                      </a:r>
                      <a:endParaRPr lang="en-US" sz="1100"/>
                    </a:p>
                  </a:txBody>
                  <a:tcPr marL="112430" marR="112430" marT="112430" marB="112430" anchor="ctr">
                    <a:lnL cmpd="sng" algn="ctr" cap="flat" w="19745">
                      <a:solidFill>
                        <a:srgbClr val="FFFFFF"/>
                      </a:solidFill>
                      <a:prstDash val="solid"/>
                      <a:round/>
                      <a:headEnd type="none" w="med" len="med"/>
                      <a:tailEnd type="none" w="med" len="med"/>
                    </a:lnL>
                    <a:lnR cmpd="sng" algn="ctr" cap="flat" w="19745">
                      <a:solidFill>
                        <a:srgbClr val="FFFFFF"/>
                      </a:solidFill>
                      <a:prstDash val="solid"/>
                      <a:round/>
                      <a:headEnd type="none" w="med" len="med"/>
                      <a:tailEnd type="none" w="med" len="med"/>
                    </a:lnR>
                    <a:lnT cmpd="sng" algn="ctr" cap="flat" w="19745">
                      <a:solidFill>
                        <a:srgbClr val="FFFFFF"/>
                      </a:solidFill>
                      <a:prstDash val="solid"/>
                      <a:round/>
                      <a:headEnd type="none" w="med" len="med"/>
                      <a:tailEnd type="none" w="med" len="med"/>
                    </a:lnT>
                    <a:lnB cmpd="sng" algn="ctr" cap="flat" w="19745">
                      <a:solidFill>
                        <a:srgbClr val="FFFFFF"/>
                      </a:solidFill>
                      <a:prstDash val="solid"/>
                      <a:round/>
                      <a:headEnd type="none" w="med" len="med"/>
                      <a:tailEnd type="none" w="med" len="med"/>
                    </a:lnB>
                  </a:tcPr>
                </a:tc>
                <a:tc>
                  <a:txBody>
                    <a:bodyPr anchor="t" rtlCol="false"/>
                    <a:lstStyle/>
                    <a:p>
                      <a:pPr algn="ctr" marL="0" indent="0" lvl="0">
                        <a:lnSpc>
                          <a:spcPts val="2827"/>
                        </a:lnSpc>
                        <a:spcBef>
                          <a:spcPct val="0"/>
                        </a:spcBef>
                        <a:defRPr/>
                      </a:pPr>
                      <a:r>
                        <a:rPr lang="en-US" sz="2019">
                          <a:solidFill>
                            <a:srgbClr val="FFFFFF"/>
                          </a:solidFill>
                          <a:latin typeface="Antonio Bold"/>
                        </a:rPr>
                        <a:t>1</a:t>
                      </a:r>
                      <a:endParaRPr lang="en-US" sz="1100"/>
                    </a:p>
                  </a:txBody>
                  <a:tcPr marL="112430" marR="112430" marT="112430" marB="112430" anchor="ctr">
                    <a:lnL cmpd="sng" algn="ctr" cap="flat" w="19745">
                      <a:solidFill>
                        <a:srgbClr val="FFFFFF"/>
                      </a:solidFill>
                      <a:prstDash val="solid"/>
                      <a:round/>
                      <a:headEnd type="none" w="med" len="med"/>
                      <a:tailEnd type="none" w="med" len="med"/>
                    </a:lnL>
                    <a:lnR cmpd="sng" algn="ctr" cap="flat" w="19745">
                      <a:solidFill>
                        <a:srgbClr val="FFFFFF"/>
                      </a:solidFill>
                      <a:prstDash val="solid"/>
                      <a:round/>
                      <a:headEnd type="none" w="med" len="med"/>
                      <a:tailEnd type="none" w="med" len="med"/>
                    </a:lnR>
                    <a:lnT cmpd="sng" algn="ctr" cap="flat" w="19745">
                      <a:solidFill>
                        <a:srgbClr val="FFFFFF"/>
                      </a:solidFill>
                      <a:prstDash val="solid"/>
                      <a:round/>
                      <a:headEnd type="none" w="med" len="med"/>
                      <a:tailEnd type="none" w="med" len="med"/>
                    </a:lnT>
                    <a:lnB cmpd="sng" algn="ctr" cap="flat" w="19745">
                      <a:solidFill>
                        <a:srgbClr val="FFFFFF"/>
                      </a:solidFill>
                      <a:prstDash val="solid"/>
                      <a:round/>
                      <a:headEnd type="none" w="med" len="med"/>
                      <a:tailEnd type="none" w="med" len="med"/>
                    </a:lnB>
                  </a:tcPr>
                </a:tc>
                <a:tc>
                  <a:txBody>
                    <a:bodyPr anchor="t" rtlCol="false"/>
                    <a:lstStyle/>
                    <a:p>
                      <a:pPr algn="ctr" marL="0" indent="0" lvl="0">
                        <a:lnSpc>
                          <a:spcPts val="2827"/>
                        </a:lnSpc>
                        <a:spcBef>
                          <a:spcPct val="0"/>
                        </a:spcBef>
                        <a:defRPr/>
                      </a:pPr>
                      <a:r>
                        <a:rPr lang="en-US" sz="2019">
                          <a:solidFill>
                            <a:srgbClr val="FFFFFF"/>
                          </a:solidFill>
                          <a:latin typeface="Antonio Bold"/>
                        </a:rPr>
                        <a:t>1</a:t>
                      </a:r>
                      <a:endParaRPr lang="en-US" sz="1100"/>
                    </a:p>
                  </a:txBody>
                  <a:tcPr marL="112430" marR="112430" marT="112430" marB="112430" anchor="ctr">
                    <a:lnL cmpd="sng" algn="ctr" cap="flat" w="19745">
                      <a:solidFill>
                        <a:srgbClr val="FFFFFF"/>
                      </a:solidFill>
                      <a:prstDash val="solid"/>
                      <a:round/>
                      <a:headEnd type="none" w="med" len="med"/>
                      <a:tailEnd type="none" w="med" len="med"/>
                    </a:lnL>
                    <a:lnR cmpd="sng" algn="ctr" cap="flat" w="19745">
                      <a:solidFill>
                        <a:srgbClr val="FFFFFF"/>
                      </a:solidFill>
                      <a:prstDash val="solid"/>
                      <a:round/>
                      <a:headEnd type="none" w="med" len="med"/>
                      <a:tailEnd type="none" w="med" len="med"/>
                    </a:lnR>
                    <a:lnT cmpd="sng" algn="ctr" cap="flat" w="19745">
                      <a:solidFill>
                        <a:srgbClr val="FFFFFF"/>
                      </a:solidFill>
                      <a:prstDash val="solid"/>
                      <a:round/>
                      <a:headEnd type="none" w="med" len="med"/>
                      <a:tailEnd type="none" w="med" len="med"/>
                    </a:lnT>
                    <a:lnB cmpd="sng" algn="ctr" cap="flat" w="19745">
                      <a:solidFill>
                        <a:srgbClr val="FFFFFF"/>
                      </a:solidFill>
                      <a:prstDash val="solid"/>
                      <a:round/>
                      <a:headEnd type="none" w="med" len="med"/>
                      <a:tailEnd type="none" w="med" len="med"/>
                    </a:lnB>
                  </a:tcPr>
                </a:tc>
                <a:tc>
                  <a:txBody>
                    <a:bodyPr anchor="t" rtlCol="false"/>
                    <a:lstStyle/>
                    <a:p>
                      <a:pPr algn="ctr" marL="0" indent="0" lvl="0">
                        <a:lnSpc>
                          <a:spcPts val="2827"/>
                        </a:lnSpc>
                        <a:spcBef>
                          <a:spcPct val="0"/>
                        </a:spcBef>
                        <a:defRPr/>
                      </a:pPr>
                      <a:r>
                        <a:rPr lang="en-US" sz="2019" strike="noStrike" u="none">
                          <a:solidFill>
                            <a:srgbClr val="FFFFFF"/>
                          </a:solidFill>
                          <a:latin typeface="Antonio Bold"/>
                        </a:rPr>
                        <a:t>1</a:t>
                      </a:r>
                      <a:endParaRPr lang="en-US" sz="1100"/>
                    </a:p>
                  </a:txBody>
                  <a:tcPr marL="112430" marR="112430" marT="112430" marB="112430" anchor="ctr">
                    <a:lnL cmpd="sng" algn="ctr" cap="flat" w="19745">
                      <a:solidFill>
                        <a:srgbClr val="FFFFFF"/>
                      </a:solidFill>
                      <a:prstDash val="solid"/>
                      <a:round/>
                      <a:headEnd type="none" w="med" len="med"/>
                      <a:tailEnd type="none" w="med" len="med"/>
                    </a:lnL>
                    <a:lnR cmpd="sng" algn="ctr" cap="flat" w="19745">
                      <a:solidFill>
                        <a:srgbClr val="FFFFFF"/>
                      </a:solidFill>
                      <a:prstDash val="solid"/>
                      <a:round/>
                      <a:headEnd type="none" w="med" len="med"/>
                      <a:tailEnd type="none" w="med" len="med"/>
                    </a:lnR>
                    <a:lnT cmpd="sng" algn="ctr" cap="flat" w="19745">
                      <a:solidFill>
                        <a:srgbClr val="FFFFFF"/>
                      </a:solidFill>
                      <a:prstDash val="solid"/>
                      <a:round/>
                      <a:headEnd type="none" w="med" len="med"/>
                      <a:tailEnd type="none" w="med" len="med"/>
                    </a:lnT>
                    <a:lnB cmpd="sng" algn="ctr" cap="flat" w="19745">
                      <a:solidFill>
                        <a:srgbClr val="FFFFFF"/>
                      </a:solidFill>
                      <a:prstDash val="solid"/>
                      <a:round/>
                      <a:headEnd type="none" w="med" len="med"/>
                      <a:tailEnd type="none" w="med" len="med"/>
                    </a:lnB>
                  </a:tcPr>
                </a:tc>
                <a:tc>
                  <a:txBody>
                    <a:bodyPr anchor="t" rtlCol="false"/>
                    <a:lstStyle/>
                    <a:p>
                      <a:pPr algn="ctr" marL="0" indent="0" lvl="0">
                        <a:lnSpc>
                          <a:spcPts val="2827"/>
                        </a:lnSpc>
                        <a:spcBef>
                          <a:spcPct val="0"/>
                        </a:spcBef>
                        <a:defRPr/>
                      </a:pPr>
                      <a:r>
                        <a:rPr lang="en-US" sz="2019">
                          <a:solidFill>
                            <a:srgbClr val="FFFFFF"/>
                          </a:solidFill>
                          <a:latin typeface="Antonio Bold"/>
                        </a:rPr>
                        <a:t>1</a:t>
                      </a:r>
                      <a:endParaRPr lang="en-US" sz="1100"/>
                    </a:p>
                  </a:txBody>
                  <a:tcPr marL="112430" marR="112430" marT="112430" marB="112430" anchor="ctr">
                    <a:lnL cmpd="sng" algn="ctr" cap="flat" w="19745">
                      <a:solidFill>
                        <a:srgbClr val="FFFFFF"/>
                      </a:solidFill>
                      <a:prstDash val="solid"/>
                      <a:round/>
                      <a:headEnd type="none" w="med" len="med"/>
                      <a:tailEnd type="none" w="med" len="med"/>
                    </a:lnL>
                    <a:lnR cmpd="sng" algn="ctr" cap="flat" w="19745">
                      <a:solidFill>
                        <a:srgbClr val="FFFFFF"/>
                      </a:solidFill>
                      <a:prstDash val="solid"/>
                      <a:round/>
                      <a:headEnd type="none" w="med" len="med"/>
                      <a:tailEnd type="none" w="med" len="med"/>
                    </a:lnR>
                    <a:lnT cmpd="sng" algn="ctr" cap="flat" w="19745">
                      <a:solidFill>
                        <a:srgbClr val="FFFFFF"/>
                      </a:solidFill>
                      <a:prstDash val="solid"/>
                      <a:round/>
                      <a:headEnd type="none" w="med" len="med"/>
                      <a:tailEnd type="none" w="med" len="med"/>
                    </a:lnT>
                    <a:lnB cmpd="sng" algn="ctr" cap="flat" w="19745">
                      <a:solidFill>
                        <a:srgbClr val="FFFFFF"/>
                      </a:solidFill>
                      <a:prstDash val="solid"/>
                      <a:round/>
                      <a:headEnd type="none" w="med" len="med"/>
                      <a:tailEnd type="none" w="med" len="med"/>
                    </a:lnB>
                  </a:tcPr>
                </a:tc>
                <a:tc>
                  <a:txBody>
                    <a:bodyPr anchor="t" rtlCol="false"/>
                    <a:lstStyle/>
                    <a:p>
                      <a:pPr algn="ctr" marL="0" indent="0" lvl="0">
                        <a:lnSpc>
                          <a:spcPts val="2827"/>
                        </a:lnSpc>
                        <a:spcBef>
                          <a:spcPct val="0"/>
                        </a:spcBef>
                        <a:defRPr/>
                      </a:pPr>
                      <a:r>
                        <a:rPr lang="en-US" sz="2019">
                          <a:solidFill>
                            <a:srgbClr val="FFFFFF"/>
                          </a:solidFill>
                          <a:latin typeface="Antonio Bold"/>
                        </a:rPr>
                        <a:t>1</a:t>
                      </a:r>
                      <a:endParaRPr lang="en-US" sz="1100"/>
                    </a:p>
                  </a:txBody>
                  <a:tcPr marL="112430" marR="112430" marT="112430" marB="112430" anchor="ctr">
                    <a:lnL cmpd="sng" algn="ctr" cap="flat" w="19745">
                      <a:solidFill>
                        <a:srgbClr val="FFFFFF"/>
                      </a:solidFill>
                      <a:prstDash val="solid"/>
                      <a:round/>
                      <a:headEnd type="none" w="med" len="med"/>
                      <a:tailEnd type="none" w="med" len="med"/>
                    </a:lnL>
                    <a:lnR cmpd="sng" algn="ctr" cap="flat" w="19745">
                      <a:solidFill>
                        <a:srgbClr val="FFFFFF"/>
                      </a:solidFill>
                      <a:prstDash val="solid"/>
                      <a:round/>
                      <a:headEnd type="none" w="med" len="med"/>
                      <a:tailEnd type="none" w="med" len="med"/>
                    </a:lnR>
                    <a:lnT cmpd="sng" algn="ctr" cap="flat" w="19745">
                      <a:solidFill>
                        <a:srgbClr val="FFFFFF"/>
                      </a:solidFill>
                      <a:prstDash val="solid"/>
                      <a:round/>
                      <a:headEnd type="none" w="med" len="med"/>
                      <a:tailEnd type="none" w="med" len="med"/>
                    </a:lnT>
                    <a:lnB cmpd="sng" algn="ctr" cap="flat" w="19745">
                      <a:solidFill>
                        <a:srgbClr val="FFFFFF"/>
                      </a:solidFill>
                      <a:prstDash val="solid"/>
                      <a:round/>
                      <a:headEnd type="none" w="med" len="med"/>
                      <a:tailEnd type="none" w="med" len="med"/>
                    </a:lnB>
                  </a:tcPr>
                </a:tc>
              </a:tr>
            </a:tbl>
          </a:graphicData>
        </a:graphic>
      </p:graphicFrame>
      <p:graphicFrame>
        <p:nvGraphicFramePr>
          <p:cNvPr name="Table 13" id="13"/>
          <p:cNvGraphicFramePr>
            <a:graphicFrameLocks noGrp="true"/>
          </p:cNvGraphicFramePr>
          <p:nvPr/>
        </p:nvGraphicFramePr>
        <p:xfrm>
          <a:off x="1425295" y="6736755"/>
          <a:ext cx="6161198" cy="803536"/>
        </p:xfrm>
        <a:graphic>
          <a:graphicData uri="http://schemas.openxmlformats.org/drawingml/2006/table">
            <a:tbl>
              <a:tblPr/>
              <a:tblGrid>
                <a:gridCol w="770150"/>
                <a:gridCol w="770150"/>
                <a:gridCol w="770150"/>
                <a:gridCol w="770150"/>
                <a:gridCol w="770150"/>
                <a:gridCol w="770150"/>
                <a:gridCol w="770150"/>
                <a:gridCol w="770150"/>
              </a:tblGrid>
              <a:tr h="228153">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2486">
                      <a:solidFill>
                        <a:srgbClr val="FFFFFF"/>
                      </a:solidFill>
                      <a:prstDash val="solid"/>
                      <a:round/>
                      <a:headEnd type="none" w="med" len="med"/>
                      <a:tailEnd type="none" w="med" len="med"/>
                    </a:lnL>
                    <a:lnR cmpd="sng" algn="ctr" cap="flat" w="22486">
                      <a:solidFill>
                        <a:srgbClr val="FFFFFF"/>
                      </a:solidFill>
                      <a:prstDash val="solid"/>
                      <a:round/>
                      <a:headEnd type="none" w="med" len="med"/>
                      <a:tailEnd type="none" w="med" len="med"/>
                    </a:lnR>
                    <a:lnT cmpd="sng" algn="ctr" cap="flat" w="22486">
                      <a:solidFill>
                        <a:srgbClr val="FFFFFF"/>
                      </a:solidFill>
                      <a:prstDash val="solid"/>
                      <a:round/>
                      <a:headEnd type="none" w="med" len="med"/>
                      <a:tailEnd type="none" w="med" len="med"/>
                    </a:lnT>
                    <a:lnB cmpd="sng" algn="ctr" cap="flat" w="22486">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a:solidFill>
                            <a:srgbClr val="FFFFFF"/>
                          </a:solidFill>
                          <a:latin typeface="Antonio Bold"/>
                        </a:rPr>
                        <a:t>1</a:t>
                      </a:r>
                      <a:endParaRPr lang="en-US" sz="1100"/>
                    </a:p>
                  </a:txBody>
                  <a:tcPr marL="128036" marR="128036" marT="128036" marB="128036" anchor="ctr">
                    <a:lnL cmpd="sng" algn="ctr" cap="flat" w="22486">
                      <a:solidFill>
                        <a:srgbClr val="FFFFFF"/>
                      </a:solidFill>
                      <a:prstDash val="solid"/>
                      <a:round/>
                      <a:headEnd type="none" w="med" len="med"/>
                      <a:tailEnd type="none" w="med" len="med"/>
                    </a:lnL>
                    <a:lnR cmpd="sng" algn="ctr" cap="flat" w="22486">
                      <a:solidFill>
                        <a:srgbClr val="FFFFFF"/>
                      </a:solidFill>
                      <a:prstDash val="solid"/>
                      <a:round/>
                      <a:headEnd type="none" w="med" len="med"/>
                      <a:tailEnd type="none" w="med" len="med"/>
                    </a:lnR>
                    <a:lnT cmpd="sng" algn="ctr" cap="flat" w="22486">
                      <a:solidFill>
                        <a:srgbClr val="FFFFFF"/>
                      </a:solidFill>
                      <a:prstDash val="solid"/>
                      <a:round/>
                      <a:headEnd type="none" w="med" len="med"/>
                      <a:tailEnd type="none" w="med" len="med"/>
                    </a:lnT>
                    <a:lnB cmpd="sng" algn="ctr" cap="flat" w="22486">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2486">
                      <a:solidFill>
                        <a:srgbClr val="FFFFFF"/>
                      </a:solidFill>
                      <a:prstDash val="solid"/>
                      <a:round/>
                      <a:headEnd type="none" w="med" len="med"/>
                      <a:tailEnd type="none" w="med" len="med"/>
                    </a:lnL>
                    <a:lnR cmpd="sng" algn="ctr" cap="flat" w="22486">
                      <a:solidFill>
                        <a:srgbClr val="FFFFFF"/>
                      </a:solidFill>
                      <a:prstDash val="solid"/>
                      <a:round/>
                      <a:headEnd type="none" w="med" len="med"/>
                      <a:tailEnd type="none" w="med" len="med"/>
                    </a:lnR>
                    <a:lnT cmpd="sng" algn="ctr" cap="flat" w="22486">
                      <a:solidFill>
                        <a:srgbClr val="FFFFFF"/>
                      </a:solidFill>
                      <a:prstDash val="solid"/>
                      <a:round/>
                      <a:headEnd type="none" w="med" len="med"/>
                      <a:tailEnd type="none" w="med" len="med"/>
                    </a:lnT>
                    <a:lnB cmpd="sng" algn="ctr" cap="flat" w="22486">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a:solidFill>
                            <a:srgbClr val="FFFFFF"/>
                          </a:solidFill>
                          <a:latin typeface="Antonio Bold"/>
                        </a:rPr>
                        <a:t>1</a:t>
                      </a:r>
                      <a:endParaRPr lang="en-US" sz="1100"/>
                    </a:p>
                  </a:txBody>
                  <a:tcPr marL="128036" marR="128036" marT="128036" marB="128036" anchor="ctr">
                    <a:lnL cmpd="sng" algn="ctr" cap="flat" w="22486">
                      <a:solidFill>
                        <a:srgbClr val="FFFFFF"/>
                      </a:solidFill>
                      <a:prstDash val="solid"/>
                      <a:round/>
                      <a:headEnd type="none" w="med" len="med"/>
                      <a:tailEnd type="none" w="med" len="med"/>
                    </a:lnL>
                    <a:lnR cmpd="sng" algn="ctr" cap="flat" w="22486">
                      <a:solidFill>
                        <a:srgbClr val="FFFFFF"/>
                      </a:solidFill>
                      <a:prstDash val="solid"/>
                      <a:round/>
                      <a:headEnd type="none" w="med" len="med"/>
                      <a:tailEnd type="none" w="med" len="med"/>
                    </a:lnR>
                    <a:lnT cmpd="sng" algn="ctr" cap="flat" w="22486">
                      <a:solidFill>
                        <a:srgbClr val="FFFFFF"/>
                      </a:solidFill>
                      <a:prstDash val="solid"/>
                      <a:round/>
                      <a:headEnd type="none" w="med" len="med"/>
                      <a:tailEnd type="none" w="med" len="med"/>
                    </a:lnT>
                    <a:lnB cmpd="sng" algn="ctr" cap="flat" w="22486">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a:solidFill>
                            <a:srgbClr val="FFFFFF"/>
                          </a:solidFill>
                          <a:latin typeface="Antonio Bold"/>
                        </a:rPr>
                        <a:t>1</a:t>
                      </a:r>
                      <a:endParaRPr lang="en-US" sz="1100"/>
                    </a:p>
                  </a:txBody>
                  <a:tcPr marL="128036" marR="128036" marT="128036" marB="128036" anchor="ctr">
                    <a:lnL cmpd="sng" algn="ctr" cap="flat" w="22486">
                      <a:solidFill>
                        <a:srgbClr val="FFFFFF"/>
                      </a:solidFill>
                      <a:prstDash val="solid"/>
                      <a:round/>
                      <a:headEnd type="none" w="med" len="med"/>
                      <a:tailEnd type="none" w="med" len="med"/>
                    </a:lnL>
                    <a:lnR cmpd="sng" algn="ctr" cap="flat" w="22486">
                      <a:solidFill>
                        <a:srgbClr val="FFFFFF"/>
                      </a:solidFill>
                      <a:prstDash val="solid"/>
                      <a:round/>
                      <a:headEnd type="none" w="med" len="med"/>
                      <a:tailEnd type="none" w="med" len="med"/>
                    </a:lnR>
                    <a:lnT cmpd="sng" algn="ctr" cap="flat" w="22486">
                      <a:solidFill>
                        <a:srgbClr val="FFFFFF"/>
                      </a:solidFill>
                      <a:prstDash val="solid"/>
                      <a:round/>
                      <a:headEnd type="none" w="med" len="med"/>
                      <a:tailEnd type="none" w="med" len="med"/>
                    </a:lnT>
                    <a:lnB cmpd="sng" algn="ctr" cap="flat" w="22486">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2486">
                      <a:solidFill>
                        <a:srgbClr val="FFFFFF"/>
                      </a:solidFill>
                      <a:prstDash val="solid"/>
                      <a:round/>
                      <a:headEnd type="none" w="med" len="med"/>
                      <a:tailEnd type="none" w="med" len="med"/>
                    </a:lnL>
                    <a:lnR cmpd="sng" algn="ctr" cap="flat" w="22486">
                      <a:solidFill>
                        <a:srgbClr val="FFFFFF"/>
                      </a:solidFill>
                      <a:prstDash val="solid"/>
                      <a:round/>
                      <a:headEnd type="none" w="med" len="med"/>
                      <a:tailEnd type="none" w="med" len="med"/>
                    </a:lnR>
                    <a:lnT cmpd="sng" algn="ctr" cap="flat" w="22486">
                      <a:solidFill>
                        <a:srgbClr val="FFFFFF"/>
                      </a:solidFill>
                      <a:prstDash val="solid"/>
                      <a:round/>
                      <a:headEnd type="none" w="med" len="med"/>
                      <a:tailEnd type="none" w="med" len="med"/>
                    </a:lnT>
                    <a:lnB cmpd="sng" algn="ctr" cap="flat" w="22486">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a:solidFill>
                            <a:srgbClr val="FFFFFF"/>
                          </a:solidFill>
                          <a:latin typeface="Antonio Bold"/>
                        </a:rPr>
                        <a:t>1</a:t>
                      </a:r>
                      <a:endParaRPr lang="en-US" sz="1100"/>
                    </a:p>
                  </a:txBody>
                  <a:tcPr marL="128036" marR="128036" marT="128036" marB="128036" anchor="ctr">
                    <a:lnL cmpd="sng" algn="ctr" cap="flat" w="22486">
                      <a:solidFill>
                        <a:srgbClr val="FFFFFF"/>
                      </a:solidFill>
                      <a:prstDash val="solid"/>
                      <a:round/>
                      <a:headEnd type="none" w="med" len="med"/>
                      <a:tailEnd type="none" w="med" len="med"/>
                    </a:lnL>
                    <a:lnR cmpd="sng" algn="ctr" cap="flat" w="22486">
                      <a:solidFill>
                        <a:srgbClr val="FFFFFF"/>
                      </a:solidFill>
                      <a:prstDash val="solid"/>
                      <a:round/>
                      <a:headEnd type="none" w="med" len="med"/>
                      <a:tailEnd type="none" w="med" len="med"/>
                    </a:lnR>
                    <a:lnT cmpd="sng" algn="ctr" cap="flat" w="22486">
                      <a:solidFill>
                        <a:srgbClr val="FFFFFF"/>
                      </a:solidFill>
                      <a:prstDash val="solid"/>
                      <a:round/>
                      <a:headEnd type="none" w="med" len="med"/>
                      <a:tailEnd type="none" w="med" len="med"/>
                    </a:lnT>
                    <a:lnB cmpd="sng" algn="ctr" cap="flat" w="22486">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a:solidFill>
                            <a:srgbClr val="FFFFFF"/>
                          </a:solidFill>
                          <a:latin typeface="Antonio Bold"/>
                        </a:rPr>
                        <a:t>1</a:t>
                      </a:r>
                      <a:endParaRPr lang="en-US" sz="1100"/>
                    </a:p>
                  </a:txBody>
                  <a:tcPr marL="128036" marR="128036" marT="128036" marB="128036" anchor="ctr">
                    <a:lnL cmpd="sng" algn="ctr" cap="flat" w="22486">
                      <a:solidFill>
                        <a:srgbClr val="FFFFFF"/>
                      </a:solidFill>
                      <a:prstDash val="solid"/>
                      <a:round/>
                      <a:headEnd type="none" w="med" len="med"/>
                      <a:tailEnd type="none" w="med" len="med"/>
                    </a:lnL>
                    <a:lnR cmpd="sng" algn="ctr" cap="flat" w="22486">
                      <a:solidFill>
                        <a:srgbClr val="FFFFFF"/>
                      </a:solidFill>
                      <a:prstDash val="solid"/>
                      <a:round/>
                      <a:headEnd type="none" w="med" len="med"/>
                      <a:tailEnd type="none" w="med" len="med"/>
                    </a:lnR>
                    <a:lnT cmpd="sng" algn="ctr" cap="flat" w="22486">
                      <a:solidFill>
                        <a:srgbClr val="FFFFFF"/>
                      </a:solidFill>
                      <a:prstDash val="solid"/>
                      <a:round/>
                      <a:headEnd type="none" w="med" len="med"/>
                      <a:tailEnd type="none" w="med" len="med"/>
                    </a:lnT>
                    <a:lnB cmpd="sng" algn="ctr" cap="flat" w="22486">
                      <a:solidFill>
                        <a:srgbClr val="FFFFFF"/>
                      </a:solidFill>
                      <a:prstDash val="solid"/>
                      <a:round/>
                      <a:headEnd type="none" w="med" len="med"/>
                      <a:tailEnd type="none" w="med" len="med"/>
                    </a:lnB>
                  </a:tcPr>
                </a:tc>
              </a:tr>
            </a:tbl>
          </a:graphicData>
        </a:graphic>
      </p:graphicFrame>
      <p:graphicFrame>
        <p:nvGraphicFramePr>
          <p:cNvPr name="Table 14" id="14"/>
          <p:cNvGraphicFramePr>
            <a:graphicFrameLocks noGrp="true"/>
          </p:cNvGraphicFramePr>
          <p:nvPr/>
        </p:nvGraphicFramePr>
        <p:xfrm>
          <a:off x="9134475" y="6736755"/>
          <a:ext cx="6161198" cy="816182"/>
        </p:xfrm>
        <a:graphic>
          <a:graphicData uri="http://schemas.openxmlformats.org/drawingml/2006/table">
            <a:tbl>
              <a:tblPr/>
              <a:tblGrid>
                <a:gridCol w="770150"/>
                <a:gridCol w="770150"/>
                <a:gridCol w="770150"/>
                <a:gridCol w="770150"/>
                <a:gridCol w="770150"/>
                <a:gridCol w="770150"/>
                <a:gridCol w="770150"/>
                <a:gridCol w="770150"/>
              </a:tblGrid>
              <a:tr h="235496">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r>
            </a:tbl>
          </a:graphicData>
        </a:graphic>
      </p:graphicFrame>
      <p:graphicFrame>
        <p:nvGraphicFramePr>
          <p:cNvPr name="Table 15" id="15"/>
          <p:cNvGraphicFramePr>
            <a:graphicFrameLocks noGrp="true"/>
          </p:cNvGraphicFramePr>
          <p:nvPr/>
        </p:nvGraphicFramePr>
        <p:xfrm>
          <a:off x="1444625" y="8419712"/>
          <a:ext cx="6161198" cy="816182"/>
        </p:xfrm>
        <a:graphic>
          <a:graphicData uri="http://schemas.openxmlformats.org/drawingml/2006/table">
            <a:tbl>
              <a:tblPr/>
              <a:tblGrid>
                <a:gridCol w="770150"/>
                <a:gridCol w="770150"/>
                <a:gridCol w="770150"/>
                <a:gridCol w="770150"/>
                <a:gridCol w="770150"/>
                <a:gridCol w="770150"/>
                <a:gridCol w="770150"/>
                <a:gridCol w="770150"/>
              </a:tblGrid>
              <a:tr h="235496">
                <a:tc>
                  <a:txBody>
                    <a:bodyPr anchor="t" rtlCol="false"/>
                    <a:lstStyle/>
                    <a:p>
                      <a:pPr algn="ctr" marL="0" indent="0" lvl="0">
                        <a:lnSpc>
                          <a:spcPts val="3219"/>
                        </a:lnSpc>
                        <a:spcBef>
                          <a:spcPct val="0"/>
                        </a:spcBef>
                        <a:defRPr/>
                      </a:pPr>
                      <a:r>
                        <a:rPr lang="en-US" sz="2299">
                          <a:solidFill>
                            <a:srgbClr val="FFFFFF"/>
                          </a:solidFill>
                          <a:latin typeface="Antonio Bold"/>
                        </a:rPr>
                        <a:t>0</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r>
            </a:tbl>
          </a:graphicData>
        </a:graphic>
      </p:graphicFrame>
      <p:graphicFrame>
        <p:nvGraphicFramePr>
          <p:cNvPr name="Table 16" id="16"/>
          <p:cNvGraphicFramePr>
            <a:graphicFrameLocks noGrp="true"/>
          </p:cNvGraphicFramePr>
          <p:nvPr/>
        </p:nvGraphicFramePr>
        <p:xfrm>
          <a:off x="9134475" y="8419712"/>
          <a:ext cx="6161198" cy="816182"/>
        </p:xfrm>
        <a:graphic>
          <a:graphicData uri="http://schemas.openxmlformats.org/drawingml/2006/table">
            <a:tbl>
              <a:tblPr/>
              <a:tblGrid>
                <a:gridCol w="770150"/>
                <a:gridCol w="770150"/>
                <a:gridCol w="770150"/>
                <a:gridCol w="770150"/>
                <a:gridCol w="770150"/>
                <a:gridCol w="770150"/>
                <a:gridCol w="770150"/>
                <a:gridCol w="770150"/>
              </a:tblGrid>
              <a:tr h="235496">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0</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r>
            </a:tbl>
          </a:graphicData>
        </a:graphic>
      </p:graphicFrame>
      <p:sp>
        <p:nvSpPr>
          <p:cNvPr name="TextBox 17" id="17"/>
          <p:cNvSpPr txBox="true"/>
          <p:nvPr/>
        </p:nvSpPr>
        <p:spPr>
          <a:xfrm rot="0">
            <a:off x="2224083" y="9485129"/>
            <a:ext cx="6000016" cy="523875"/>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Antonio"/>
              </a:rPr>
              <a:t>change in bytes is 99.99999%</a:t>
            </a:r>
          </a:p>
        </p:txBody>
      </p:sp>
      <p:sp>
        <p:nvSpPr>
          <p:cNvPr name="TextBox 18" id="18"/>
          <p:cNvSpPr txBox="true"/>
          <p:nvPr/>
        </p:nvSpPr>
        <p:spPr>
          <a:xfrm rot="0">
            <a:off x="10225083" y="9485129"/>
            <a:ext cx="6000016" cy="523875"/>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Antonio"/>
              </a:rPr>
              <a:t>change in bytes is 0.000002%</a:t>
            </a:r>
          </a:p>
        </p:txBody>
      </p:sp>
      <p:sp>
        <p:nvSpPr>
          <p:cNvPr name="TextBox 19" id="19"/>
          <p:cNvSpPr txBox="true"/>
          <p:nvPr/>
        </p:nvSpPr>
        <p:spPr>
          <a:xfrm rot="0">
            <a:off x="277710" y="6843248"/>
            <a:ext cx="849733" cy="523875"/>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Antonio"/>
              </a:rPr>
              <a:t>255</a:t>
            </a:r>
          </a:p>
        </p:txBody>
      </p:sp>
      <p:sp>
        <p:nvSpPr>
          <p:cNvPr name="TextBox 20" id="20"/>
          <p:cNvSpPr txBox="true"/>
          <p:nvPr/>
        </p:nvSpPr>
        <p:spPr>
          <a:xfrm rot="0">
            <a:off x="-76200" y="8532528"/>
            <a:ext cx="1701800" cy="523875"/>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Antonio"/>
              </a:rPr>
              <a:t>127</a:t>
            </a:r>
          </a:p>
        </p:txBody>
      </p:sp>
      <p:sp>
        <p:nvSpPr>
          <p:cNvPr name="TextBox 21" id="21"/>
          <p:cNvSpPr txBox="true"/>
          <p:nvPr/>
        </p:nvSpPr>
        <p:spPr>
          <a:xfrm rot="0">
            <a:off x="15578248" y="8608728"/>
            <a:ext cx="1047016" cy="523875"/>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Antonio"/>
              </a:rPr>
              <a:t>245</a:t>
            </a:r>
          </a:p>
        </p:txBody>
      </p:sp>
      <p:sp>
        <p:nvSpPr>
          <p:cNvPr name="TextBox 22" id="22"/>
          <p:cNvSpPr txBox="true"/>
          <p:nvPr/>
        </p:nvSpPr>
        <p:spPr>
          <a:xfrm rot="0">
            <a:off x="15514748" y="6849571"/>
            <a:ext cx="1174016" cy="523875"/>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Antonio"/>
              </a:rPr>
              <a:t>255</a:t>
            </a:r>
          </a:p>
        </p:txBody>
      </p:sp>
      <p:grpSp>
        <p:nvGrpSpPr>
          <p:cNvPr name="Group 23" id="23"/>
          <p:cNvGrpSpPr/>
          <p:nvPr/>
        </p:nvGrpSpPr>
        <p:grpSpPr>
          <a:xfrm rot="0">
            <a:off x="8835132" y="5904796"/>
            <a:ext cx="3303742" cy="547687"/>
            <a:chOff x="0" y="0"/>
            <a:chExt cx="870121" cy="144247"/>
          </a:xfrm>
        </p:grpSpPr>
        <p:sp>
          <p:nvSpPr>
            <p:cNvPr name="Freeform 24" id="24"/>
            <p:cNvSpPr/>
            <p:nvPr/>
          </p:nvSpPr>
          <p:spPr>
            <a:xfrm flipH="false" flipV="false" rot="0">
              <a:off x="0" y="0"/>
              <a:ext cx="870121" cy="144247"/>
            </a:xfrm>
            <a:custGeom>
              <a:avLst/>
              <a:gdLst/>
              <a:ahLst/>
              <a:cxnLst/>
              <a:rect r="r" b="b" t="t" l="l"/>
              <a:pathLst>
                <a:path h="144247" w="870121">
                  <a:moveTo>
                    <a:pt x="0" y="0"/>
                  </a:moveTo>
                  <a:lnTo>
                    <a:pt x="870121" y="0"/>
                  </a:lnTo>
                  <a:lnTo>
                    <a:pt x="870121" y="144247"/>
                  </a:lnTo>
                  <a:lnTo>
                    <a:pt x="0" y="144247"/>
                  </a:lnTo>
                  <a:close/>
                </a:path>
              </a:pathLst>
            </a:custGeom>
            <a:solidFill>
              <a:srgbClr val="000000">
                <a:alpha val="0"/>
              </a:srgbClr>
            </a:solidFill>
          </p:spPr>
        </p:sp>
        <p:sp>
          <p:nvSpPr>
            <p:cNvPr name="TextBox 25" id="25"/>
            <p:cNvSpPr txBox="true"/>
            <p:nvPr/>
          </p:nvSpPr>
          <p:spPr>
            <a:xfrm>
              <a:off x="0" y="-28575"/>
              <a:ext cx="870121" cy="172822"/>
            </a:xfrm>
            <a:prstGeom prst="rect">
              <a:avLst/>
            </a:prstGeom>
          </p:spPr>
          <p:txBody>
            <a:bodyPr anchor="ctr" rtlCol="false" tIns="50800" lIns="50800" bIns="50800" rIns="50800"/>
            <a:lstStyle/>
            <a:p>
              <a:pPr algn="ctr">
                <a:lnSpc>
                  <a:spcPts val="2100"/>
                </a:lnSpc>
                <a:spcBef>
                  <a:spcPct val="0"/>
                </a:spcBef>
              </a:pPr>
              <a:r>
                <a:rPr lang="en-US" sz="1500">
                  <a:solidFill>
                    <a:srgbClr val="FFFFFF"/>
                  </a:solidFill>
                  <a:latin typeface="Canva Sans"/>
                </a:rPr>
                <a:t>Least Significant</a:t>
              </a:r>
              <a:r>
                <a:rPr lang="en-US" sz="1500">
                  <a:solidFill>
                    <a:srgbClr val="FFFFFF"/>
                  </a:solidFill>
                  <a:latin typeface="Canva Sans"/>
                </a:rPr>
                <a:t>Bit(LSB)</a:t>
              </a:r>
            </a:p>
          </p:txBody>
        </p:sp>
      </p:grpSp>
      <p:sp>
        <p:nvSpPr>
          <p:cNvPr name="AutoShape 26" id="26"/>
          <p:cNvSpPr/>
          <p:nvPr/>
        </p:nvSpPr>
        <p:spPr>
          <a:xfrm flipV="true">
            <a:off x="10487003" y="5257033"/>
            <a:ext cx="0" cy="647762"/>
          </a:xfrm>
          <a:prstGeom prst="line">
            <a:avLst/>
          </a:prstGeom>
          <a:ln cap="flat" w="38100">
            <a:solidFill>
              <a:srgbClr val="FFFFFF"/>
            </a:solidFill>
            <a:prstDash val="solid"/>
            <a:headEnd type="none" len="sm" w="sm"/>
            <a:tailEnd type="arrow" len="sm" w="med"/>
          </a:ln>
        </p:spPr>
      </p:sp>
      <p:sp>
        <p:nvSpPr>
          <p:cNvPr name="TextBox 27" id="27"/>
          <p:cNvSpPr txBox="true"/>
          <p:nvPr/>
        </p:nvSpPr>
        <p:spPr>
          <a:xfrm rot="0">
            <a:off x="2379518" y="4415806"/>
            <a:ext cx="2473098" cy="876925"/>
          </a:xfrm>
          <a:prstGeom prst="rect">
            <a:avLst/>
          </a:prstGeom>
        </p:spPr>
        <p:txBody>
          <a:bodyPr anchor="t" rtlCol="false" tIns="0" lIns="0" bIns="0" rIns="0">
            <a:spAutoFit/>
          </a:bodyPr>
          <a:lstStyle/>
          <a:p>
            <a:pPr algn="ctr">
              <a:lnSpc>
                <a:spcPts val="7180"/>
              </a:lnSpc>
              <a:spcBef>
                <a:spcPct val="0"/>
              </a:spcBef>
            </a:pPr>
            <a:r>
              <a:rPr lang="en-US" sz="5129">
                <a:solidFill>
                  <a:srgbClr val="FFFFFF"/>
                </a:solidFill>
                <a:latin typeface="Antonio"/>
              </a:rPr>
              <a:t>value: 255</a:t>
            </a:r>
          </a:p>
        </p:txBody>
      </p:sp>
      <p:grpSp>
        <p:nvGrpSpPr>
          <p:cNvPr name="Group 28" id="28"/>
          <p:cNvGrpSpPr/>
          <p:nvPr/>
        </p:nvGrpSpPr>
        <p:grpSpPr>
          <a:xfrm rot="0">
            <a:off x="4138152" y="5918211"/>
            <a:ext cx="3303742" cy="547687"/>
            <a:chOff x="0" y="0"/>
            <a:chExt cx="870121" cy="144247"/>
          </a:xfrm>
        </p:grpSpPr>
        <p:sp>
          <p:nvSpPr>
            <p:cNvPr name="Freeform 29" id="29"/>
            <p:cNvSpPr/>
            <p:nvPr/>
          </p:nvSpPr>
          <p:spPr>
            <a:xfrm flipH="false" flipV="false" rot="0">
              <a:off x="0" y="0"/>
              <a:ext cx="870121" cy="144247"/>
            </a:xfrm>
            <a:custGeom>
              <a:avLst/>
              <a:gdLst/>
              <a:ahLst/>
              <a:cxnLst/>
              <a:rect r="r" b="b" t="t" l="l"/>
              <a:pathLst>
                <a:path h="144247" w="870121">
                  <a:moveTo>
                    <a:pt x="0" y="0"/>
                  </a:moveTo>
                  <a:lnTo>
                    <a:pt x="870121" y="0"/>
                  </a:lnTo>
                  <a:lnTo>
                    <a:pt x="870121" y="144247"/>
                  </a:lnTo>
                  <a:lnTo>
                    <a:pt x="0" y="144247"/>
                  </a:lnTo>
                  <a:close/>
                </a:path>
              </a:pathLst>
            </a:custGeom>
            <a:solidFill>
              <a:srgbClr val="000000">
                <a:alpha val="0"/>
              </a:srgbClr>
            </a:solidFill>
          </p:spPr>
        </p:sp>
        <p:sp>
          <p:nvSpPr>
            <p:cNvPr name="TextBox 30" id="30"/>
            <p:cNvSpPr txBox="true"/>
            <p:nvPr/>
          </p:nvSpPr>
          <p:spPr>
            <a:xfrm>
              <a:off x="0" y="-28575"/>
              <a:ext cx="870121" cy="172822"/>
            </a:xfrm>
            <a:prstGeom prst="rect">
              <a:avLst/>
            </a:prstGeom>
          </p:spPr>
          <p:txBody>
            <a:bodyPr anchor="ctr" rtlCol="false" tIns="50800" lIns="50800" bIns="50800" rIns="50800"/>
            <a:lstStyle/>
            <a:p>
              <a:pPr algn="ctr">
                <a:lnSpc>
                  <a:spcPts val="2100"/>
                </a:lnSpc>
                <a:spcBef>
                  <a:spcPct val="0"/>
                </a:spcBef>
              </a:pPr>
              <a:r>
                <a:rPr lang="en-US" sz="1500">
                  <a:solidFill>
                    <a:srgbClr val="FFFFFF"/>
                  </a:solidFill>
                  <a:latin typeface="Canva Sans"/>
                </a:rPr>
                <a:t>Most significant bit(MSB)</a:t>
              </a:r>
            </a:p>
          </p:txBody>
        </p:sp>
      </p:grpSp>
      <p:sp>
        <p:nvSpPr>
          <p:cNvPr name="AutoShape 31" id="31"/>
          <p:cNvSpPr/>
          <p:nvPr/>
        </p:nvSpPr>
        <p:spPr>
          <a:xfrm flipV="true">
            <a:off x="5790023" y="5257033"/>
            <a:ext cx="0" cy="661178"/>
          </a:xfrm>
          <a:prstGeom prst="line">
            <a:avLst/>
          </a:prstGeom>
          <a:ln cap="flat" w="38100">
            <a:solidFill>
              <a:srgbClr val="FFFFFF"/>
            </a:solidFill>
            <a:prstDash val="solid"/>
            <a:headEnd type="none" len="sm" w="sm"/>
            <a:tailEnd type="arrow" len="sm" w="med"/>
          </a:ln>
        </p:spPr>
      </p:sp>
    </p:spTree>
  </p:cSld>
  <p:clrMapOvr>
    <a:masterClrMapping/>
  </p:clrMapOvr>
  <p:transition spd="fast">
    <p:cover dir="u"/>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31133" y="-532995"/>
            <a:ext cx="22134735" cy="11352990"/>
            <a:chOff x="0" y="0"/>
            <a:chExt cx="29512979" cy="15137320"/>
          </a:xfrm>
        </p:grpSpPr>
        <p:sp>
          <p:nvSpPr>
            <p:cNvPr name="Freeform 3" id="3"/>
            <p:cNvSpPr/>
            <p:nvPr/>
          </p:nvSpPr>
          <p:spPr>
            <a:xfrm flipH="false" flipV="false" rot="0">
              <a:off x="2447291" y="71066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180" r="0" b="-9180"/>
              </a:stretch>
            </a:blipFill>
          </p:spPr>
        </p:sp>
        <p:sp>
          <p:nvSpPr>
            <p:cNvPr name="Freeform 4" id="4"/>
            <p:cNvSpPr/>
            <p:nvPr/>
          </p:nvSpPr>
          <p:spPr>
            <a:xfrm flipH="false" flipV="false" rot="0">
              <a:off x="0" y="0"/>
              <a:ext cx="6551379" cy="4113720"/>
            </a:xfrm>
            <a:custGeom>
              <a:avLst/>
              <a:gdLst/>
              <a:ahLst/>
              <a:cxnLst/>
              <a:rect r="r" b="b" t="t" l="l"/>
              <a:pathLst>
                <a:path h="4113720" w="6551379">
                  <a:moveTo>
                    <a:pt x="0" y="0"/>
                  </a:moveTo>
                  <a:lnTo>
                    <a:pt x="6551379" y="0"/>
                  </a:lnTo>
                  <a:lnTo>
                    <a:pt x="6551379" y="4113720"/>
                  </a:lnTo>
                  <a:lnTo>
                    <a:pt x="0" y="4113720"/>
                  </a:lnTo>
                  <a:lnTo>
                    <a:pt x="0" y="0"/>
                  </a:lnTo>
                  <a:close/>
                </a:path>
              </a:pathLst>
            </a:custGeom>
            <a:blipFill>
              <a:blip r:embed="rId3">
                <a:alphaModFix amt="44999"/>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22961600" y="11023600"/>
              <a:ext cx="6551379" cy="4113720"/>
            </a:xfrm>
            <a:custGeom>
              <a:avLst/>
              <a:gdLst/>
              <a:ahLst/>
              <a:cxnLst/>
              <a:rect r="r" b="b" t="t" l="l"/>
              <a:pathLst>
                <a:path h="4113720" w="6551379">
                  <a:moveTo>
                    <a:pt x="6551379" y="4113720"/>
                  </a:moveTo>
                  <a:lnTo>
                    <a:pt x="0" y="4113720"/>
                  </a:lnTo>
                  <a:lnTo>
                    <a:pt x="0" y="0"/>
                  </a:lnTo>
                  <a:lnTo>
                    <a:pt x="6551379" y="0"/>
                  </a:lnTo>
                  <a:lnTo>
                    <a:pt x="6551379" y="4113720"/>
                  </a:lnTo>
                  <a:close/>
                </a:path>
              </a:pathLst>
            </a:custGeom>
            <a:blipFill>
              <a:blip r:embed="rId3">
                <a:alphaModFix amt="82000"/>
                <a:extLst>
                  <a:ext uri="{96DAC541-7B7A-43D3-8B79-37D633B846F1}">
                    <asvg:svgBlip xmlns:asvg="http://schemas.microsoft.com/office/drawing/2016/SVG/main" r:embed="rId4"/>
                  </a:ext>
                </a:extLst>
              </a:blip>
              <a:stretch>
                <a:fillRect l="0" t="0" r="0" b="0"/>
              </a:stretch>
            </a:blipFill>
          </p:spPr>
        </p:sp>
      </p:grpSp>
      <p:sp>
        <p:nvSpPr>
          <p:cNvPr name="TextBox 6" id="6"/>
          <p:cNvSpPr txBox="true"/>
          <p:nvPr/>
        </p:nvSpPr>
        <p:spPr>
          <a:xfrm rot="0">
            <a:off x="3300999" y="544513"/>
            <a:ext cx="11861800"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Antonio"/>
              </a:rPr>
              <a:t>Least Significance Bit Steganography</a:t>
            </a:r>
          </a:p>
        </p:txBody>
      </p:sp>
      <p:grpSp>
        <p:nvGrpSpPr>
          <p:cNvPr name="Group 7" id="7"/>
          <p:cNvGrpSpPr/>
          <p:nvPr/>
        </p:nvGrpSpPr>
        <p:grpSpPr>
          <a:xfrm rot="0">
            <a:off x="1213168" y="1979803"/>
            <a:ext cx="16046132" cy="1353322"/>
            <a:chOff x="0" y="0"/>
            <a:chExt cx="21394842" cy="1804429"/>
          </a:xfrm>
        </p:grpSpPr>
        <p:grpSp>
          <p:nvGrpSpPr>
            <p:cNvPr name="Group 8" id="8"/>
            <p:cNvGrpSpPr/>
            <p:nvPr/>
          </p:nvGrpSpPr>
          <p:grpSpPr>
            <a:xfrm rot="0">
              <a:off x="0" y="0"/>
              <a:ext cx="21394842" cy="1804429"/>
              <a:chOff x="0" y="0"/>
              <a:chExt cx="4226142" cy="356430"/>
            </a:xfrm>
          </p:grpSpPr>
          <p:sp>
            <p:nvSpPr>
              <p:cNvPr name="Freeform 9" id="9"/>
              <p:cNvSpPr/>
              <p:nvPr/>
            </p:nvSpPr>
            <p:spPr>
              <a:xfrm flipH="false" flipV="false" rot="0">
                <a:off x="0" y="0"/>
                <a:ext cx="4226142" cy="356430"/>
              </a:xfrm>
              <a:custGeom>
                <a:avLst/>
                <a:gdLst/>
                <a:ahLst/>
                <a:cxnLst/>
                <a:rect r="r" b="b" t="t" l="l"/>
                <a:pathLst>
                  <a:path h="356430" w="4226142">
                    <a:moveTo>
                      <a:pt x="45835" y="0"/>
                    </a:moveTo>
                    <a:lnTo>
                      <a:pt x="4180306" y="0"/>
                    </a:lnTo>
                    <a:cubicBezTo>
                      <a:pt x="4192462" y="0"/>
                      <a:pt x="4204121" y="4829"/>
                      <a:pt x="4212717" y="13425"/>
                    </a:cubicBezTo>
                    <a:cubicBezTo>
                      <a:pt x="4221312" y="22021"/>
                      <a:pt x="4226142" y="33679"/>
                      <a:pt x="4226142" y="45835"/>
                    </a:cubicBezTo>
                    <a:lnTo>
                      <a:pt x="4226142" y="310595"/>
                    </a:lnTo>
                    <a:cubicBezTo>
                      <a:pt x="4226142" y="322751"/>
                      <a:pt x="4221312" y="334410"/>
                      <a:pt x="4212717" y="343006"/>
                    </a:cubicBezTo>
                    <a:cubicBezTo>
                      <a:pt x="4204121" y="351601"/>
                      <a:pt x="4192462" y="356430"/>
                      <a:pt x="4180306" y="356430"/>
                    </a:cubicBezTo>
                    <a:lnTo>
                      <a:pt x="45835" y="356430"/>
                    </a:lnTo>
                    <a:cubicBezTo>
                      <a:pt x="33679" y="356430"/>
                      <a:pt x="22021" y="351601"/>
                      <a:pt x="13425" y="343006"/>
                    </a:cubicBezTo>
                    <a:cubicBezTo>
                      <a:pt x="4829" y="334410"/>
                      <a:pt x="0" y="322751"/>
                      <a:pt x="0" y="310595"/>
                    </a:cubicBezTo>
                    <a:lnTo>
                      <a:pt x="0" y="45835"/>
                    </a:lnTo>
                    <a:cubicBezTo>
                      <a:pt x="0" y="33679"/>
                      <a:pt x="4829" y="22021"/>
                      <a:pt x="13425" y="13425"/>
                    </a:cubicBezTo>
                    <a:cubicBezTo>
                      <a:pt x="22021" y="4829"/>
                      <a:pt x="33679" y="0"/>
                      <a:pt x="45835" y="0"/>
                    </a:cubicBezTo>
                    <a:close/>
                  </a:path>
                </a:pathLst>
              </a:custGeom>
              <a:solidFill>
                <a:srgbClr val="255988">
                  <a:alpha val="33725"/>
                </a:srgbClr>
              </a:solidFill>
              <a:ln cap="rnd">
                <a:noFill/>
                <a:prstDash val="solid"/>
                <a:round/>
              </a:ln>
            </p:spPr>
          </p:sp>
          <p:sp>
            <p:nvSpPr>
              <p:cNvPr name="TextBox 10" id="10"/>
              <p:cNvSpPr txBox="true"/>
              <p:nvPr/>
            </p:nvSpPr>
            <p:spPr>
              <a:xfrm>
                <a:off x="0" y="-38100"/>
                <a:ext cx="4226142" cy="39453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530304" y="587460"/>
              <a:ext cx="20580192" cy="676275"/>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Antonio"/>
                </a:rPr>
                <a:t>Least Significant Bit Steganography(LSBS) involves overwriting the bit with the lowest arithmetic value</a:t>
              </a:r>
            </a:p>
          </p:txBody>
        </p:sp>
      </p:grpSp>
      <p:sp>
        <p:nvSpPr>
          <p:cNvPr name="TextBox 12" id="12"/>
          <p:cNvSpPr txBox="true"/>
          <p:nvPr/>
        </p:nvSpPr>
        <p:spPr>
          <a:xfrm rot="0">
            <a:off x="4470955" y="4148614"/>
            <a:ext cx="4182944" cy="1057275"/>
          </a:xfrm>
          <a:prstGeom prst="rect">
            <a:avLst/>
          </a:prstGeom>
        </p:spPr>
        <p:txBody>
          <a:bodyPr anchor="t" rtlCol="false" tIns="0" lIns="0" bIns="0" rIns="0">
            <a:spAutoFit/>
          </a:bodyPr>
          <a:lstStyle/>
          <a:p>
            <a:pPr algn="ctr">
              <a:lnSpc>
                <a:spcPts val="4200"/>
              </a:lnSpc>
            </a:pPr>
            <a:r>
              <a:rPr lang="en-US" sz="3000">
                <a:solidFill>
                  <a:srgbClr val="FFFFFF"/>
                </a:solidFill>
                <a:latin typeface="Antonio"/>
              </a:rPr>
              <a:t>Secret message to hidden:</a:t>
            </a:r>
          </a:p>
          <a:p>
            <a:pPr algn="ctr">
              <a:lnSpc>
                <a:spcPts val="4200"/>
              </a:lnSpc>
              <a:spcBef>
                <a:spcPct val="0"/>
              </a:spcBef>
            </a:pPr>
            <a:r>
              <a:rPr lang="en-US" sz="3000">
                <a:solidFill>
                  <a:srgbClr val="FFFFFF"/>
                </a:solidFill>
                <a:latin typeface="Antonio"/>
              </a:rPr>
              <a:t>Letter 'A'</a:t>
            </a:r>
          </a:p>
        </p:txBody>
      </p:sp>
      <p:graphicFrame>
        <p:nvGraphicFramePr>
          <p:cNvPr name="Table 13" id="13"/>
          <p:cNvGraphicFramePr>
            <a:graphicFrameLocks noGrp="true"/>
          </p:cNvGraphicFramePr>
          <p:nvPr/>
        </p:nvGraphicFramePr>
        <p:xfrm>
          <a:off x="9084915" y="4215289"/>
          <a:ext cx="4916598" cy="816182"/>
        </p:xfrm>
        <a:graphic>
          <a:graphicData uri="http://schemas.openxmlformats.org/drawingml/2006/table">
            <a:tbl>
              <a:tblPr/>
              <a:tblGrid>
                <a:gridCol w="614575"/>
                <a:gridCol w="614575"/>
                <a:gridCol w="614575"/>
                <a:gridCol w="614575"/>
                <a:gridCol w="614575"/>
                <a:gridCol w="614575"/>
                <a:gridCol w="614575"/>
                <a:gridCol w="614575"/>
              </a:tblGrid>
              <a:tr h="235496">
                <a:tc>
                  <a:txBody>
                    <a:bodyPr anchor="t" rtlCol="false"/>
                    <a:lstStyle/>
                    <a:p>
                      <a:pPr algn="ctr" marL="0" indent="0" lvl="0">
                        <a:lnSpc>
                          <a:spcPts val="3219"/>
                        </a:lnSpc>
                        <a:spcBef>
                          <a:spcPct val="0"/>
                        </a:spcBef>
                        <a:defRPr/>
                      </a:pPr>
                      <a:r>
                        <a:rPr lang="en-US" sz="2299" strike="noStrike" u="none">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0</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a:solidFill>
                            <a:srgbClr val="FFFFFF"/>
                          </a:solidFill>
                          <a:latin typeface="Antonio Bold"/>
                        </a:rPr>
                        <a:t>0</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0</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0</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a:solidFill>
                            <a:srgbClr val="FFFFFF"/>
                          </a:solidFill>
                          <a:latin typeface="Antonio Bold"/>
                        </a:rPr>
                        <a:t>0</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strike="noStrike" u="none">
                          <a:solidFill>
                            <a:srgbClr val="FFFFFF"/>
                          </a:solidFill>
                          <a:latin typeface="Antonio Bold"/>
                        </a:rPr>
                        <a:t>0</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c>
                  <a:txBody>
                    <a:bodyPr anchor="t" rtlCol="false"/>
                    <a:lstStyle/>
                    <a:p>
                      <a:pPr algn="ctr" marL="0" indent="0" lvl="0">
                        <a:lnSpc>
                          <a:spcPts val="3219"/>
                        </a:lnSpc>
                        <a:spcBef>
                          <a:spcPct val="0"/>
                        </a:spcBef>
                        <a:defRPr/>
                      </a:pPr>
                      <a:r>
                        <a:rPr lang="en-US" sz="2299">
                          <a:solidFill>
                            <a:srgbClr val="FFFFFF"/>
                          </a:solidFill>
                          <a:latin typeface="Antonio Bold"/>
                        </a:rPr>
                        <a:t>1</a:t>
                      </a:r>
                      <a:endParaRPr lang="en-US" sz="1100"/>
                    </a:p>
                  </a:txBody>
                  <a:tcPr marL="128036" marR="128036" marT="128036" marB="128036" anchor="ctr">
                    <a:lnL cmpd="sng" algn="ctr" cap="flat" w="25607">
                      <a:solidFill>
                        <a:srgbClr val="FFFFFF"/>
                      </a:solidFill>
                      <a:prstDash val="solid"/>
                      <a:round/>
                      <a:headEnd type="none" w="med" len="med"/>
                      <a:tailEnd type="none" w="med" len="med"/>
                    </a:lnL>
                    <a:lnR cmpd="sng" algn="ctr" cap="flat" w="25607">
                      <a:solidFill>
                        <a:srgbClr val="FFFFFF"/>
                      </a:solidFill>
                      <a:prstDash val="solid"/>
                      <a:round/>
                      <a:headEnd type="none" w="med" len="med"/>
                      <a:tailEnd type="none" w="med" len="med"/>
                    </a:lnR>
                    <a:lnT cmpd="sng" algn="ctr" cap="flat" w="25607">
                      <a:solidFill>
                        <a:srgbClr val="FFFFFF"/>
                      </a:solidFill>
                      <a:prstDash val="solid"/>
                      <a:round/>
                      <a:headEnd type="none" w="med" len="med"/>
                      <a:tailEnd type="none" w="med" len="med"/>
                    </a:lnT>
                    <a:lnB cmpd="sng" algn="ctr" cap="flat" w="25607">
                      <a:solidFill>
                        <a:srgbClr val="FFFFFF"/>
                      </a:solidFill>
                      <a:prstDash val="solid"/>
                      <a:round/>
                      <a:headEnd type="none" w="med" len="med"/>
                      <a:tailEnd type="none" w="med" len="med"/>
                    </a:lnB>
                  </a:tcPr>
                </a:tc>
              </a:tr>
            </a:tbl>
          </a:graphicData>
        </a:graphic>
      </p:graphicFrame>
      <p:sp>
        <p:nvSpPr>
          <p:cNvPr name="TextBox 14" id="14"/>
          <p:cNvSpPr txBox="true"/>
          <p:nvPr/>
        </p:nvSpPr>
        <p:spPr>
          <a:xfrm rot="0">
            <a:off x="3179287" y="6021378"/>
            <a:ext cx="4951863" cy="523875"/>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Antonio"/>
              </a:rPr>
              <a:t>Pixels before insertion(3 pixels)</a:t>
            </a:r>
          </a:p>
        </p:txBody>
      </p:sp>
      <p:sp>
        <p:nvSpPr>
          <p:cNvPr name="TextBox 15" id="15"/>
          <p:cNvSpPr txBox="true"/>
          <p:nvPr/>
        </p:nvSpPr>
        <p:spPr>
          <a:xfrm rot="0">
            <a:off x="10360658" y="6021378"/>
            <a:ext cx="4951863" cy="523875"/>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Antonio"/>
              </a:rPr>
              <a:t>Pixels after insertion</a:t>
            </a:r>
          </a:p>
        </p:txBody>
      </p:sp>
      <p:sp>
        <p:nvSpPr>
          <p:cNvPr name="TextBox 16" id="16"/>
          <p:cNvSpPr txBox="true"/>
          <p:nvPr/>
        </p:nvSpPr>
        <p:spPr>
          <a:xfrm rot="0">
            <a:off x="2966028" y="6766306"/>
            <a:ext cx="5165123" cy="1590675"/>
          </a:xfrm>
          <a:prstGeom prst="rect">
            <a:avLst/>
          </a:prstGeom>
        </p:spPr>
        <p:txBody>
          <a:bodyPr anchor="t" rtlCol="false" tIns="0" lIns="0" bIns="0" rIns="0">
            <a:spAutoFit/>
          </a:bodyPr>
          <a:lstStyle/>
          <a:p>
            <a:pPr algn="ctr">
              <a:lnSpc>
                <a:spcPts val="4200"/>
              </a:lnSpc>
            </a:pPr>
            <a:r>
              <a:rPr lang="en-US" sz="3000">
                <a:solidFill>
                  <a:srgbClr val="FFFFFF"/>
                </a:solidFill>
                <a:latin typeface="Antonio"/>
              </a:rPr>
              <a:t>10000000 10100100 10110101</a:t>
            </a:r>
          </a:p>
          <a:p>
            <a:pPr algn="ctr">
              <a:lnSpc>
                <a:spcPts val="4200"/>
              </a:lnSpc>
            </a:pPr>
            <a:r>
              <a:rPr lang="en-US" sz="3000">
                <a:solidFill>
                  <a:srgbClr val="FFFFFF"/>
                </a:solidFill>
                <a:latin typeface="Antonio"/>
              </a:rPr>
              <a:t>10110101 11110011 10110111</a:t>
            </a:r>
          </a:p>
          <a:p>
            <a:pPr algn="ctr">
              <a:lnSpc>
                <a:spcPts val="4200"/>
              </a:lnSpc>
              <a:spcBef>
                <a:spcPct val="0"/>
              </a:spcBef>
            </a:pPr>
            <a:r>
              <a:rPr lang="en-US" sz="3000">
                <a:solidFill>
                  <a:srgbClr val="FFFFFF"/>
                </a:solidFill>
                <a:latin typeface="Antonio"/>
              </a:rPr>
              <a:t>11100111 10110011 00110011</a:t>
            </a:r>
          </a:p>
        </p:txBody>
      </p:sp>
      <p:sp>
        <p:nvSpPr>
          <p:cNvPr name="TextBox 17" id="17"/>
          <p:cNvSpPr txBox="true"/>
          <p:nvPr/>
        </p:nvSpPr>
        <p:spPr>
          <a:xfrm rot="0">
            <a:off x="10600217" y="6766306"/>
            <a:ext cx="5165123" cy="1590675"/>
          </a:xfrm>
          <a:prstGeom prst="rect">
            <a:avLst/>
          </a:prstGeom>
        </p:spPr>
        <p:txBody>
          <a:bodyPr anchor="t" rtlCol="false" tIns="0" lIns="0" bIns="0" rIns="0">
            <a:spAutoFit/>
          </a:bodyPr>
          <a:lstStyle/>
          <a:p>
            <a:pPr algn="ctr">
              <a:lnSpc>
                <a:spcPts val="4200"/>
              </a:lnSpc>
            </a:pPr>
            <a:r>
              <a:rPr lang="en-US" sz="3000">
                <a:solidFill>
                  <a:srgbClr val="FFFFFF"/>
                </a:solidFill>
                <a:latin typeface="Antonio"/>
              </a:rPr>
              <a:t>1000000</a:t>
            </a:r>
            <a:r>
              <a:rPr lang="en-US" sz="3000">
                <a:solidFill>
                  <a:srgbClr val="EF332B"/>
                </a:solidFill>
                <a:latin typeface="Antonio"/>
              </a:rPr>
              <a:t>1</a:t>
            </a:r>
            <a:r>
              <a:rPr lang="en-US" sz="3000">
                <a:solidFill>
                  <a:srgbClr val="FFFFFF"/>
                </a:solidFill>
                <a:latin typeface="Antonio"/>
              </a:rPr>
              <a:t> 1010010</a:t>
            </a:r>
            <a:r>
              <a:rPr lang="en-US" sz="3000">
                <a:solidFill>
                  <a:srgbClr val="FFCE31"/>
                </a:solidFill>
                <a:latin typeface="Antonio"/>
              </a:rPr>
              <a:t>0</a:t>
            </a:r>
            <a:r>
              <a:rPr lang="en-US" sz="3000">
                <a:solidFill>
                  <a:srgbClr val="FFFFFF"/>
                </a:solidFill>
                <a:latin typeface="Antonio"/>
              </a:rPr>
              <a:t> 1011010</a:t>
            </a:r>
            <a:r>
              <a:rPr lang="en-US" sz="3000">
                <a:solidFill>
                  <a:srgbClr val="EF332B"/>
                </a:solidFill>
                <a:latin typeface="Antonio"/>
              </a:rPr>
              <a:t>0</a:t>
            </a:r>
          </a:p>
          <a:p>
            <a:pPr algn="ctr">
              <a:lnSpc>
                <a:spcPts val="4200"/>
              </a:lnSpc>
            </a:pPr>
            <a:r>
              <a:rPr lang="en-US" sz="3000">
                <a:solidFill>
                  <a:srgbClr val="FFFFFF"/>
                </a:solidFill>
                <a:latin typeface="Antonio"/>
              </a:rPr>
              <a:t>1011010</a:t>
            </a:r>
            <a:r>
              <a:rPr lang="en-US" sz="3000">
                <a:solidFill>
                  <a:srgbClr val="EF332B"/>
                </a:solidFill>
                <a:latin typeface="Antonio"/>
              </a:rPr>
              <a:t>0</a:t>
            </a:r>
            <a:r>
              <a:rPr lang="en-US" sz="3000">
                <a:solidFill>
                  <a:srgbClr val="FFFFFF"/>
                </a:solidFill>
                <a:latin typeface="Antonio"/>
              </a:rPr>
              <a:t> 1111001</a:t>
            </a:r>
            <a:r>
              <a:rPr lang="en-US" sz="3000">
                <a:solidFill>
                  <a:srgbClr val="EF332B"/>
                </a:solidFill>
                <a:latin typeface="Antonio"/>
              </a:rPr>
              <a:t>0</a:t>
            </a:r>
            <a:r>
              <a:rPr lang="en-US" sz="3000">
                <a:solidFill>
                  <a:srgbClr val="FFFFFF"/>
                </a:solidFill>
                <a:latin typeface="Antonio"/>
              </a:rPr>
              <a:t> 1011011</a:t>
            </a:r>
            <a:r>
              <a:rPr lang="en-US" sz="3000">
                <a:solidFill>
                  <a:srgbClr val="EF332B"/>
                </a:solidFill>
                <a:latin typeface="Antonio"/>
              </a:rPr>
              <a:t>0</a:t>
            </a:r>
          </a:p>
          <a:p>
            <a:pPr algn="ctr">
              <a:lnSpc>
                <a:spcPts val="4200"/>
              </a:lnSpc>
              <a:spcBef>
                <a:spcPct val="0"/>
              </a:spcBef>
            </a:pPr>
            <a:r>
              <a:rPr lang="en-US" sz="3000">
                <a:solidFill>
                  <a:srgbClr val="FFFFFF"/>
                </a:solidFill>
                <a:latin typeface="Antonio"/>
              </a:rPr>
              <a:t>1110011</a:t>
            </a:r>
            <a:r>
              <a:rPr lang="en-US" sz="3000">
                <a:solidFill>
                  <a:srgbClr val="EF332B"/>
                </a:solidFill>
                <a:latin typeface="Antonio"/>
              </a:rPr>
              <a:t>0</a:t>
            </a:r>
            <a:r>
              <a:rPr lang="en-US" sz="3000">
                <a:solidFill>
                  <a:srgbClr val="FFFFFF"/>
                </a:solidFill>
                <a:latin typeface="Antonio"/>
              </a:rPr>
              <a:t> 1011001</a:t>
            </a:r>
            <a:r>
              <a:rPr lang="en-US" sz="3000">
                <a:solidFill>
                  <a:srgbClr val="FFCE31"/>
                </a:solidFill>
                <a:latin typeface="Antonio"/>
              </a:rPr>
              <a:t>1</a:t>
            </a:r>
            <a:r>
              <a:rPr lang="en-US" sz="3000">
                <a:solidFill>
                  <a:srgbClr val="FFFFFF"/>
                </a:solidFill>
                <a:latin typeface="Antonio"/>
              </a:rPr>
              <a:t> 00110011</a:t>
            </a:r>
          </a:p>
        </p:txBody>
      </p:sp>
    </p:spTree>
  </p:cSld>
  <p:clrMapOvr>
    <a:masterClrMapping/>
  </p:clrMapOvr>
  <p:transition spd="fast">
    <p:cover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35468" y="-532995"/>
            <a:ext cx="22134735" cy="11352990"/>
            <a:chOff x="0" y="0"/>
            <a:chExt cx="29512979" cy="15137320"/>
          </a:xfrm>
        </p:grpSpPr>
        <p:sp>
          <p:nvSpPr>
            <p:cNvPr name="Freeform 3" id="3"/>
            <p:cNvSpPr/>
            <p:nvPr/>
          </p:nvSpPr>
          <p:spPr>
            <a:xfrm flipH="false" flipV="false" rot="0">
              <a:off x="2447291" y="71066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180" r="0" b="-9180"/>
              </a:stretch>
            </a:blipFill>
          </p:spPr>
        </p:sp>
        <p:sp>
          <p:nvSpPr>
            <p:cNvPr name="Freeform 4" id="4"/>
            <p:cNvSpPr/>
            <p:nvPr/>
          </p:nvSpPr>
          <p:spPr>
            <a:xfrm flipH="false" flipV="false" rot="0">
              <a:off x="0" y="0"/>
              <a:ext cx="6551379" cy="4113720"/>
            </a:xfrm>
            <a:custGeom>
              <a:avLst/>
              <a:gdLst/>
              <a:ahLst/>
              <a:cxnLst/>
              <a:rect r="r" b="b" t="t" l="l"/>
              <a:pathLst>
                <a:path h="4113720" w="6551379">
                  <a:moveTo>
                    <a:pt x="0" y="0"/>
                  </a:moveTo>
                  <a:lnTo>
                    <a:pt x="6551379" y="0"/>
                  </a:lnTo>
                  <a:lnTo>
                    <a:pt x="6551379" y="4113720"/>
                  </a:lnTo>
                  <a:lnTo>
                    <a:pt x="0" y="4113720"/>
                  </a:lnTo>
                  <a:lnTo>
                    <a:pt x="0" y="0"/>
                  </a:lnTo>
                  <a:close/>
                </a:path>
              </a:pathLst>
            </a:custGeom>
            <a:blipFill>
              <a:blip r:embed="rId3">
                <a:alphaModFix amt="44999"/>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22961600" y="11023600"/>
              <a:ext cx="6551379" cy="4113720"/>
            </a:xfrm>
            <a:custGeom>
              <a:avLst/>
              <a:gdLst/>
              <a:ahLst/>
              <a:cxnLst/>
              <a:rect r="r" b="b" t="t" l="l"/>
              <a:pathLst>
                <a:path h="4113720" w="6551379">
                  <a:moveTo>
                    <a:pt x="6551379" y="4113720"/>
                  </a:moveTo>
                  <a:lnTo>
                    <a:pt x="0" y="4113720"/>
                  </a:lnTo>
                  <a:lnTo>
                    <a:pt x="0" y="0"/>
                  </a:lnTo>
                  <a:lnTo>
                    <a:pt x="6551379" y="0"/>
                  </a:lnTo>
                  <a:lnTo>
                    <a:pt x="6551379" y="4113720"/>
                  </a:lnTo>
                  <a:close/>
                </a:path>
              </a:pathLst>
            </a:custGeom>
            <a:blipFill>
              <a:blip r:embed="rId3">
                <a:alphaModFix amt="82000"/>
                <a:extLst>
                  <a:ext uri="{96DAC541-7B7A-43D3-8B79-37D633B846F1}">
                    <asvg:svgBlip xmlns:asvg="http://schemas.microsoft.com/office/drawing/2016/SVG/main" r:embed="rId4"/>
                  </a:ext>
                </a:extLst>
              </a:blip>
              <a:stretch>
                <a:fillRect l="0" t="0" r="0" b="0"/>
              </a:stretch>
            </a:blipFill>
          </p:spPr>
        </p:sp>
      </p:grpSp>
      <p:sp>
        <p:nvSpPr>
          <p:cNvPr name="Freeform 6" id="6"/>
          <p:cNvSpPr/>
          <p:nvPr/>
        </p:nvSpPr>
        <p:spPr>
          <a:xfrm flipH="false" flipV="false" rot="0">
            <a:off x="4734891" y="6237429"/>
            <a:ext cx="8818218" cy="2178835"/>
          </a:xfrm>
          <a:custGeom>
            <a:avLst/>
            <a:gdLst/>
            <a:ahLst/>
            <a:cxnLst/>
            <a:rect r="r" b="b" t="t" l="l"/>
            <a:pathLst>
              <a:path h="2178835" w="8818218">
                <a:moveTo>
                  <a:pt x="0" y="0"/>
                </a:moveTo>
                <a:lnTo>
                  <a:pt x="8818218" y="0"/>
                </a:lnTo>
                <a:lnTo>
                  <a:pt x="8818218" y="2178834"/>
                </a:lnTo>
                <a:lnTo>
                  <a:pt x="0" y="2178834"/>
                </a:lnTo>
                <a:lnTo>
                  <a:pt x="0" y="0"/>
                </a:lnTo>
                <a:close/>
              </a:path>
            </a:pathLst>
          </a:custGeom>
          <a:blipFill>
            <a:blip r:embed="rId5">
              <a:alphaModFix amt="32999"/>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287013" y="4488432"/>
            <a:ext cx="13889772" cy="1177916"/>
          </a:xfrm>
          <a:prstGeom prst="rect">
            <a:avLst/>
          </a:prstGeom>
        </p:spPr>
        <p:txBody>
          <a:bodyPr anchor="t" rtlCol="false" tIns="0" lIns="0" bIns="0" rIns="0">
            <a:spAutoFit/>
          </a:bodyPr>
          <a:lstStyle/>
          <a:p>
            <a:pPr algn="ctr">
              <a:lnSpc>
                <a:spcPts val="9625"/>
              </a:lnSpc>
              <a:spcBef>
                <a:spcPct val="0"/>
              </a:spcBef>
            </a:pPr>
            <a:r>
              <a:rPr lang="en-US" sz="6875">
                <a:solidFill>
                  <a:srgbClr val="D9D9D9"/>
                </a:solidFill>
                <a:latin typeface="Fabrica Heavy"/>
              </a:rPr>
              <a:t>How use it in the real-life</a:t>
            </a:r>
          </a:p>
        </p:txBody>
      </p:sp>
    </p:spTree>
  </p:cSld>
  <p:clrMapOvr>
    <a:masterClrMapping/>
  </p:clrMapOvr>
  <p:transition spd="fast">
    <p:cover dir="l"/>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35468" y="-532995"/>
            <a:ext cx="22134735" cy="11352990"/>
            <a:chOff x="0" y="0"/>
            <a:chExt cx="29512979" cy="15137320"/>
          </a:xfrm>
        </p:grpSpPr>
        <p:sp>
          <p:nvSpPr>
            <p:cNvPr name="Freeform 3" id="3"/>
            <p:cNvSpPr/>
            <p:nvPr/>
          </p:nvSpPr>
          <p:spPr>
            <a:xfrm flipH="false" flipV="false" rot="0">
              <a:off x="2447291" y="71066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180" r="0" b="-9180"/>
              </a:stretch>
            </a:blipFill>
          </p:spPr>
        </p:sp>
        <p:sp>
          <p:nvSpPr>
            <p:cNvPr name="Freeform 4" id="4"/>
            <p:cNvSpPr/>
            <p:nvPr/>
          </p:nvSpPr>
          <p:spPr>
            <a:xfrm flipH="false" flipV="false" rot="0">
              <a:off x="0" y="0"/>
              <a:ext cx="6551379" cy="4113720"/>
            </a:xfrm>
            <a:custGeom>
              <a:avLst/>
              <a:gdLst/>
              <a:ahLst/>
              <a:cxnLst/>
              <a:rect r="r" b="b" t="t" l="l"/>
              <a:pathLst>
                <a:path h="4113720" w="6551379">
                  <a:moveTo>
                    <a:pt x="0" y="0"/>
                  </a:moveTo>
                  <a:lnTo>
                    <a:pt x="6551379" y="0"/>
                  </a:lnTo>
                  <a:lnTo>
                    <a:pt x="6551379" y="4113720"/>
                  </a:lnTo>
                  <a:lnTo>
                    <a:pt x="0" y="4113720"/>
                  </a:lnTo>
                  <a:lnTo>
                    <a:pt x="0" y="0"/>
                  </a:lnTo>
                  <a:close/>
                </a:path>
              </a:pathLst>
            </a:custGeom>
            <a:blipFill>
              <a:blip r:embed="rId3">
                <a:alphaModFix amt="44999"/>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22961600" y="11023600"/>
              <a:ext cx="6551379" cy="4113720"/>
            </a:xfrm>
            <a:custGeom>
              <a:avLst/>
              <a:gdLst/>
              <a:ahLst/>
              <a:cxnLst/>
              <a:rect r="r" b="b" t="t" l="l"/>
              <a:pathLst>
                <a:path h="4113720" w="6551379">
                  <a:moveTo>
                    <a:pt x="6551379" y="4113720"/>
                  </a:moveTo>
                  <a:lnTo>
                    <a:pt x="0" y="4113720"/>
                  </a:lnTo>
                  <a:lnTo>
                    <a:pt x="0" y="0"/>
                  </a:lnTo>
                  <a:lnTo>
                    <a:pt x="6551379" y="0"/>
                  </a:lnTo>
                  <a:lnTo>
                    <a:pt x="6551379" y="4113720"/>
                  </a:lnTo>
                  <a:close/>
                </a:path>
              </a:pathLst>
            </a:custGeom>
            <a:blipFill>
              <a:blip r:embed="rId3">
                <a:alphaModFix amt="82000"/>
                <a:extLst>
                  <a:ext uri="{96DAC541-7B7A-43D3-8B79-37D633B846F1}">
                    <asvg:svgBlip xmlns:asvg="http://schemas.microsoft.com/office/drawing/2016/SVG/main" r:embed="rId4"/>
                  </a:ext>
                </a:extLst>
              </a:blip>
              <a:stretch>
                <a:fillRect l="0" t="0" r="0" b="0"/>
              </a:stretch>
            </a:blipFill>
          </p:spPr>
        </p:sp>
      </p:grpSp>
      <p:sp>
        <p:nvSpPr>
          <p:cNvPr name="TextBox 6" id="6"/>
          <p:cNvSpPr txBox="true"/>
          <p:nvPr/>
        </p:nvSpPr>
        <p:spPr>
          <a:xfrm rot="0">
            <a:off x="780317" y="2390148"/>
            <a:ext cx="16826964" cy="4759137"/>
          </a:xfrm>
          <a:prstGeom prst="rect">
            <a:avLst/>
          </a:prstGeom>
        </p:spPr>
        <p:txBody>
          <a:bodyPr anchor="t" rtlCol="false" tIns="0" lIns="0" bIns="0" rIns="0">
            <a:spAutoFit/>
          </a:bodyPr>
          <a:lstStyle/>
          <a:p>
            <a:pPr algn="ctr">
              <a:lnSpc>
                <a:spcPts val="4702"/>
              </a:lnSpc>
            </a:pPr>
            <a:r>
              <a:rPr lang="en-US" sz="3358">
                <a:solidFill>
                  <a:srgbClr val="FFFFFF"/>
                </a:solidFill>
                <a:latin typeface="Antonio"/>
              </a:rPr>
              <a:t>1-Maintaining confidentiality: Steganography can be used to hide sensitive information within images, such as personal data or secret messages, to ensure it is not seen by unauthorized individuals.</a:t>
            </a:r>
          </a:p>
          <a:p>
            <a:pPr algn="ctr">
              <a:lnSpc>
                <a:spcPts val="4702"/>
              </a:lnSpc>
            </a:pPr>
          </a:p>
          <a:p>
            <a:pPr algn="ctr">
              <a:lnSpc>
                <a:spcPts val="4702"/>
              </a:lnSpc>
            </a:pPr>
            <a:r>
              <a:rPr lang="en-US" sz="3358">
                <a:solidFill>
                  <a:srgbClr val="FFFFFF"/>
                </a:solidFill>
                <a:latin typeface="Antonio"/>
              </a:rPr>
              <a:t> 2-Secure information exchange: Images containing hidden data can be used to exchange information securely, for example, over the internet or via email, without the data being noticed by observers.</a:t>
            </a:r>
          </a:p>
          <a:p>
            <a:pPr algn="ctr">
              <a:lnSpc>
                <a:spcPts val="4702"/>
              </a:lnSpc>
            </a:pPr>
          </a:p>
          <a:p>
            <a:pPr algn="ctr">
              <a:lnSpc>
                <a:spcPts val="4702"/>
              </a:lnSpc>
              <a:spcBef>
                <a:spcPct val="0"/>
              </a:spcBef>
            </a:pPr>
            <a:r>
              <a:rPr lang="en-US" sz="3358">
                <a:solidFill>
                  <a:srgbClr val="FFFFFF"/>
                </a:solidFill>
                <a:latin typeface="Antonio"/>
              </a:rPr>
              <a:t>3</a:t>
            </a:r>
            <a:r>
              <a:rPr lang="en-US" sz="3358">
                <a:solidFill>
                  <a:srgbClr val="FFFFFF"/>
                </a:solidFill>
                <a:latin typeface="Antonio"/>
              </a:rPr>
              <a:t>-Copyright protection: Images containing hidden data can be used to protect copyright and prevent unauthorized use of images</a:t>
            </a:r>
          </a:p>
        </p:txBody>
      </p:sp>
      <p:sp>
        <p:nvSpPr>
          <p:cNvPr name="TextBox 7" id="7"/>
          <p:cNvSpPr txBox="true"/>
          <p:nvPr/>
        </p:nvSpPr>
        <p:spPr>
          <a:xfrm rot="0">
            <a:off x="5847168" y="184181"/>
            <a:ext cx="6593665" cy="806419"/>
          </a:xfrm>
          <a:prstGeom prst="rect">
            <a:avLst/>
          </a:prstGeom>
        </p:spPr>
        <p:txBody>
          <a:bodyPr anchor="t" rtlCol="false" tIns="0" lIns="0" bIns="0" rIns="0">
            <a:spAutoFit/>
          </a:bodyPr>
          <a:lstStyle/>
          <a:p>
            <a:pPr algn="ctr">
              <a:lnSpc>
                <a:spcPts val="6620"/>
              </a:lnSpc>
              <a:spcBef>
                <a:spcPct val="0"/>
              </a:spcBef>
            </a:pPr>
            <a:r>
              <a:rPr lang="en-US" sz="4728">
                <a:solidFill>
                  <a:srgbClr val="FFFFFF"/>
                </a:solidFill>
                <a:latin typeface="Antonio"/>
              </a:rPr>
              <a:t>In Real-Life</a:t>
            </a:r>
          </a:p>
        </p:txBody>
      </p:sp>
    </p:spTree>
  </p:cSld>
  <p:clrMapOvr>
    <a:masterClrMapping/>
  </p:clrMapOvr>
  <p:transition spd="fast">
    <p:cover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35468" y="-532995"/>
            <a:ext cx="22134735" cy="11352990"/>
            <a:chOff x="0" y="0"/>
            <a:chExt cx="29512979" cy="15137320"/>
          </a:xfrm>
        </p:grpSpPr>
        <p:sp>
          <p:nvSpPr>
            <p:cNvPr name="Freeform 3" id="3"/>
            <p:cNvSpPr/>
            <p:nvPr/>
          </p:nvSpPr>
          <p:spPr>
            <a:xfrm flipH="false" flipV="false" rot="0">
              <a:off x="2447291" y="71066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180" r="0" b="-9180"/>
              </a:stretch>
            </a:blipFill>
          </p:spPr>
        </p:sp>
        <p:sp>
          <p:nvSpPr>
            <p:cNvPr name="Freeform 4" id="4"/>
            <p:cNvSpPr/>
            <p:nvPr/>
          </p:nvSpPr>
          <p:spPr>
            <a:xfrm flipH="false" flipV="false" rot="0">
              <a:off x="0" y="0"/>
              <a:ext cx="6551379" cy="4113720"/>
            </a:xfrm>
            <a:custGeom>
              <a:avLst/>
              <a:gdLst/>
              <a:ahLst/>
              <a:cxnLst/>
              <a:rect r="r" b="b" t="t" l="l"/>
              <a:pathLst>
                <a:path h="4113720" w="6551379">
                  <a:moveTo>
                    <a:pt x="0" y="0"/>
                  </a:moveTo>
                  <a:lnTo>
                    <a:pt x="6551379" y="0"/>
                  </a:lnTo>
                  <a:lnTo>
                    <a:pt x="6551379" y="4113720"/>
                  </a:lnTo>
                  <a:lnTo>
                    <a:pt x="0" y="4113720"/>
                  </a:lnTo>
                  <a:lnTo>
                    <a:pt x="0" y="0"/>
                  </a:lnTo>
                  <a:close/>
                </a:path>
              </a:pathLst>
            </a:custGeom>
            <a:blipFill>
              <a:blip r:embed="rId3">
                <a:alphaModFix amt="44999"/>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22961600" y="11023600"/>
              <a:ext cx="6551379" cy="4113720"/>
            </a:xfrm>
            <a:custGeom>
              <a:avLst/>
              <a:gdLst/>
              <a:ahLst/>
              <a:cxnLst/>
              <a:rect r="r" b="b" t="t" l="l"/>
              <a:pathLst>
                <a:path h="4113720" w="6551379">
                  <a:moveTo>
                    <a:pt x="6551379" y="4113720"/>
                  </a:moveTo>
                  <a:lnTo>
                    <a:pt x="0" y="4113720"/>
                  </a:lnTo>
                  <a:lnTo>
                    <a:pt x="0" y="0"/>
                  </a:lnTo>
                  <a:lnTo>
                    <a:pt x="6551379" y="0"/>
                  </a:lnTo>
                  <a:lnTo>
                    <a:pt x="6551379" y="4113720"/>
                  </a:lnTo>
                  <a:close/>
                </a:path>
              </a:pathLst>
            </a:custGeom>
            <a:blipFill>
              <a:blip r:embed="rId3">
                <a:alphaModFix amt="82000"/>
                <a:extLst>
                  <a:ext uri="{96DAC541-7B7A-43D3-8B79-37D633B846F1}">
                    <asvg:svgBlip xmlns:asvg="http://schemas.microsoft.com/office/drawing/2016/SVG/main" r:embed="rId4"/>
                  </a:ext>
                </a:extLst>
              </a:blip>
              <a:stretch>
                <a:fillRect l="0" t="0" r="0" b="0"/>
              </a:stretch>
            </a:blipFill>
          </p:spPr>
        </p:sp>
      </p:grpSp>
      <p:sp>
        <p:nvSpPr>
          <p:cNvPr name="Freeform 6" id="6"/>
          <p:cNvSpPr/>
          <p:nvPr/>
        </p:nvSpPr>
        <p:spPr>
          <a:xfrm flipH="false" flipV="false" rot="0">
            <a:off x="4734891" y="6237429"/>
            <a:ext cx="8818218" cy="2178835"/>
          </a:xfrm>
          <a:custGeom>
            <a:avLst/>
            <a:gdLst/>
            <a:ahLst/>
            <a:cxnLst/>
            <a:rect r="r" b="b" t="t" l="l"/>
            <a:pathLst>
              <a:path h="2178835" w="8818218">
                <a:moveTo>
                  <a:pt x="0" y="0"/>
                </a:moveTo>
                <a:lnTo>
                  <a:pt x="8818218" y="0"/>
                </a:lnTo>
                <a:lnTo>
                  <a:pt x="8818218" y="2178834"/>
                </a:lnTo>
                <a:lnTo>
                  <a:pt x="0" y="2178834"/>
                </a:lnTo>
                <a:lnTo>
                  <a:pt x="0" y="0"/>
                </a:lnTo>
                <a:close/>
              </a:path>
            </a:pathLst>
          </a:custGeom>
          <a:blipFill>
            <a:blip r:embed="rId5">
              <a:alphaModFix amt="32999"/>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6199614" y="4487867"/>
            <a:ext cx="5888772" cy="1177916"/>
          </a:xfrm>
          <a:prstGeom prst="rect">
            <a:avLst/>
          </a:prstGeom>
        </p:spPr>
        <p:txBody>
          <a:bodyPr anchor="t" rtlCol="false" tIns="0" lIns="0" bIns="0" rIns="0">
            <a:spAutoFit/>
          </a:bodyPr>
          <a:lstStyle/>
          <a:p>
            <a:pPr algn="ctr">
              <a:lnSpc>
                <a:spcPts val="9625"/>
              </a:lnSpc>
              <a:spcBef>
                <a:spcPct val="0"/>
              </a:spcBef>
            </a:pPr>
            <a:r>
              <a:rPr lang="en-US" sz="6875">
                <a:solidFill>
                  <a:srgbClr val="D9D9D9"/>
                </a:solidFill>
                <a:latin typeface="Fabrica Heavy"/>
              </a:rPr>
              <a:t>Conclusion</a:t>
            </a:r>
          </a:p>
        </p:txBody>
      </p:sp>
    </p:spTree>
  </p:cSld>
  <p:clrMapOvr>
    <a:masterClrMapping/>
  </p:clrMapOvr>
  <p:transition spd="fast">
    <p:cover dir="u"/>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35468" y="-532995"/>
            <a:ext cx="22134735" cy="11352990"/>
            <a:chOff x="0" y="0"/>
            <a:chExt cx="29512979" cy="15137320"/>
          </a:xfrm>
        </p:grpSpPr>
        <p:sp>
          <p:nvSpPr>
            <p:cNvPr name="Freeform 3" id="3"/>
            <p:cNvSpPr/>
            <p:nvPr/>
          </p:nvSpPr>
          <p:spPr>
            <a:xfrm flipH="false" flipV="false" rot="0">
              <a:off x="2447291" y="71066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180" r="0" b="-9180"/>
              </a:stretch>
            </a:blipFill>
          </p:spPr>
        </p:sp>
        <p:sp>
          <p:nvSpPr>
            <p:cNvPr name="Freeform 4" id="4"/>
            <p:cNvSpPr/>
            <p:nvPr/>
          </p:nvSpPr>
          <p:spPr>
            <a:xfrm flipH="false" flipV="false" rot="0">
              <a:off x="0" y="0"/>
              <a:ext cx="6551379" cy="4113720"/>
            </a:xfrm>
            <a:custGeom>
              <a:avLst/>
              <a:gdLst/>
              <a:ahLst/>
              <a:cxnLst/>
              <a:rect r="r" b="b" t="t" l="l"/>
              <a:pathLst>
                <a:path h="4113720" w="6551379">
                  <a:moveTo>
                    <a:pt x="0" y="0"/>
                  </a:moveTo>
                  <a:lnTo>
                    <a:pt x="6551379" y="0"/>
                  </a:lnTo>
                  <a:lnTo>
                    <a:pt x="6551379" y="4113720"/>
                  </a:lnTo>
                  <a:lnTo>
                    <a:pt x="0" y="4113720"/>
                  </a:lnTo>
                  <a:lnTo>
                    <a:pt x="0" y="0"/>
                  </a:lnTo>
                  <a:close/>
                </a:path>
              </a:pathLst>
            </a:custGeom>
            <a:blipFill>
              <a:blip r:embed="rId3">
                <a:alphaModFix amt="44999"/>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22961600" y="11023600"/>
              <a:ext cx="6551379" cy="4113720"/>
            </a:xfrm>
            <a:custGeom>
              <a:avLst/>
              <a:gdLst/>
              <a:ahLst/>
              <a:cxnLst/>
              <a:rect r="r" b="b" t="t" l="l"/>
              <a:pathLst>
                <a:path h="4113720" w="6551379">
                  <a:moveTo>
                    <a:pt x="6551379" y="4113720"/>
                  </a:moveTo>
                  <a:lnTo>
                    <a:pt x="0" y="4113720"/>
                  </a:lnTo>
                  <a:lnTo>
                    <a:pt x="0" y="0"/>
                  </a:lnTo>
                  <a:lnTo>
                    <a:pt x="6551379" y="0"/>
                  </a:lnTo>
                  <a:lnTo>
                    <a:pt x="6551379" y="4113720"/>
                  </a:lnTo>
                  <a:close/>
                </a:path>
              </a:pathLst>
            </a:custGeom>
            <a:blipFill>
              <a:blip r:embed="rId3">
                <a:alphaModFix amt="82000"/>
                <a:extLst>
                  <a:ext uri="{96DAC541-7B7A-43D3-8B79-37D633B846F1}">
                    <asvg:svgBlip xmlns:asvg="http://schemas.microsoft.com/office/drawing/2016/SVG/main" r:embed="rId4"/>
                  </a:ext>
                </a:extLst>
              </a:blip>
              <a:stretch>
                <a:fillRect l="0" t="0" r="0" b="0"/>
              </a:stretch>
            </a:blipFill>
          </p:spPr>
        </p:sp>
      </p:grpSp>
      <p:sp>
        <p:nvSpPr>
          <p:cNvPr name="TextBox 6" id="6"/>
          <p:cNvSpPr txBox="true"/>
          <p:nvPr/>
        </p:nvSpPr>
        <p:spPr>
          <a:xfrm rot="0">
            <a:off x="215297" y="3537609"/>
            <a:ext cx="17857406" cy="3145107"/>
          </a:xfrm>
          <a:prstGeom prst="rect">
            <a:avLst/>
          </a:prstGeom>
        </p:spPr>
        <p:txBody>
          <a:bodyPr anchor="t" rtlCol="false" tIns="0" lIns="0" bIns="0" rIns="0">
            <a:spAutoFit/>
          </a:bodyPr>
          <a:lstStyle/>
          <a:p>
            <a:pPr algn="ctr">
              <a:lnSpc>
                <a:spcPts val="4990"/>
              </a:lnSpc>
              <a:spcBef>
                <a:spcPct val="0"/>
              </a:spcBef>
            </a:pPr>
            <a:r>
              <a:rPr lang="en-US" sz="3564">
                <a:solidFill>
                  <a:srgbClr val="FFFFFF"/>
                </a:solidFill>
                <a:latin typeface="Antonio"/>
              </a:rPr>
              <a:t>In conclusion, the development of a steganography application represents a significant advancement in digital privacy and security. By harnessing the power of concealment within innocuous media, the app empowers users to safeguard their sensitive information effectively. With a user-friendly interface and robust encryption techniques, this tool stands as a vital asset in the protection of confidential data, ensuring privacy in the digital age.</a:t>
            </a:r>
          </a:p>
        </p:txBody>
      </p:sp>
      <p:sp>
        <p:nvSpPr>
          <p:cNvPr name="TextBox 7" id="7"/>
          <p:cNvSpPr txBox="true"/>
          <p:nvPr/>
        </p:nvSpPr>
        <p:spPr>
          <a:xfrm rot="0">
            <a:off x="5847168" y="184181"/>
            <a:ext cx="6593665" cy="806419"/>
          </a:xfrm>
          <a:prstGeom prst="rect">
            <a:avLst/>
          </a:prstGeom>
        </p:spPr>
        <p:txBody>
          <a:bodyPr anchor="t" rtlCol="false" tIns="0" lIns="0" bIns="0" rIns="0">
            <a:spAutoFit/>
          </a:bodyPr>
          <a:lstStyle/>
          <a:p>
            <a:pPr algn="ctr">
              <a:lnSpc>
                <a:spcPts val="6620"/>
              </a:lnSpc>
              <a:spcBef>
                <a:spcPct val="0"/>
              </a:spcBef>
            </a:pPr>
            <a:r>
              <a:rPr lang="en-US" sz="4728">
                <a:solidFill>
                  <a:srgbClr val="FFFFFF"/>
                </a:solidFill>
                <a:latin typeface="Antonio"/>
              </a:rPr>
              <a:t>In Real-Life</a:t>
            </a:r>
          </a:p>
        </p:txBody>
      </p:sp>
    </p:spTree>
  </p:cSld>
  <p:clrMapOvr>
    <a:masterClrMapping/>
  </p:clrMapOvr>
  <p:transition spd="fast">
    <p:cover dir="d"/>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35468" y="-532995"/>
            <a:ext cx="22134735" cy="11352990"/>
            <a:chOff x="0" y="0"/>
            <a:chExt cx="29512979" cy="15137320"/>
          </a:xfrm>
        </p:grpSpPr>
        <p:sp>
          <p:nvSpPr>
            <p:cNvPr name="Freeform 3" id="3"/>
            <p:cNvSpPr/>
            <p:nvPr/>
          </p:nvSpPr>
          <p:spPr>
            <a:xfrm flipH="false" flipV="false" rot="0">
              <a:off x="2447291" y="71066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180" r="0" b="-9180"/>
              </a:stretch>
            </a:blipFill>
          </p:spPr>
        </p:sp>
        <p:sp>
          <p:nvSpPr>
            <p:cNvPr name="Freeform 4" id="4"/>
            <p:cNvSpPr/>
            <p:nvPr/>
          </p:nvSpPr>
          <p:spPr>
            <a:xfrm flipH="false" flipV="false" rot="0">
              <a:off x="0" y="0"/>
              <a:ext cx="6551379" cy="4113720"/>
            </a:xfrm>
            <a:custGeom>
              <a:avLst/>
              <a:gdLst/>
              <a:ahLst/>
              <a:cxnLst/>
              <a:rect r="r" b="b" t="t" l="l"/>
              <a:pathLst>
                <a:path h="4113720" w="6551379">
                  <a:moveTo>
                    <a:pt x="0" y="0"/>
                  </a:moveTo>
                  <a:lnTo>
                    <a:pt x="6551379" y="0"/>
                  </a:lnTo>
                  <a:lnTo>
                    <a:pt x="6551379" y="4113720"/>
                  </a:lnTo>
                  <a:lnTo>
                    <a:pt x="0" y="4113720"/>
                  </a:lnTo>
                  <a:lnTo>
                    <a:pt x="0" y="0"/>
                  </a:lnTo>
                  <a:close/>
                </a:path>
              </a:pathLst>
            </a:custGeom>
            <a:blipFill>
              <a:blip r:embed="rId3">
                <a:alphaModFix amt="44999"/>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22961600" y="11023600"/>
              <a:ext cx="6551379" cy="4113720"/>
            </a:xfrm>
            <a:custGeom>
              <a:avLst/>
              <a:gdLst/>
              <a:ahLst/>
              <a:cxnLst/>
              <a:rect r="r" b="b" t="t" l="l"/>
              <a:pathLst>
                <a:path h="4113720" w="6551379">
                  <a:moveTo>
                    <a:pt x="6551379" y="4113720"/>
                  </a:moveTo>
                  <a:lnTo>
                    <a:pt x="0" y="4113720"/>
                  </a:lnTo>
                  <a:lnTo>
                    <a:pt x="0" y="0"/>
                  </a:lnTo>
                  <a:lnTo>
                    <a:pt x="6551379" y="0"/>
                  </a:lnTo>
                  <a:lnTo>
                    <a:pt x="6551379" y="4113720"/>
                  </a:lnTo>
                  <a:close/>
                </a:path>
              </a:pathLst>
            </a:custGeom>
            <a:blipFill>
              <a:blip r:embed="rId3">
                <a:alphaModFix amt="82000"/>
                <a:extLst>
                  <a:ext uri="{96DAC541-7B7A-43D3-8B79-37D633B846F1}">
                    <asvg:svgBlip xmlns:asvg="http://schemas.microsoft.com/office/drawing/2016/SVG/main" r:embed="rId4"/>
                  </a:ext>
                </a:extLst>
              </a:blip>
              <a:stretch>
                <a:fillRect l="0" t="0" r="0" b="0"/>
              </a:stretch>
            </a:blipFill>
          </p:spPr>
        </p:sp>
      </p:grpSp>
      <p:sp>
        <p:nvSpPr>
          <p:cNvPr name="TextBox 6" id="6"/>
          <p:cNvSpPr txBox="true"/>
          <p:nvPr/>
        </p:nvSpPr>
        <p:spPr>
          <a:xfrm rot="126920">
            <a:off x="2393003" y="4262588"/>
            <a:ext cx="13462436" cy="2894608"/>
          </a:xfrm>
          <a:prstGeom prst="rect">
            <a:avLst/>
          </a:prstGeom>
        </p:spPr>
        <p:txBody>
          <a:bodyPr anchor="t" rtlCol="false" tIns="0" lIns="0" bIns="0" rIns="0">
            <a:spAutoFit/>
          </a:bodyPr>
          <a:lstStyle/>
          <a:p>
            <a:pPr algn="ctr">
              <a:lnSpc>
                <a:spcPts val="19861"/>
              </a:lnSpc>
            </a:pPr>
            <a:r>
              <a:rPr lang="en-US" sz="26482">
                <a:solidFill>
                  <a:srgbClr val="F1FAFB">
                    <a:alpha val="74902"/>
                  </a:srgbClr>
                </a:solidFill>
                <a:latin typeface="Mr Dafoe"/>
              </a:rPr>
              <a:t>Thank you </a:t>
            </a:r>
          </a:p>
        </p:txBody>
      </p:sp>
    </p:spTree>
  </p:cSld>
  <p:clrMapOvr>
    <a:masterClrMapping/>
  </p:clrMapOvr>
  <p:transition spd="fast">
    <p:cover dir="u"/>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63C8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180" r="0" b="-9180"/>
            </a:stretch>
          </a:blipFill>
        </p:spPr>
      </p:sp>
      <p:sp>
        <p:nvSpPr>
          <p:cNvPr name="Freeform 3" id="3"/>
          <p:cNvSpPr/>
          <p:nvPr/>
        </p:nvSpPr>
        <p:spPr>
          <a:xfrm flipH="false" flipV="false" rot="0">
            <a:off x="-1253682" y="1673594"/>
            <a:ext cx="13977130" cy="8613406"/>
          </a:xfrm>
          <a:custGeom>
            <a:avLst/>
            <a:gdLst/>
            <a:ahLst/>
            <a:cxnLst/>
            <a:rect r="r" b="b" t="t" l="l"/>
            <a:pathLst>
              <a:path h="8613406" w="13977130">
                <a:moveTo>
                  <a:pt x="0" y="0"/>
                </a:moveTo>
                <a:lnTo>
                  <a:pt x="13977129" y="0"/>
                </a:lnTo>
                <a:lnTo>
                  <a:pt x="13977129" y="8613406"/>
                </a:lnTo>
                <a:lnTo>
                  <a:pt x="0" y="86134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835468" y="-532995"/>
            <a:ext cx="4913535" cy="3085290"/>
          </a:xfrm>
          <a:custGeom>
            <a:avLst/>
            <a:gdLst/>
            <a:ahLst/>
            <a:cxnLst/>
            <a:rect r="r" b="b" t="t" l="l"/>
            <a:pathLst>
              <a:path h="3085290" w="4913535">
                <a:moveTo>
                  <a:pt x="0" y="0"/>
                </a:moveTo>
                <a:lnTo>
                  <a:pt x="4913534" y="0"/>
                </a:lnTo>
                <a:lnTo>
                  <a:pt x="4913534" y="3085290"/>
                </a:lnTo>
                <a:lnTo>
                  <a:pt x="0" y="3085290"/>
                </a:lnTo>
                <a:lnTo>
                  <a:pt x="0" y="0"/>
                </a:lnTo>
                <a:close/>
              </a:path>
            </a:pathLst>
          </a:custGeom>
          <a:blipFill>
            <a:blip r:embed="rId5">
              <a:alphaModFix amt="44999"/>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6773108" y="6350"/>
            <a:ext cx="4118848" cy="1510031"/>
          </a:xfrm>
          <a:prstGeom prst="rect">
            <a:avLst/>
          </a:prstGeom>
        </p:spPr>
        <p:txBody>
          <a:bodyPr anchor="t" rtlCol="false" tIns="0" lIns="0" bIns="0" rIns="0">
            <a:spAutoFit/>
          </a:bodyPr>
          <a:lstStyle/>
          <a:p>
            <a:pPr algn="ctr">
              <a:lnSpc>
                <a:spcPts val="12319"/>
              </a:lnSpc>
            </a:pPr>
            <a:r>
              <a:rPr lang="en-US" sz="8799">
                <a:solidFill>
                  <a:srgbClr val="FFFFFF">
                    <a:alpha val="77647"/>
                  </a:srgbClr>
                </a:solidFill>
                <a:latin typeface="Canva Sans Bold"/>
              </a:rPr>
              <a:t>Agenda</a:t>
            </a:r>
          </a:p>
        </p:txBody>
      </p:sp>
      <p:sp>
        <p:nvSpPr>
          <p:cNvPr name="Freeform 6" id="6"/>
          <p:cNvSpPr/>
          <p:nvPr/>
        </p:nvSpPr>
        <p:spPr>
          <a:xfrm flipH="true" flipV="true" rot="0">
            <a:off x="15385732" y="7734705"/>
            <a:ext cx="4913535" cy="3085290"/>
          </a:xfrm>
          <a:custGeom>
            <a:avLst/>
            <a:gdLst/>
            <a:ahLst/>
            <a:cxnLst/>
            <a:rect r="r" b="b" t="t" l="l"/>
            <a:pathLst>
              <a:path h="3085290" w="4913535">
                <a:moveTo>
                  <a:pt x="4913534" y="3085290"/>
                </a:moveTo>
                <a:lnTo>
                  <a:pt x="0" y="3085290"/>
                </a:lnTo>
                <a:lnTo>
                  <a:pt x="0" y="0"/>
                </a:lnTo>
                <a:lnTo>
                  <a:pt x="4913534" y="0"/>
                </a:lnTo>
                <a:lnTo>
                  <a:pt x="4913534" y="3085290"/>
                </a:lnTo>
                <a:close/>
              </a:path>
            </a:pathLst>
          </a:custGeom>
          <a:blipFill>
            <a:blip r:embed="rId5">
              <a:alphaModFix amt="82000"/>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5249128" y="2049058"/>
            <a:ext cx="6037144"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Antonio"/>
              </a:rPr>
              <a:t> Problem Definition</a:t>
            </a:r>
          </a:p>
        </p:txBody>
      </p:sp>
      <p:sp>
        <p:nvSpPr>
          <p:cNvPr name="TextBox 8" id="8"/>
          <p:cNvSpPr txBox="true"/>
          <p:nvPr/>
        </p:nvSpPr>
        <p:spPr>
          <a:xfrm rot="0">
            <a:off x="5249128" y="3693708"/>
            <a:ext cx="6037144"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Antonio"/>
              </a:rPr>
              <a:t>objective </a:t>
            </a:r>
          </a:p>
        </p:txBody>
      </p:sp>
      <p:sp>
        <p:nvSpPr>
          <p:cNvPr name="TextBox 9" id="9"/>
          <p:cNvSpPr txBox="true"/>
          <p:nvPr/>
        </p:nvSpPr>
        <p:spPr>
          <a:xfrm rot="0">
            <a:off x="5249128" y="5319308"/>
            <a:ext cx="7474319"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Antonio"/>
              </a:rPr>
              <a:t>System Architecture</a:t>
            </a:r>
          </a:p>
        </p:txBody>
      </p:sp>
      <p:sp>
        <p:nvSpPr>
          <p:cNvPr name="TextBox 10" id="10"/>
          <p:cNvSpPr txBox="true"/>
          <p:nvPr/>
        </p:nvSpPr>
        <p:spPr>
          <a:xfrm rot="0">
            <a:off x="5249128" y="7046710"/>
            <a:ext cx="6748344"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Antonio"/>
              </a:rPr>
              <a:t>Methodology</a:t>
            </a:r>
          </a:p>
        </p:txBody>
      </p:sp>
      <p:sp>
        <p:nvSpPr>
          <p:cNvPr name="TextBox 11" id="11"/>
          <p:cNvSpPr txBox="true"/>
          <p:nvPr/>
        </p:nvSpPr>
        <p:spPr>
          <a:xfrm rot="0">
            <a:off x="5249128" y="8774113"/>
            <a:ext cx="6037144"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Antonio"/>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35468" y="-532995"/>
            <a:ext cx="22134735" cy="11352990"/>
            <a:chOff x="0" y="0"/>
            <a:chExt cx="29512979" cy="15137320"/>
          </a:xfrm>
        </p:grpSpPr>
        <p:sp>
          <p:nvSpPr>
            <p:cNvPr name="Freeform 3" id="3"/>
            <p:cNvSpPr/>
            <p:nvPr/>
          </p:nvSpPr>
          <p:spPr>
            <a:xfrm flipH="false" flipV="false" rot="0">
              <a:off x="2447291" y="71066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180" r="0" b="-9180"/>
              </a:stretch>
            </a:blipFill>
          </p:spPr>
        </p:sp>
        <p:sp>
          <p:nvSpPr>
            <p:cNvPr name="Freeform 4" id="4"/>
            <p:cNvSpPr/>
            <p:nvPr/>
          </p:nvSpPr>
          <p:spPr>
            <a:xfrm flipH="false" flipV="false" rot="0">
              <a:off x="0" y="0"/>
              <a:ext cx="6551379" cy="4113720"/>
            </a:xfrm>
            <a:custGeom>
              <a:avLst/>
              <a:gdLst/>
              <a:ahLst/>
              <a:cxnLst/>
              <a:rect r="r" b="b" t="t" l="l"/>
              <a:pathLst>
                <a:path h="4113720" w="6551379">
                  <a:moveTo>
                    <a:pt x="0" y="0"/>
                  </a:moveTo>
                  <a:lnTo>
                    <a:pt x="6551379" y="0"/>
                  </a:lnTo>
                  <a:lnTo>
                    <a:pt x="6551379" y="4113720"/>
                  </a:lnTo>
                  <a:lnTo>
                    <a:pt x="0" y="4113720"/>
                  </a:lnTo>
                  <a:lnTo>
                    <a:pt x="0" y="0"/>
                  </a:lnTo>
                  <a:close/>
                </a:path>
              </a:pathLst>
            </a:custGeom>
            <a:blipFill>
              <a:blip r:embed="rId3">
                <a:alphaModFix amt="44999"/>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22961600" y="11023600"/>
              <a:ext cx="6551379" cy="4113720"/>
            </a:xfrm>
            <a:custGeom>
              <a:avLst/>
              <a:gdLst/>
              <a:ahLst/>
              <a:cxnLst/>
              <a:rect r="r" b="b" t="t" l="l"/>
              <a:pathLst>
                <a:path h="4113720" w="6551379">
                  <a:moveTo>
                    <a:pt x="6551379" y="4113720"/>
                  </a:moveTo>
                  <a:lnTo>
                    <a:pt x="0" y="4113720"/>
                  </a:lnTo>
                  <a:lnTo>
                    <a:pt x="0" y="0"/>
                  </a:lnTo>
                  <a:lnTo>
                    <a:pt x="6551379" y="0"/>
                  </a:lnTo>
                  <a:lnTo>
                    <a:pt x="6551379" y="4113720"/>
                  </a:lnTo>
                  <a:close/>
                </a:path>
              </a:pathLst>
            </a:custGeom>
            <a:blipFill>
              <a:blip r:embed="rId3">
                <a:alphaModFix amt="82000"/>
                <a:extLst>
                  <a:ext uri="{96DAC541-7B7A-43D3-8B79-37D633B846F1}">
                    <asvg:svgBlip xmlns:asvg="http://schemas.microsoft.com/office/drawing/2016/SVG/main" r:embed="rId4"/>
                  </a:ext>
                </a:extLst>
              </a:blip>
              <a:stretch>
                <a:fillRect l="0" t="0" r="0" b="0"/>
              </a:stretch>
            </a:blipFill>
          </p:spPr>
        </p:sp>
      </p:grpSp>
      <p:sp>
        <p:nvSpPr>
          <p:cNvPr name="Freeform 6" id="6"/>
          <p:cNvSpPr/>
          <p:nvPr/>
        </p:nvSpPr>
        <p:spPr>
          <a:xfrm flipH="false" flipV="false" rot="0">
            <a:off x="4734891" y="6237429"/>
            <a:ext cx="8818218" cy="2178835"/>
          </a:xfrm>
          <a:custGeom>
            <a:avLst/>
            <a:gdLst/>
            <a:ahLst/>
            <a:cxnLst/>
            <a:rect r="r" b="b" t="t" l="l"/>
            <a:pathLst>
              <a:path h="2178835" w="8818218">
                <a:moveTo>
                  <a:pt x="0" y="0"/>
                </a:moveTo>
                <a:lnTo>
                  <a:pt x="8818218" y="0"/>
                </a:lnTo>
                <a:lnTo>
                  <a:pt x="8818218" y="2178834"/>
                </a:lnTo>
                <a:lnTo>
                  <a:pt x="0" y="2178834"/>
                </a:lnTo>
                <a:lnTo>
                  <a:pt x="0" y="0"/>
                </a:lnTo>
                <a:close/>
              </a:path>
            </a:pathLst>
          </a:custGeom>
          <a:blipFill>
            <a:blip r:embed="rId5">
              <a:alphaModFix amt="32999"/>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287013" y="4488432"/>
            <a:ext cx="13889772" cy="1177916"/>
          </a:xfrm>
          <a:prstGeom prst="rect">
            <a:avLst/>
          </a:prstGeom>
        </p:spPr>
        <p:txBody>
          <a:bodyPr anchor="t" rtlCol="false" tIns="0" lIns="0" bIns="0" rIns="0">
            <a:spAutoFit/>
          </a:bodyPr>
          <a:lstStyle/>
          <a:p>
            <a:pPr algn="ctr">
              <a:lnSpc>
                <a:spcPts val="9625"/>
              </a:lnSpc>
              <a:spcBef>
                <a:spcPct val="0"/>
              </a:spcBef>
            </a:pPr>
            <a:r>
              <a:rPr lang="en-US" sz="6875">
                <a:solidFill>
                  <a:srgbClr val="D9D9D9"/>
                </a:solidFill>
                <a:latin typeface="Fabrica Heavy"/>
              </a:rPr>
              <a:t> </a:t>
            </a:r>
            <a:r>
              <a:rPr lang="en-US" sz="6875">
                <a:solidFill>
                  <a:srgbClr val="D9D9D9"/>
                </a:solidFill>
                <a:latin typeface="Fabrica Heavy"/>
              </a:rPr>
              <a:t>Problem Definition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55988"/>
        </a:solidFill>
      </p:bgPr>
    </p:bg>
    <p:spTree>
      <p:nvGrpSpPr>
        <p:cNvPr id="1" name=""/>
        <p:cNvGrpSpPr/>
        <p:nvPr/>
      </p:nvGrpSpPr>
      <p:grpSpPr>
        <a:xfrm>
          <a:off x="0" y="0"/>
          <a:ext cx="0" cy="0"/>
          <a:chOff x="0" y="0"/>
          <a:chExt cx="0" cy="0"/>
        </a:xfrm>
      </p:grpSpPr>
      <p:grpSp>
        <p:nvGrpSpPr>
          <p:cNvPr name="Group 2" id="2"/>
          <p:cNvGrpSpPr/>
          <p:nvPr/>
        </p:nvGrpSpPr>
        <p:grpSpPr>
          <a:xfrm rot="0">
            <a:off x="-1835468" y="-532995"/>
            <a:ext cx="22134735" cy="11352990"/>
            <a:chOff x="0" y="0"/>
            <a:chExt cx="29512979" cy="15137320"/>
          </a:xfrm>
        </p:grpSpPr>
        <p:sp>
          <p:nvSpPr>
            <p:cNvPr name="Freeform 3" id="3"/>
            <p:cNvSpPr/>
            <p:nvPr/>
          </p:nvSpPr>
          <p:spPr>
            <a:xfrm flipH="false" flipV="false" rot="0">
              <a:off x="2447291" y="71066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180" r="0" b="-9180"/>
              </a:stretch>
            </a:blipFill>
          </p:spPr>
        </p:sp>
        <p:sp>
          <p:nvSpPr>
            <p:cNvPr name="Freeform 4" id="4"/>
            <p:cNvSpPr/>
            <p:nvPr/>
          </p:nvSpPr>
          <p:spPr>
            <a:xfrm flipH="false" flipV="false" rot="0">
              <a:off x="0" y="0"/>
              <a:ext cx="6551379" cy="4113720"/>
            </a:xfrm>
            <a:custGeom>
              <a:avLst/>
              <a:gdLst/>
              <a:ahLst/>
              <a:cxnLst/>
              <a:rect r="r" b="b" t="t" l="l"/>
              <a:pathLst>
                <a:path h="4113720" w="6551379">
                  <a:moveTo>
                    <a:pt x="0" y="0"/>
                  </a:moveTo>
                  <a:lnTo>
                    <a:pt x="6551379" y="0"/>
                  </a:lnTo>
                  <a:lnTo>
                    <a:pt x="6551379" y="4113720"/>
                  </a:lnTo>
                  <a:lnTo>
                    <a:pt x="0" y="4113720"/>
                  </a:lnTo>
                  <a:lnTo>
                    <a:pt x="0" y="0"/>
                  </a:lnTo>
                  <a:close/>
                </a:path>
              </a:pathLst>
            </a:custGeom>
            <a:blipFill>
              <a:blip r:embed="rId3">
                <a:alphaModFix amt="44999"/>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22961600" y="11023600"/>
              <a:ext cx="6551379" cy="4113720"/>
            </a:xfrm>
            <a:custGeom>
              <a:avLst/>
              <a:gdLst/>
              <a:ahLst/>
              <a:cxnLst/>
              <a:rect r="r" b="b" t="t" l="l"/>
              <a:pathLst>
                <a:path h="4113720" w="6551379">
                  <a:moveTo>
                    <a:pt x="6551379" y="4113720"/>
                  </a:moveTo>
                  <a:lnTo>
                    <a:pt x="0" y="4113720"/>
                  </a:lnTo>
                  <a:lnTo>
                    <a:pt x="0" y="0"/>
                  </a:lnTo>
                  <a:lnTo>
                    <a:pt x="6551379" y="0"/>
                  </a:lnTo>
                  <a:lnTo>
                    <a:pt x="6551379" y="4113720"/>
                  </a:lnTo>
                  <a:close/>
                </a:path>
              </a:pathLst>
            </a:custGeom>
            <a:blipFill>
              <a:blip r:embed="rId3">
                <a:alphaModFix amt="82000"/>
                <a:extLst>
                  <a:ext uri="{96DAC541-7B7A-43D3-8B79-37D633B846F1}">
                    <asvg:svgBlip xmlns:asvg="http://schemas.microsoft.com/office/drawing/2016/SVG/main" r:embed="rId4"/>
                  </a:ext>
                </a:extLst>
              </a:blip>
              <a:stretch>
                <a:fillRect l="0" t="0" r="0" b="0"/>
              </a:stretch>
            </a:blipFill>
          </p:spPr>
        </p:sp>
      </p:grpSp>
      <p:sp>
        <p:nvSpPr>
          <p:cNvPr name="TextBox 6" id="6"/>
          <p:cNvSpPr txBox="true"/>
          <p:nvPr/>
        </p:nvSpPr>
        <p:spPr>
          <a:xfrm rot="0">
            <a:off x="5397500" y="544513"/>
            <a:ext cx="6875344"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Antonio"/>
              </a:rPr>
              <a:t> </a:t>
            </a:r>
            <a:r>
              <a:rPr lang="en-US" sz="5000">
                <a:solidFill>
                  <a:srgbClr val="FFFFFF"/>
                </a:solidFill>
                <a:latin typeface="Antonio"/>
              </a:rPr>
              <a:t>Problem Definition</a:t>
            </a:r>
          </a:p>
        </p:txBody>
      </p:sp>
      <p:grpSp>
        <p:nvGrpSpPr>
          <p:cNvPr name="Group 7" id="7"/>
          <p:cNvGrpSpPr/>
          <p:nvPr/>
        </p:nvGrpSpPr>
        <p:grpSpPr>
          <a:xfrm rot="0">
            <a:off x="1028700" y="2745537"/>
            <a:ext cx="16559263" cy="4795926"/>
            <a:chOff x="0" y="0"/>
            <a:chExt cx="4226142" cy="1223983"/>
          </a:xfrm>
        </p:grpSpPr>
        <p:sp>
          <p:nvSpPr>
            <p:cNvPr name="Freeform 8" id="8"/>
            <p:cNvSpPr/>
            <p:nvPr/>
          </p:nvSpPr>
          <p:spPr>
            <a:xfrm flipH="false" flipV="false" rot="0">
              <a:off x="0" y="0"/>
              <a:ext cx="4226142" cy="1223983"/>
            </a:xfrm>
            <a:custGeom>
              <a:avLst/>
              <a:gdLst/>
              <a:ahLst/>
              <a:cxnLst/>
              <a:rect r="r" b="b" t="t" l="l"/>
              <a:pathLst>
                <a:path h="1223983" w="4226142">
                  <a:moveTo>
                    <a:pt x="44415" y="0"/>
                  </a:moveTo>
                  <a:lnTo>
                    <a:pt x="4181727" y="0"/>
                  </a:lnTo>
                  <a:cubicBezTo>
                    <a:pt x="4193506" y="0"/>
                    <a:pt x="4204803" y="4679"/>
                    <a:pt x="4213133" y="13009"/>
                  </a:cubicBezTo>
                  <a:cubicBezTo>
                    <a:pt x="4221462" y="21338"/>
                    <a:pt x="4226142" y="32636"/>
                    <a:pt x="4226142" y="44415"/>
                  </a:cubicBezTo>
                  <a:lnTo>
                    <a:pt x="4226142" y="1179568"/>
                  </a:lnTo>
                  <a:cubicBezTo>
                    <a:pt x="4226142" y="1204098"/>
                    <a:pt x="4206256" y="1223983"/>
                    <a:pt x="4181727" y="1223983"/>
                  </a:cubicBezTo>
                  <a:lnTo>
                    <a:pt x="44415" y="1223983"/>
                  </a:lnTo>
                  <a:cubicBezTo>
                    <a:pt x="19885" y="1223983"/>
                    <a:pt x="0" y="1204098"/>
                    <a:pt x="0" y="1179568"/>
                  </a:cubicBezTo>
                  <a:lnTo>
                    <a:pt x="0" y="44415"/>
                  </a:lnTo>
                  <a:cubicBezTo>
                    <a:pt x="0" y="19885"/>
                    <a:pt x="19885" y="0"/>
                    <a:pt x="44415" y="0"/>
                  </a:cubicBezTo>
                  <a:close/>
                </a:path>
              </a:pathLst>
            </a:custGeom>
            <a:solidFill>
              <a:srgbClr val="255988">
                <a:alpha val="33725"/>
              </a:srgbClr>
            </a:solidFill>
            <a:ln cap="rnd">
              <a:noFill/>
              <a:prstDash val="solid"/>
              <a:round/>
            </a:ln>
          </p:spPr>
        </p:sp>
        <p:sp>
          <p:nvSpPr>
            <p:cNvPr name="TextBox 9" id="9"/>
            <p:cNvSpPr txBox="true"/>
            <p:nvPr/>
          </p:nvSpPr>
          <p:spPr>
            <a:xfrm>
              <a:off x="0" y="-38100"/>
              <a:ext cx="4226142" cy="1262083"/>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343963" y="3846469"/>
            <a:ext cx="15928736" cy="2730800"/>
          </a:xfrm>
          <a:prstGeom prst="rect">
            <a:avLst/>
          </a:prstGeom>
        </p:spPr>
        <p:txBody>
          <a:bodyPr anchor="t" rtlCol="false" tIns="0" lIns="0" bIns="0" rIns="0">
            <a:spAutoFit/>
          </a:bodyPr>
          <a:lstStyle/>
          <a:p>
            <a:pPr algn="ctr">
              <a:lnSpc>
                <a:spcPts val="4334"/>
              </a:lnSpc>
              <a:spcBef>
                <a:spcPct val="0"/>
              </a:spcBef>
            </a:pPr>
            <a:r>
              <a:rPr lang="en-US" sz="3095">
                <a:solidFill>
                  <a:srgbClr val="FFFFFF"/>
                </a:solidFill>
                <a:latin typeface="Antonio"/>
              </a:rPr>
              <a:t>cryptography able  to keep messages secret yet visible poses a challenge. Communicating how encryption conceals information from unauthorized viewers while making it accessible to intended recipients in simple terms is essential. This dilemma requires crafting a concise and clear explanation to bridge the comprehension gap for non-experts, enhancing understanding of cryptography's significance in safeguarding sensitive data.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35468" y="-532995"/>
            <a:ext cx="22134735" cy="11352990"/>
            <a:chOff x="0" y="0"/>
            <a:chExt cx="29512979" cy="15137320"/>
          </a:xfrm>
        </p:grpSpPr>
        <p:sp>
          <p:nvSpPr>
            <p:cNvPr name="Freeform 3" id="3"/>
            <p:cNvSpPr/>
            <p:nvPr/>
          </p:nvSpPr>
          <p:spPr>
            <a:xfrm flipH="false" flipV="false" rot="0">
              <a:off x="2447291" y="71066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180" r="0" b="-9180"/>
              </a:stretch>
            </a:blipFill>
          </p:spPr>
        </p:sp>
        <p:sp>
          <p:nvSpPr>
            <p:cNvPr name="Freeform 4" id="4"/>
            <p:cNvSpPr/>
            <p:nvPr/>
          </p:nvSpPr>
          <p:spPr>
            <a:xfrm flipH="false" flipV="false" rot="0">
              <a:off x="0" y="0"/>
              <a:ext cx="6551379" cy="4113720"/>
            </a:xfrm>
            <a:custGeom>
              <a:avLst/>
              <a:gdLst/>
              <a:ahLst/>
              <a:cxnLst/>
              <a:rect r="r" b="b" t="t" l="l"/>
              <a:pathLst>
                <a:path h="4113720" w="6551379">
                  <a:moveTo>
                    <a:pt x="0" y="0"/>
                  </a:moveTo>
                  <a:lnTo>
                    <a:pt x="6551379" y="0"/>
                  </a:lnTo>
                  <a:lnTo>
                    <a:pt x="6551379" y="4113720"/>
                  </a:lnTo>
                  <a:lnTo>
                    <a:pt x="0" y="4113720"/>
                  </a:lnTo>
                  <a:lnTo>
                    <a:pt x="0" y="0"/>
                  </a:lnTo>
                  <a:close/>
                </a:path>
              </a:pathLst>
            </a:custGeom>
            <a:blipFill>
              <a:blip r:embed="rId3">
                <a:alphaModFix amt="44999"/>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22961600" y="11023600"/>
              <a:ext cx="6551379" cy="4113720"/>
            </a:xfrm>
            <a:custGeom>
              <a:avLst/>
              <a:gdLst/>
              <a:ahLst/>
              <a:cxnLst/>
              <a:rect r="r" b="b" t="t" l="l"/>
              <a:pathLst>
                <a:path h="4113720" w="6551379">
                  <a:moveTo>
                    <a:pt x="6551379" y="4113720"/>
                  </a:moveTo>
                  <a:lnTo>
                    <a:pt x="0" y="4113720"/>
                  </a:lnTo>
                  <a:lnTo>
                    <a:pt x="0" y="0"/>
                  </a:lnTo>
                  <a:lnTo>
                    <a:pt x="6551379" y="0"/>
                  </a:lnTo>
                  <a:lnTo>
                    <a:pt x="6551379" y="4113720"/>
                  </a:lnTo>
                  <a:close/>
                </a:path>
              </a:pathLst>
            </a:custGeom>
            <a:blipFill>
              <a:blip r:embed="rId3">
                <a:alphaModFix amt="82000"/>
                <a:extLst>
                  <a:ext uri="{96DAC541-7B7A-43D3-8B79-37D633B846F1}">
                    <asvg:svgBlip xmlns:asvg="http://schemas.microsoft.com/office/drawing/2016/SVG/main" r:embed="rId4"/>
                  </a:ext>
                </a:extLst>
              </a:blip>
              <a:stretch>
                <a:fillRect l="0" t="0" r="0" b="0"/>
              </a:stretch>
            </a:blipFill>
          </p:spPr>
        </p:sp>
      </p:grpSp>
      <p:sp>
        <p:nvSpPr>
          <p:cNvPr name="Freeform 6" id="6"/>
          <p:cNvSpPr/>
          <p:nvPr/>
        </p:nvSpPr>
        <p:spPr>
          <a:xfrm flipH="false" flipV="false" rot="0">
            <a:off x="4734891" y="6237429"/>
            <a:ext cx="8818218" cy="2178835"/>
          </a:xfrm>
          <a:custGeom>
            <a:avLst/>
            <a:gdLst/>
            <a:ahLst/>
            <a:cxnLst/>
            <a:rect r="r" b="b" t="t" l="l"/>
            <a:pathLst>
              <a:path h="2178835" w="8818218">
                <a:moveTo>
                  <a:pt x="0" y="0"/>
                </a:moveTo>
                <a:lnTo>
                  <a:pt x="8818218" y="0"/>
                </a:lnTo>
                <a:lnTo>
                  <a:pt x="8818218" y="2178834"/>
                </a:lnTo>
                <a:lnTo>
                  <a:pt x="0" y="2178834"/>
                </a:lnTo>
                <a:lnTo>
                  <a:pt x="0" y="0"/>
                </a:lnTo>
                <a:close/>
              </a:path>
            </a:pathLst>
          </a:custGeom>
          <a:blipFill>
            <a:blip r:embed="rId5">
              <a:alphaModFix amt="32999"/>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287013" y="4488432"/>
            <a:ext cx="13889772" cy="1177916"/>
          </a:xfrm>
          <a:prstGeom prst="rect">
            <a:avLst/>
          </a:prstGeom>
        </p:spPr>
        <p:txBody>
          <a:bodyPr anchor="t" rtlCol="false" tIns="0" lIns="0" bIns="0" rIns="0">
            <a:spAutoFit/>
          </a:bodyPr>
          <a:lstStyle/>
          <a:p>
            <a:pPr algn="ctr">
              <a:lnSpc>
                <a:spcPts val="9625"/>
              </a:lnSpc>
              <a:spcBef>
                <a:spcPct val="0"/>
              </a:spcBef>
            </a:pPr>
            <a:r>
              <a:rPr lang="en-US" sz="6875">
                <a:solidFill>
                  <a:srgbClr val="D9D9D9"/>
                </a:solidFill>
                <a:latin typeface="Fabrica Heavy"/>
              </a:rPr>
              <a:t>objective</a:t>
            </a:r>
            <a:r>
              <a:rPr lang="en-US" sz="6875">
                <a:solidFill>
                  <a:srgbClr val="D9D9D9"/>
                </a:solidFill>
                <a:latin typeface="Fabrica Heavy"/>
              </a:rPr>
              <a: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55988"/>
        </a:solidFill>
      </p:bgPr>
    </p:bg>
    <p:spTree>
      <p:nvGrpSpPr>
        <p:cNvPr id="1" name=""/>
        <p:cNvGrpSpPr/>
        <p:nvPr/>
      </p:nvGrpSpPr>
      <p:grpSpPr>
        <a:xfrm>
          <a:off x="0" y="0"/>
          <a:ext cx="0" cy="0"/>
          <a:chOff x="0" y="0"/>
          <a:chExt cx="0" cy="0"/>
        </a:xfrm>
      </p:grpSpPr>
      <p:grpSp>
        <p:nvGrpSpPr>
          <p:cNvPr name="Group 2" id="2"/>
          <p:cNvGrpSpPr/>
          <p:nvPr/>
        </p:nvGrpSpPr>
        <p:grpSpPr>
          <a:xfrm rot="0">
            <a:off x="-1835468" y="-532995"/>
            <a:ext cx="22134735" cy="11352990"/>
            <a:chOff x="0" y="0"/>
            <a:chExt cx="29512979" cy="15137320"/>
          </a:xfrm>
        </p:grpSpPr>
        <p:sp>
          <p:nvSpPr>
            <p:cNvPr name="Freeform 3" id="3"/>
            <p:cNvSpPr/>
            <p:nvPr/>
          </p:nvSpPr>
          <p:spPr>
            <a:xfrm flipH="false" flipV="false" rot="0">
              <a:off x="2447291" y="71066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180" r="0" b="-9180"/>
              </a:stretch>
            </a:blipFill>
          </p:spPr>
        </p:sp>
        <p:sp>
          <p:nvSpPr>
            <p:cNvPr name="Freeform 4" id="4"/>
            <p:cNvSpPr/>
            <p:nvPr/>
          </p:nvSpPr>
          <p:spPr>
            <a:xfrm flipH="false" flipV="false" rot="0">
              <a:off x="0" y="0"/>
              <a:ext cx="6551379" cy="4113720"/>
            </a:xfrm>
            <a:custGeom>
              <a:avLst/>
              <a:gdLst/>
              <a:ahLst/>
              <a:cxnLst/>
              <a:rect r="r" b="b" t="t" l="l"/>
              <a:pathLst>
                <a:path h="4113720" w="6551379">
                  <a:moveTo>
                    <a:pt x="0" y="0"/>
                  </a:moveTo>
                  <a:lnTo>
                    <a:pt x="6551379" y="0"/>
                  </a:lnTo>
                  <a:lnTo>
                    <a:pt x="6551379" y="4113720"/>
                  </a:lnTo>
                  <a:lnTo>
                    <a:pt x="0" y="4113720"/>
                  </a:lnTo>
                  <a:lnTo>
                    <a:pt x="0" y="0"/>
                  </a:lnTo>
                  <a:close/>
                </a:path>
              </a:pathLst>
            </a:custGeom>
            <a:blipFill>
              <a:blip r:embed="rId3">
                <a:alphaModFix amt="44999"/>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22961600" y="11023600"/>
              <a:ext cx="6551379" cy="4113720"/>
            </a:xfrm>
            <a:custGeom>
              <a:avLst/>
              <a:gdLst/>
              <a:ahLst/>
              <a:cxnLst/>
              <a:rect r="r" b="b" t="t" l="l"/>
              <a:pathLst>
                <a:path h="4113720" w="6551379">
                  <a:moveTo>
                    <a:pt x="6551379" y="4113720"/>
                  </a:moveTo>
                  <a:lnTo>
                    <a:pt x="0" y="4113720"/>
                  </a:lnTo>
                  <a:lnTo>
                    <a:pt x="0" y="0"/>
                  </a:lnTo>
                  <a:lnTo>
                    <a:pt x="6551379" y="0"/>
                  </a:lnTo>
                  <a:lnTo>
                    <a:pt x="6551379" y="4113720"/>
                  </a:lnTo>
                  <a:close/>
                </a:path>
              </a:pathLst>
            </a:custGeom>
            <a:blipFill>
              <a:blip r:embed="rId3">
                <a:alphaModFix amt="82000"/>
                <a:extLst>
                  <a:ext uri="{96DAC541-7B7A-43D3-8B79-37D633B846F1}">
                    <asvg:svgBlip xmlns:asvg="http://schemas.microsoft.com/office/drawing/2016/SVG/main" r:embed="rId4"/>
                  </a:ext>
                </a:extLst>
              </a:blip>
              <a:stretch>
                <a:fillRect l="0" t="0" r="0" b="0"/>
              </a:stretch>
            </a:blipFill>
          </p:spPr>
        </p:sp>
      </p:grpSp>
      <p:grpSp>
        <p:nvGrpSpPr>
          <p:cNvPr name="Group 6" id="6"/>
          <p:cNvGrpSpPr/>
          <p:nvPr/>
        </p:nvGrpSpPr>
        <p:grpSpPr>
          <a:xfrm rot="0">
            <a:off x="1426428" y="4804229"/>
            <a:ext cx="3620447" cy="3227614"/>
            <a:chOff x="0" y="0"/>
            <a:chExt cx="4827263" cy="4303485"/>
          </a:xfrm>
        </p:grpSpPr>
        <p:sp>
          <p:nvSpPr>
            <p:cNvPr name="Freeform 7" id="7"/>
            <p:cNvSpPr/>
            <p:nvPr/>
          </p:nvSpPr>
          <p:spPr>
            <a:xfrm flipH="false" flipV="false" rot="0">
              <a:off x="0" y="0"/>
              <a:ext cx="4827263" cy="3143755"/>
            </a:xfrm>
            <a:custGeom>
              <a:avLst/>
              <a:gdLst/>
              <a:ahLst/>
              <a:cxnLst/>
              <a:rect r="r" b="b" t="t" l="l"/>
              <a:pathLst>
                <a:path h="3143755" w="4827263">
                  <a:moveTo>
                    <a:pt x="0" y="0"/>
                  </a:moveTo>
                  <a:lnTo>
                    <a:pt x="4827263" y="0"/>
                  </a:lnTo>
                  <a:lnTo>
                    <a:pt x="4827263" y="3143755"/>
                  </a:lnTo>
                  <a:lnTo>
                    <a:pt x="0" y="31437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717449" y="677903"/>
              <a:ext cx="1392366" cy="1787950"/>
            </a:xfrm>
            <a:custGeom>
              <a:avLst/>
              <a:gdLst/>
              <a:ahLst/>
              <a:cxnLst/>
              <a:rect r="r" b="b" t="t" l="l"/>
              <a:pathLst>
                <a:path h="1787950" w="1392366">
                  <a:moveTo>
                    <a:pt x="0" y="0"/>
                  </a:moveTo>
                  <a:lnTo>
                    <a:pt x="1392366" y="0"/>
                  </a:lnTo>
                  <a:lnTo>
                    <a:pt x="1392366" y="1787950"/>
                  </a:lnTo>
                  <a:lnTo>
                    <a:pt x="0" y="17879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013536" y="3196469"/>
              <a:ext cx="2800192" cy="1107017"/>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Mr Dafoe"/>
                </a:rPr>
                <a:t>Sender</a:t>
              </a:r>
            </a:p>
          </p:txBody>
        </p:sp>
      </p:grpSp>
      <p:grpSp>
        <p:nvGrpSpPr>
          <p:cNvPr name="Group 10" id="10"/>
          <p:cNvGrpSpPr/>
          <p:nvPr/>
        </p:nvGrpSpPr>
        <p:grpSpPr>
          <a:xfrm rot="0">
            <a:off x="5968352" y="5360304"/>
            <a:ext cx="1108214" cy="1436258"/>
            <a:chOff x="0" y="0"/>
            <a:chExt cx="1477619" cy="1915011"/>
          </a:xfrm>
        </p:grpSpPr>
        <p:sp>
          <p:nvSpPr>
            <p:cNvPr name="Freeform 11" id="11"/>
            <p:cNvSpPr/>
            <p:nvPr/>
          </p:nvSpPr>
          <p:spPr>
            <a:xfrm flipH="false" flipV="false" rot="0">
              <a:off x="0" y="0"/>
              <a:ext cx="1197087" cy="1537190"/>
            </a:xfrm>
            <a:custGeom>
              <a:avLst/>
              <a:gdLst/>
              <a:ahLst/>
              <a:cxnLst/>
              <a:rect r="r" b="b" t="t" l="l"/>
              <a:pathLst>
                <a:path h="1537190" w="1197087">
                  <a:moveTo>
                    <a:pt x="0" y="0"/>
                  </a:moveTo>
                  <a:lnTo>
                    <a:pt x="1197087" y="0"/>
                  </a:lnTo>
                  <a:lnTo>
                    <a:pt x="1197087" y="1537190"/>
                  </a:lnTo>
                  <a:lnTo>
                    <a:pt x="0" y="15371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916554" y="1159369"/>
              <a:ext cx="561065" cy="755643"/>
            </a:xfrm>
            <a:custGeom>
              <a:avLst/>
              <a:gdLst/>
              <a:ahLst/>
              <a:cxnLst/>
              <a:rect r="r" b="b" t="t" l="l"/>
              <a:pathLst>
                <a:path h="755643" w="561065">
                  <a:moveTo>
                    <a:pt x="0" y="0"/>
                  </a:moveTo>
                  <a:lnTo>
                    <a:pt x="561065" y="0"/>
                  </a:lnTo>
                  <a:lnTo>
                    <a:pt x="561065" y="755642"/>
                  </a:lnTo>
                  <a:lnTo>
                    <a:pt x="0" y="75564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grpSp>
        <p:nvGrpSpPr>
          <p:cNvPr name="Group 13" id="13"/>
          <p:cNvGrpSpPr/>
          <p:nvPr/>
        </p:nvGrpSpPr>
        <p:grpSpPr>
          <a:xfrm rot="0">
            <a:off x="9982287" y="6239405"/>
            <a:ext cx="1372262" cy="1471558"/>
            <a:chOff x="0" y="0"/>
            <a:chExt cx="1829683" cy="1962078"/>
          </a:xfrm>
        </p:grpSpPr>
        <p:sp>
          <p:nvSpPr>
            <p:cNvPr name="Freeform 14" id="14"/>
            <p:cNvSpPr/>
            <p:nvPr/>
          </p:nvSpPr>
          <p:spPr>
            <a:xfrm flipH="false" flipV="false" rot="0">
              <a:off x="437317" y="0"/>
              <a:ext cx="1392366" cy="1787950"/>
            </a:xfrm>
            <a:custGeom>
              <a:avLst/>
              <a:gdLst/>
              <a:ahLst/>
              <a:cxnLst/>
              <a:rect r="r" b="b" t="t" l="l"/>
              <a:pathLst>
                <a:path h="1787950" w="1392366">
                  <a:moveTo>
                    <a:pt x="0" y="0"/>
                  </a:moveTo>
                  <a:lnTo>
                    <a:pt x="1392366" y="0"/>
                  </a:lnTo>
                  <a:lnTo>
                    <a:pt x="1392366" y="1787950"/>
                  </a:lnTo>
                  <a:lnTo>
                    <a:pt x="0" y="17879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382465">
              <a:off x="50678" y="944653"/>
              <a:ext cx="966746" cy="966746"/>
            </a:xfrm>
            <a:custGeom>
              <a:avLst/>
              <a:gdLst/>
              <a:ahLst/>
              <a:cxnLst/>
              <a:rect r="r" b="b" t="t" l="l"/>
              <a:pathLst>
                <a:path h="966746" w="966746">
                  <a:moveTo>
                    <a:pt x="0" y="0"/>
                  </a:moveTo>
                  <a:lnTo>
                    <a:pt x="966746" y="0"/>
                  </a:lnTo>
                  <a:lnTo>
                    <a:pt x="966746" y="966746"/>
                  </a:lnTo>
                  <a:lnTo>
                    <a:pt x="0" y="96674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grpSp>
        <p:nvGrpSpPr>
          <p:cNvPr name="Group 16" id="16"/>
          <p:cNvGrpSpPr/>
          <p:nvPr/>
        </p:nvGrpSpPr>
        <p:grpSpPr>
          <a:xfrm rot="0">
            <a:off x="7688057" y="4951424"/>
            <a:ext cx="2294230" cy="2254020"/>
            <a:chOff x="0" y="0"/>
            <a:chExt cx="3058973" cy="3005360"/>
          </a:xfrm>
        </p:grpSpPr>
        <p:sp>
          <p:nvSpPr>
            <p:cNvPr name="Freeform 17" id="17"/>
            <p:cNvSpPr/>
            <p:nvPr/>
          </p:nvSpPr>
          <p:spPr>
            <a:xfrm flipH="false" flipV="false" rot="0">
              <a:off x="598073" y="0"/>
              <a:ext cx="1862828" cy="1655588"/>
            </a:xfrm>
            <a:custGeom>
              <a:avLst/>
              <a:gdLst/>
              <a:ahLst/>
              <a:cxnLst/>
              <a:rect r="r" b="b" t="t" l="l"/>
              <a:pathLst>
                <a:path h="1655588" w="1862828">
                  <a:moveTo>
                    <a:pt x="0" y="0"/>
                  </a:moveTo>
                  <a:lnTo>
                    <a:pt x="1862827" y="0"/>
                  </a:lnTo>
                  <a:lnTo>
                    <a:pt x="1862827" y="1655588"/>
                  </a:lnTo>
                  <a:lnTo>
                    <a:pt x="0" y="165558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8" id="18"/>
            <p:cNvSpPr/>
            <p:nvPr/>
          </p:nvSpPr>
          <p:spPr>
            <a:xfrm flipH="false" flipV="false" rot="0">
              <a:off x="0" y="305816"/>
              <a:ext cx="3058973" cy="2699544"/>
            </a:xfrm>
            <a:custGeom>
              <a:avLst/>
              <a:gdLst/>
              <a:ahLst/>
              <a:cxnLst/>
              <a:rect r="r" b="b" t="t" l="l"/>
              <a:pathLst>
                <a:path h="2699544" w="3058973">
                  <a:moveTo>
                    <a:pt x="0" y="0"/>
                  </a:moveTo>
                  <a:lnTo>
                    <a:pt x="3058973" y="0"/>
                  </a:lnTo>
                  <a:lnTo>
                    <a:pt x="3058973" y="2699544"/>
                  </a:lnTo>
                  <a:lnTo>
                    <a:pt x="0" y="269954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grpSp>
        <p:nvGrpSpPr>
          <p:cNvPr name="Group 19" id="19"/>
          <p:cNvGrpSpPr/>
          <p:nvPr/>
        </p:nvGrpSpPr>
        <p:grpSpPr>
          <a:xfrm rot="0">
            <a:off x="12660027" y="4851877"/>
            <a:ext cx="3620447" cy="3179966"/>
            <a:chOff x="0" y="0"/>
            <a:chExt cx="4827263" cy="4239954"/>
          </a:xfrm>
        </p:grpSpPr>
        <p:sp>
          <p:nvSpPr>
            <p:cNvPr name="Freeform 20" id="20"/>
            <p:cNvSpPr/>
            <p:nvPr/>
          </p:nvSpPr>
          <p:spPr>
            <a:xfrm flipH="false" flipV="false" rot="0">
              <a:off x="0" y="0"/>
              <a:ext cx="4827263" cy="3143755"/>
            </a:xfrm>
            <a:custGeom>
              <a:avLst/>
              <a:gdLst/>
              <a:ahLst/>
              <a:cxnLst/>
              <a:rect r="r" b="b" t="t" l="l"/>
              <a:pathLst>
                <a:path h="3143755" w="4827263">
                  <a:moveTo>
                    <a:pt x="0" y="0"/>
                  </a:moveTo>
                  <a:lnTo>
                    <a:pt x="4827263" y="0"/>
                  </a:lnTo>
                  <a:lnTo>
                    <a:pt x="4827263" y="3143755"/>
                  </a:lnTo>
                  <a:lnTo>
                    <a:pt x="0" y="31437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1" id="21"/>
            <p:cNvSpPr/>
            <p:nvPr/>
          </p:nvSpPr>
          <p:spPr>
            <a:xfrm flipH="false" flipV="false" rot="0">
              <a:off x="1740549" y="614372"/>
              <a:ext cx="1197087" cy="1537190"/>
            </a:xfrm>
            <a:custGeom>
              <a:avLst/>
              <a:gdLst/>
              <a:ahLst/>
              <a:cxnLst/>
              <a:rect r="r" b="b" t="t" l="l"/>
              <a:pathLst>
                <a:path h="1537190" w="1197087">
                  <a:moveTo>
                    <a:pt x="0" y="0"/>
                  </a:moveTo>
                  <a:lnTo>
                    <a:pt x="1197087" y="0"/>
                  </a:lnTo>
                  <a:lnTo>
                    <a:pt x="1197087" y="1537190"/>
                  </a:lnTo>
                  <a:lnTo>
                    <a:pt x="0" y="15371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2" id="22"/>
            <p:cNvSpPr/>
            <p:nvPr/>
          </p:nvSpPr>
          <p:spPr>
            <a:xfrm flipH="false" flipV="false" rot="0">
              <a:off x="2657104" y="1773741"/>
              <a:ext cx="561065" cy="755643"/>
            </a:xfrm>
            <a:custGeom>
              <a:avLst/>
              <a:gdLst/>
              <a:ahLst/>
              <a:cxnLst/>
              <a:rect r="r" b="b" t="t" l="l"/>
              <a:pathLst>
                <a:path h="755643" w="561065">
                  <a:moveTo>
                    <a:pt x="0" y="0"/>
                  </a:moveTo>
                  <a:lnTo>
                    <a:pt x="561064" y="0"/>
                  </a:lnTo>
                  <a:lnTo>
                    <a:pt x="561064" y="755642"/>
                  </a:lnTo>
                  <a:lnTo>
                    <a:pt x="0" y="75564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3" id="23"/>
            <p:cNvSpPr txBox="true"/>
            <p:nvPr/>
          </p:nvSpPr>
          <p:spPr>
            <a:xfrm rot="0">
              <a:off x="1013536" y="3132938"/>
              <a:ext cx="2800192" cy="1107017"/>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Mr Dafoe"/>
                </a:rPr>
                <a:t>Receiver</a:t>
              </a:r>
            </a:p>
          </p:txBody>
        </p:sp>
      </p:grpSp>
      <p:sp>
        <p:nvSpPr>
          <p:cNvPr name="TextBox 24" id="24"/>
          <p:cNvSpPr txBox="true"/>
          <p:nvPr/>
        </p:nvSpPr>
        <p:spPr>
          <a:xfrm rot="0">
            <a:off x="5397500" y="544513"/>
            <a:ext cx="6875344"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Antonio"/>
              </a:rPr>
              <a:t>Objective </a:t>
            </a:r>
          </a:p>
        </p:txBody>
      </p:sp>
      <p:grpSp>
        <p:nvGrpSpPr>
          <p:cNvPr name="Group 25" id="25"/>
          <p:cNvGrpSpPr/>
          <p:nvPr/>
        </p:nvGrpSpPr>
        <p:grpSpPr>
          <a:xfrm rot="0">
            <a:off x="1028700" y="1907448"/>
            <a:ext cx="16046132" cy="2953522"/>
            <a:chOff x="0" y="0"/>
            <a:chExt cx="21394842" cy="3938029"/>
          </a:xfrm>
        </p:grpSpPr>
        <p:grpSp>
          <p:nvGrpSpPr>
            <p:cNvPr name="Group 26" id="26"/>
            <p:cNvGrpSpPr/>
            <p:nvPr/>
          </p:nvGrpSpPr>
          <p:grpSpPr>
            <a:xfrm rot="0">
              <a:off x="0" y="0"/>
              <a:ext cx="21394842" cy="3938029"/>
              <a:chOff x="0" y="0"/>
              <a:chExt cx="4226142" cy="777882"/>
            </a:xfrm>
          </p:grpSpPr>
          <p:sp>
            <p:nvSpPr>
              <p:cNvPr name="Freeform 27" id="27"/>
              <p:cNvSpPr/>
              <p:nvPr/>
            </p:nvSpPr>
            <p:spPr>
              <a:xfrm flipH="false" flipV="false" rot="0">
                <a:off x="0" y="0"/>
                <a:ext cx="4226142" cy="777882"/>
              </a:xfrm>
              <a:custGeom>
                <a:avLst/>
                <a:gdLst/>
                <a:ahLst/>
                <a:cxnLst/>
                <a:rect r="r" b="b" t="t" l="l"/>
                <a:pathLst>
                  <a:path h="777882" w="4226142">
                    <a:moveTo>
                      <a:pt x="45835" y="0"/>
                    </a:moveTo>
                    <a:lnTo>
                      <a:pt x="4180306" y="0"/>
                    </a:lnTo>
                    <a:cubicBezTo>
                      <a:pt x="4192462" y="0"/>
                      <a:pt x="4204121" y="4829"/>
                      <a:pt x="4212717" y="13425"/>
                    </a:cubicBezTo>
                    <a:cubicBezTo>
                      <a:pt x="4221312" y="22021"/>
                      <a:pt x="4226142" y="33679"/>
                      <a:pt x="4226142" y="45835"/>
                    </a:cubicBezTo>
                    <a:lnTo>
                      <a:pt x="4226142" y="732047"/>
                    </a:lnTo>
                    <a:cubicBezTo>
                      <a:pt x="4226142" y="744203"/>
                      <a:pt x="4221312" y="755862"/>
                      <a:pt x="4212717" y="764457"/>
                    </a:cubicBezTo>
                    <a:cubicBezTo>
                      <a:pt x="4204121" y="773053"/>
                      <a:pt x="4192462" y="777882"/>
                      <a:pt x="4180306" y="777882"/>
                    </a:cubicBezTo>
                    <a:lnTo>
                      <a:pt x="45835" y="777882"/>
                    </a:lnTo>
                    <a:cubicBezTo>
                      <a:pt x="33679" y="777882"/>
                      <a:pt x="22021" y="773053"/>
                      <a:pt x="13425" y="764457"/>
                    </a:cubicBezTo>
                    <a:cubicBezTo>
                      <a:pt x="4829" y="755862"/>
                      <a:pt x="0" y="744203"/>
                      <a:pt x="0" y="732047"/>
                    </a:cubicBezTo>
                    <a:lnTo>
                      <a:pt x="0" y="45835"/>
                    </a:lnTo>
                    <a:cubicBezTo>
                      <a:pt x="0" y="33679"/>
                      <a:pt x="4829" y="22021"/>
                      <a:pt x="13425" y="13425"/>
                    </a:cubicBezTo>
                    <a:cubicBezTo>
                      <a:pt x="22021" y="4829"/>
                      <a:pt x="33679" y="0"/>
                      <a:pt x="45835" y="0"/>
                    </a:cubicBezTo>
                    <a:close/>
                  </a:path>
                </a:pathLst>
              </a:custGeom>
              <a:solidFill>
                <a:srgbClr val="255988">
                  <a:alpha val="33725"/>
                </a:srgbClr>
              </a:solidFill>
              <a:ln cap="rnd">
                <a:noFill/>
                <a:prstDash val="solid"/>
                <a:round/>
              </a:ln>
            </p:spPr>
          </p:sp>
          <p:sp>
            <p:nvSpPr>
              <p:cNvPr name="TextBox 28" id="28"/>
              <p:cNvSpPr txBox="true"/>
              <p:nvPr/>
            </p:nvSpPr>
            <p:spPr>
              <a:xfrm>
                <a:off x="0" y="-38100"/>
                <a:ext cx="4226142" cy="815982"/>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530304" y="587460"/>
              <a:ext cx="20580192" cy="2809875"/>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Antonio"/>
                </a:rPr>
                <a:t>Develop a desktop app for steganography, concealing secret messages within innocuous media imperceptible to human senses. Enhance privacy by enabling users to hide sensitive data securely, thwarting detection by unintended recipients. Empower users with a user-friendly interface for seamless concealment of confidential information in digital communication.</a:t>
              </a:r>
            </a:p>
          </p:txBody>
        </p:sp>
      </p:grpSp>
      <p:sp>
        <p:nvSpPr>
          <p:cNvPr name="TextBox 30" id="30"/>
          <p:cNvSpPr txBox="true"/>
          <p:nvPr/>
        </p:nvSpPr>
        <p:spPr>
          <a:xfrm rot="0">
            <a:off x="5888777" y="7653813"/>
            <a:ext cx="5929348" cy="1056335"/>
          </a:xfrm>
          <a:prstGeom prst="rect">
            <a:avLst/>
          </a:prstGeom>
        </p:spPr>
        <p:txBody>
          <a:bodyPr anchor="t" rtlCol="false" tIns="0" lIns="0" bIns="0" rIns="0">
            <a:spAutoFit/>
          </a:bodyPr>
          <a:lstStyle/>
          <a:p>
            <a:pPr algn="ctr" marL="0" indent="0" lvl="0">
              <a:lnSpc>
                <a:spcPts val="4259"/>
              </a:lnSpc>
              <a:spcBef>
                <a:spcPct val="0"/>
              </a:spcBef>
            </a:pPr>
            <a:r>
              <a:rPr lang="en-US" sz="3042" strike="noStrike" u="none">
                <a:solidFill>
                  <a:srgbClr val="FFFFFF"/>
                </a:solidFill>
                <a:latin typeface="Antonio"/>
              </a:rPr>
              <a:t>Intruder understands that</a:t>
            </a:r>
          </a:p>
          <a:p>
            <a:pPr algn="ctr" marL="0" indent="0" lvl="0">
              <a:lnSpc>
                <a:spcPts val="4259"/>
              </a:lnSpc>
              <a:spcBef>
                <a:spcPct val="0"/>
              </a:spcBef>
            </a:pPr>
            <a:r>
              <a:rPr lang="en-US" sz="3042" strike="noStrike" u="none">
                <a:solidFill>
                  <a:srgbClr val="FFFFFF"/>
                </a:solidFill>
                <a:latin typeface="Antonio"/>
              </a:rPr>
              <a:t>secret message is being sent</a:t>
            </a:r>
          </a:p>
        </p:txBody>
      </p:sp>
    </p:spTree>
  </p:cSld>
  <p:clrMapOvr>
    <a:masterClrMapping/>
  </p:clrMapOvr>
  <p:transition spd="fast">
    <p:cover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35468" y="-532995"/>
            <a:ext cx="22134735" cy="11352990"/>
            <a:chOff x="0" y="0"/>
            <a:chExt cx="29512979" cy="15137320"/>
          </a:xfrm>
        </p:grpSpPr>
        <p:sp>
          <p:nvSpPr>
            <p:cNvPr name="Freeform 3" id="3"/>
            <p:cNvSpPr/>
            <p:nvPr/>
          </p:nvSpPr>
          <p:spPr>
            <a:xfrm flipH="false" flipV="false" rot="0">
              <a:off x="2447291" y="71066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180" r="0" b="-9180"/>
              </a:stretch>
            </a:blipFill>
          </p:spPr>
        </p:sp>
        <p:sp>
          <p:nvSpPr>
            <p:cNvPr name="Freeform 4" id="4"/>
            <p:cNvSpPr/>
            <p:nvPr/>
          </p:nvSpPr>
          <p:spPr>
            <a:xfrm flipH="false" flipV="false" rot="0">
              <a:off x="0" y="0"/>
              <a:ext cx="6551379" cy="4113720"/>
            </a:xfrm>
            <a:custGeom>
              <a:avLst/>
              <a:gdLst/>
              <a:ahLst/>
              <a:cxnLst/>
              <a:rect r="r" b="b" t="t" l="l"/>
              <a:pathLst>
                <a:path h="4113720" w="6551379">
                  <a:moveTo>
                    <a:pt x="0" y="0"/>
                  </a:moveTo>
                  <a:lnTo>
                    <a:pt x="6551379" y="0"/>
                  </a:lnTo>
                  <a:lnTo>
                    <a:pt x="6551379" y="4113720"/>
                  </a:lnTo>
                  <a:lnTo>
                    <a:pt x="0" y="4113720"/>
                  </a:lnTo>
                  <a:lnTo>
                    <a:pt x="0" y="0"/>
                  </a:lnTo>
                  <a:close/>
                </a:path>
              </a:pathLst>
            </a:custGeom>
            <a:blipFill>
              <a:blip r:embed="rId3">
                <a:alphaModFix amt="44999"/>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22961600" y="11023600"/>
              <a:ext cx="6551379" cy="4113720"/>
            </a:xfrm>
            <a:custGeom>
              <a:avLst/>
              <a:gdLst/>
              <a:ahLst/>
              <a:cxnLst/>
              <a:rect r="r" b="b" t="t" l="l"/>
              <a:pathLst>
                <a:path h="4113720" w="6551379">
                  <a:moveTo>
                    <a:pt x="6551379" y="4113720"/>
                  </a:moveTo>
                  <a:lnTo>
                    <a:pt x="0" y="4113720"/>
                  </a:lnTo>
                  <a:lnTo>
                    <a:pt x="0" y="0"/>
                  </a:lnTo>
                  <a:lnTo>
                    <a:pt x="6551379" y="0"/>
                  </a:lnTo>
                  <a:lnTo>
                    <a:pt x="6551379" y="4113720"/>
                  </a:lnTo>
                  <a:close/>
                </a:path>
              </a:pathLst>
            </a:custGeom>
            <a:blipFill>
              <a:blip r:embed="rId3">
                <a:alphaModFix amt="82000"/>
                <a:extLst>
                  <a:ext uri="{96DAC541-7B7A-43D3-8B79-37D633B846F1}">
                    <asvg:svgBlip xmlns:asvg="http://schemas.microsoft.com/office/drawing/2016/SVG/main" r:embed="rId4"/>
                  </a:ext>
                </a:extLst>
              </a:blip>
              <a:stretch>
                <a:fillRect l="0" t="0" r="0" b="0"/>
              </a:stretch>
            </a:blipFill>
          </p:spPr>
        </p:sp>
      </p:grpSp>
      <p:sp>
        <p:nvSpPr>
          <p:cNvPr name="Freeform 6" id="6"/>
          <p:cNvSpPr/>
          <p:nvPr/>
        </p:nvSpPr>
        <p:spPr>
          <a:xfrm flipH="false" flipV="false" rot="0">
            <a:off x="4734891" y="6237429"/>
            <a:ext cx="8818218" cy="2178835"/>
          </a:xfrm>
          <a:custGeom>
            <a:avLst/>
            <a:gdLst/>
            <a:ahLst/>
            <a:cxnLst/>
            <a:rect r="r" b="b" t="t" l="l"/>
            <a:pathLst>
              <a:path h="2178835" w="8818218">
                <a:moveTo>
                  <a:pt x="0" y="0"/>
                </a:moveTo>
                <a:lnTo>
                  <a:pt x="8818218" y="0"/>
                </a:lnTo>
                <a:lnTo>
                  <a:pt x="8818218" y="2178834"/>
                </a:lnTo>
                <a:lnTo>
                  <a:pt x="0" y="2178834"/>
                </a:lnTo>
                <a:lnTo>
                  <a:pt x="0" y="0"/>
                </a:lnTo>
                <a:close/>
              </a:path>
            </a:pathLst>
          </a:custGeom>
          <a:blipFill>
            <a:blip r:embed="rId5">
              <a:alphaModFix amt="32999"/>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287013" y="4488432"/>
            <a:ext cx="13889772" cy="1177916"/>
          </a:xfrm>
          <a:prstGeom prst="rect">
            <a:avLst/>
          </a:prstGeom>
        </p:spPr>
        <p:txBody>
          <a:bodyPr anchor="t" rtlCol="false" tIns="0" lIns="0" bIns="0" rIns="0">
            <a:spAutoFit/>
          </a:bodyPr>
          <a:lstStyle/>
          <a:p>
            <a:pPr algn="ctr">
              <a:lnSpc>
                <a:spcPts val="9625"/>
              </a:lnSpc>
              <a:spcBef>
                <a:spcPct val="0"/>
              </a:spcBef>
            </a:pPr>
            <a:r>
              <a:rPr lang="en-US" sz="6875">
                <a:solidFill>
                  <a:srgbClr val="D9D9D9"/>
                </a:solidFill>
                <a:latin typeface="Fabrica Heavy"/>
              </a:rPr>
              <a:t>System Arc</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35468" y="-532995"/>
            <a:ext cx="22134735" cy="11352990"/>
            <a:chOff x="0" y="0"/>
            <a:chExt cx="29512979" cy="15137320"/>
          </a:xfrm>
        </p:grpSpPr>
        <p:sp>
          <p:nvSpPr>
            <p:cNvPr name="Freeform 3" id="3"/>
            <p:cNvSpPr/>
            <p:nvPr/>
          </p:nvSpPr>
          <p:spPr>
            <a:xfrm flipH="false" flipV="false" rot="0">
              <a:off x="2447291" y="71066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180" r="0" b="-9180"/>
              </a:stretch>
            </a:blipFill>
          </p:spPr>
        </p:sp>
        <p:sp>
          <p:nvSpPr>
            <p:cNvPr name="Freeform 4" id="4"/>
            <p:cNvSpPr/>
            <p:nvPr/>
          </p:nvSpPr>
          <p:spPr>
            <a:xfrm flipH="false" flipV="false" rot="0">
              <a:off x="0" y="0"/>
              <a:ext cx="6551379" cy="4113720"/>
            </a:xfrm>
            <a:custGeom>
              <a:avLst/>
              <a:gdLst/>
              <a:ahLst/>
              <a:cxnLst/>
              <a:rect r="r" b="b" t="t" l="l"/>
              <a:pathLst>
                <a:path h="4113720" w="6551379">
                  <a:moveTo>
                    <a:pt x="0" y="0"/>
                  </a:moveTo>
                  <a:lnTo>
                    <a:pt x="6551379" y="0"/>
                  </a:lnTo>
                  <a:lnTo>
                    <a:pt x="6551379" y="4113720"/>
                  </a:lnTo>
                  <a:lnTo>
                    <a:pt x="0" y="4113720"/>
                  </a:lnTo>
                  <a:lnTo>
                    <a:pt x="0" y="0"/>
                  </a:lnTo>
                  <a:close/>
                </a:path>
              </a:pathLst>
            </a:custGeom>
            <a:blipFill>
              <a:blip r:embed="rId3">
                <a:alphaModFix amt="44999"/>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22961600" y="11023600"/>
              <a:ext cx="6551379" cy="4113720"/>
            </a:xfrm>
            <a:custGeom>
              <a:avLst/>
              <a:gdLst/>
              <a:ahLst/>
              <a:cxnLst/>
              <a:rect r="r" b="b" t="t" l="l"/>
              <a:pathLst>
                <a:path h="4113720" w="6551379">
                  <a:moveTo>
                    <a:pt x="6551379" y="4113720"/>
                  </a:moveTo>
                  <a:lnTo>
                    <a:pt x="0" y="4113720"/>
                  </a:lnTo>
                  <a:lnTo>
                    <a:pt x="0" y="0"/>
                  </a:lnTo>
                  <a:lnTo>
                    <a:pt x="6551379" y="0"/>
                  </a:lnTo>
                  <a:lnTo>
                    <a:pt x="6551379" y="4113720"/>
                  </a:lnTo>
                  <a:close/>
                </a:path>
              </a:pathLst>
            </a:custGeom>
            <a:blipFill>
              <a:blip r:embed="rId3">
                <a:alphaModFix amt="82000"/>
                <a:extLst>
                  <a:ext uri="{96DAC541-7B7A-43D3-8B79-37D633B846F1}">
                    <asvg:svgBlip xmlns:asvg="http://schemas.microsoft.com/office/drawing/2016/SVG/main" r:embed="rId4"/>
                  </a:ext>
                </a:extLst>
              </a:blip>
              <a:stretch>
                <a:fillRect l="0" t="0" r="0" b="0"/>
              </a:stretch>
            </a:blipFill>
          </p:spPr>
        </p:sp>
      </p:grpSp>
      <p:grpSp>
        <p:nvGrpSpPr>
          <p:cNvPr name="Group 6" id="6"/>
          <p:cNvGrpSpPr/>
          <p:nvPr/>
        </p:nvGrpSpPr>
        <p:grpSpPr>
          <a:xfrm rot="0">
            <a:off x="2113279" y="1949450"/>
            <a:ext cx="3746500" cy="1435100"/>
            <a:chOff x="0" y="0"/>
            <a:chExt cx="986733" cy="377969"/>
          </a:xfrm>
        </p:grpSpPr>
        <p:sp>
          <p:nvSpPr>
            <p:cNvPr name="Freeform 7" id="7"/>
            <p:cNvSpPr/>
            <p:nvPr/>
          </p:nvSpPr>
          <p:spPr>
            <a:xfrm flipH="false" flipV="false" rot="0">
              <a:off x="0" y="0"/>
              <a:ext cx="986733" cy="377969"/>
            </a:xfrm>
            <a:custGeom>
              <a:avLst/>
              <a:gdLst/>
              <a:ahLst/>
              <a:cxnLst/>
              <a:rect r="r" b="b" t="t" l="l"/>
              <a:pathLst>
                <a:path h="377969" w="986733">
                  <a:moveTo>
                    <a:pt x="103322" y="0"/>
                  </a:moveTo>
                  <a:lnTo>
                    <a:pt x="883411" y="0"/>
                  </a:lnTo>
                  <a:cubicBezTo>
                    <a:pt x="910813" y="0"/>
                    <a:pt x="937094" y="10886"/>
                    <a:pt x="956470" y="30262"/>
                  </a:cubicBezTo>
                  <a:cubicBezTo>
                    <a:pt x="975847" y="49639"/>
                    <a:pt x="986733" y="75919"/>
                    <a:pt x="986733" y="103322"/>
                  </a:cubicBezTo>
                  <a:lnTo>
                    <a:pt x="986733" y="274647"/>
                  </a:lnTo>
                  <a:cubicBezTo>
                    <a:pt x="986733" y="331710"/>
                    <a:pt x="940474" y="377969"/>
                    <a:pt x="883411" y="377969"/>
                  </a:cubicBezTo>
                  <a:lnTo>
                    <a:pt x="103322" y="377969"/>
                  </a:lnTo>
                  <a:cubicBezTo>
                    <a:pt x="46259" y="377969"/>
                    <a:pt x="0" y="331710"/>
                    <a:pt x="0" y="274647"/>
                  </a:cubicBezTo>
                  <a:lnTo>
                    <a:pt x="0" y="103322"/>
                  </a:lnTo>
                  <a:cubicBezTo>
                    <a:pt x="0" y="75919"/>
                    <a:pt x="10886" y="49639"/>
                    <a:pt x="30262" y="30262"/>
                  </a:cubicBezTo>
                  <a:cubicBezTo>
                    <a:pt x="49639" y="10886"/>
                    <a:pt x="75919" y="0"/>
                    <a:pt x="103322" y="0"/>
                  </a:cubicBezTo>
                  <a:close/>
                </a:path>
              </a:pathLst>
            </a:custGeom>
            <a:solidFill>
              <a:srgbClr val="0D2A66"/>
            </a:solidFill>
            <a:ln w="38100" cap="rnd">
              <a:solidFill>
                <a:srgbClr val="FFFFFF"/>
              </a:solidFill>
              <a:prstDash val="solid"/>
              <a:round/>
            </a:ln>
          </p:spPr>
        </p:sp>
        <p:sp>
          <p:nvSpPr>
            <p:cNvPr name="TextBox 8" id="8"/>
            <p:cNvSpPr txBox="true"/>
            <p:nvPr/>
          </p:nvSpPr>
          <p:spPr>
            <a:xfrm>
              <a:off x="0" y="-66675"/>
              <a:ext cx="986733" cy="444644"/>
            </a:xfrm>
            <a:prstGeom prst="rect">
              <a:avLst/>
            </a:prstGeom>
          </p:spPr>
          <p:txBody>
            <a:bodyPr anchor="ctr" rtlCol="false" tIns="50800" lIns="50800" bIns="50800" rIns="50800"/>
            <a:lstStyle/>
            <a:p>
              <a:pPr algn="ctr">
                <a:lnSpc>
                  <a:spcPts val="4900"/>
                </a:lnSpc>
                <a:spcBef>
                  <a:spcPct val="0"/>
                </a:spcBef>
              </a:pPr>
              <a:r>
                <a:rPr lang="en-US" sz="3500">
                  <a:solidFill>
                    <a:srgbClr val="FFFFFF"/>
                  </a:solidFill>
                  <a:latin typeface="Antonio"/>
                </a:rPr>
                <a:t>Cover File(X)</a:t>
              </a:r>
            </a:p>
          </p:txBody>
        </p:sp>
      </p:grpSp>
      <p:grpSp>
        <p:nvGrpSpPr>
          <p:cNvPr name="Group 9" id="9"/>
          <p:cNvGrpSpPr/>
          <p:nvPr/>
        </p:nvGrpSpPr>
        <p:grpSpPr>
          <a:xfrm rot="0">
            <a:off x="2121178" y="4192715"/>
            <a:ext cx="3746500" cy="1866900"/>
            <a:chOff x="0" y="0"/>
            <a:chExt cx="986733" cy="491694"/>
          </a:xfrm>
        </p:grpSpPr>
        <p:sp>
          <p:nvSpPr>
            <p:cNvPr name="Freeform 10" id="10"/>
            <p:cNvSpPr/>
            <p:nvPr/>
          </p:nvSpPr>
          <p:spPr>
            <a:xfrm flipH="false" flipV="false" rot="0">
              <a:off x="0" y="0"/>
              <a:ext cx="986733" cy="491694"/>
            </a:xfrm>
            <a:custGeom>
              <a:avLst/>
              <a:gdLst/>
              <a:ahLst/>
              <a:cxnLst/>
              <a:rect r="r" b="b" t="t" l="l"/>
              <a:pathLst>
                <a:path h="491694" w="986733">
                  <a:moveTo>
                    <a:pt x="103322" y="0"/>
                  </a:moveTo>
                  <a:lnTo>
                    <a:pt x="883411" y="0"/>
                  </a:lnTo>
                  <a:cubicBezTo>
                    <a:pt x="910813" y="0"/>
                    <a:pt x="937094" y="10886"/>
                    <a:pt x="956470" y="30262"/>
                  </a:cubicBezTo>
                  <a:cubicBezTo>
                    <a:pt x="975847" y="49639"/>
                    <a:pt x="986733" y="75919"/>
                    <a:pt x="986733" y="103322"/>
                  </a:cubicBezTo>
                  <a:lnTo>
                    <a:pt x="986733" y="388372"/>
                  </a:lnTo>
                  <a:cubicBezTo>
                    <a:pt x="986733" y="445435"/>
                    <a:pt x="940474" y="491694"/>
                    <a:pt x="883411" y="491694"/>
                  </a:cubicBezTo>
                  <a:lnTo>
                    <a:pt x="103322" y="491694"/>
                  </a:lnTo>
                  <a:cubicBezTo>
                    <a:pt x="75919" y="491694"/>
                    <a:pt x="49639" y="480808"/>
                    <a:pt x="30262" y="461432"/>
                  </a:cubicBezTo>
                  <a:cubicBezTo>
                    <a:pt x="10886" y="442055"/>
                    <a:pt x="0" y="415774"/>
                    <a:pt x="0" y="388372"/>
                  </a:cubicBezTo>
                  <a:lnTo>
                    <a:pt x="0" y="103322"/>
                  </a:lnTo>
                  <a:cubicBezTo>
                    <a:pt x="0" y="75919"/>
                    <a:pt x="10886" y="49639"/>
                    <a:pt x="30262" y="30262"/>
                  </a:cubicBezTo>
                  <a:cubicBezTo>
                    <a:pt x="49639" y="10886"/>
                    <a:pt x="75919" y="0"/>
                    <a:pt x="103322" y="0"/>
                  </a:cubicBezTo>
                  <a:close/>
                </a:path>
              </a:pathLst>
            </a:custGeom>
            <a:solidFill>
              <a:srgbClr val="0D2A66"/>
            </a:solidFill>
            <a:ln w="38100" cap="rnd">
              <a:solidFill>
                <a:srgbClr val="FFFFFF"/>
              </a:solidFill>
              <a:prstDash val="solid"/>
              <a:round/>
            </a:ln>
          </p:spPr>
        </p:sp>
        <p:sp>
          <p:nvSpPr>
            <p:cNvPr name="TextBox 11" id="11"/>
            <p:cNvSpPr txBox="true"/>
            <p:nvPr/>
          </p:nvSpPr>
          <p:spPr>
            <a:xfrm>
              <a:off x="0" y="-66675"/>
              <a:ext cx="986733" cy="558369"/>
            </a:xfrm>
            <a:prstGeom prst="rect">
              <a:avLst/>
            </a:prstGeom>
          </p:spPr>
          <p:txBody>
            <a:bodyPr anchor="ctr" rtlCol="false" tIns="50800" lIns="50800" bIns="50800" rIns="50800"/>
            <a:lstStyle/>
            <a:p>
              <a:pPr algn="ctr" marL="0" indent="0" lvl="0">
                <a:lnSpc>
                  <a:spcPts val="4900"/>
                </a:lnSpc>
                <a:spcBef>
                  <a:spcPct val="0"/>
                </a:spcBef>
              </a:pPr>
              <a:r>
                <a:rPr lang="en-US" sz="3500" strike="noStrike" u="none">
                  <a:solidFill>
                    <a:srgbClr val="FFFFFF"/>
                  </a:solidFill>
                  <a:latin typeface="Antonio"/>
                </a:rPr>
                <a:t>Secret Message(M)</a:t>
              </a:r>
            </a:p>
          </p:txBody>
        </p:sp>
      </p:grpSp>
      <p:grpSp>
        <p:nvGrpSpPr>
          <p:cNvPr name="Group 12" id="12"/>
          <p:cNvGrpSpPr/>
          <p:nvPr/>
        </p:nvGrpSpPr>
        <p:grpSpPr>
          <a:xfrm rot="0">
            <a:off x="7916423" y="2763965"/>
            <a:ext cx="3797300" cy="2857500"/>
            <a:chOff x="0" y="0"/>
            <a:chExt cx="1000112" cy="752593"/>
          </a:xfrm>
        </p:grpSpPr>
        <p:sp>
          <p:nvSpPr>
            <p:cNvPr name="Freeform 13" id="13"/>
            <p:cNvSpPr/>
            <p:nvPr/>
          </p:nvSpPr>
          <p:spPr>
            <a:xfrm flipH="false" flipV="false" rot="0">
              <a:off x="0" y="0"/>
              <a:ext cx="1000112" cy="752593"/>
            </a:xfrm>
            <a:custGeom>
              <a:avLst/>
              <a:gdLst/>
              <a:ahLst/>
              <a:cxnLst/>
              <a:rect r="r" b="b" t="t" l="l"/>
              <a:pathLst>
                <a:path h="752593" w="1000112">
                  <a:moveTo>
                    <a:pt x="101940" y="0"/>
                  </a:moveTo>
                  <a:lnTo>
                    <a:pt x="898172" y="0"/>
                  </a:lnTo>
                  <a:cubicBezTo>
                    <a:pt x="925208" y="0"/>
                    <a:pt x="951137" y="10740"/>
                    <a:pt x="970254" y="29857"/>
                  </a:cubicBezTo>
                  <a:cubicBezTo>
                    <a:pt x="989372" y="48975"/>
                    <a:pt x="1000112" y="74904"/>
                    <a:pt x="1000112" y="101940"/>
                  </a:cubicBezTo>
                  <a:lnTo>
                    <a:pt x="1000112" y="650653"/>
                  </a:lnTo>
                  <a:cubicBezTo>
                    <a:pt x="1000112" y="677689"/>
                    <a:pt x="989372" y="703618"/>
                    <a:pt x="970254" y="722735"/>
                  </a:cubicBezTo>
                  <a:cubicBezTo>
                    <a:pt x="951137" y="741853"/>
                    <a:pt x="925208" y="752593"/>
                    <a:pt x="898172" y="752593"/>
                  </a:cubicBezTo>
                  <a:lnTo>
                    <a:pt x="101940" y="752593"/>
                  </a:lnTo>
                  <a:cubicBezTo>
                    <a:pt x="74904" y="752593"/>
                    <a:pt x="48975" y="741853"/>
                    <a:pt x="29857" y="722735"/>
                  </a:cubicBezTo>
                  <a:cubicBezTo>
                    <a:pt x="10740" y="703618"/>
                    <a:pt x="0" y="677689"/>
                    <a:pt x="0" y="650653"/>
                  </a:cubicBezTo>
                  <a:lnTo>
                    <a:pt x="0" y="101940"/>
                  </a:lnTo>
                  <a:cubicBezTo>
                    <a:pt x="0" y="74904"/>
                    <a:pt x="10740" y="48975"/>
                    <a:pt x="29857" y="29857"/>
                  </a:cubicBezTo>
                  <a:cubicBezTo>
                    <a:pt x="48975" y="10740"/>
                    <a:pt x="74904" y="0"/>
                    <a:pt x="101940" y="0"/>
                  </a:cubicBezTo>
                  <a:close/>
                </a:path>
              </a:pathLst>
            </a:custGeom>
            <a:solidFill>
              <a:srgbClr val="0D2A66"/>
            </a:solidFill>
            <a:ln w="38100" cap="rnd">
              <a:solidFill>
                <a:srgbClr val="FFFFFF"/>
              </a:solidFill>
              <a:prstDash val="solid"/>
              <a:round/>
            </a:ln>
          </p:spPr>
        </p:sp>
        <p:sp>
          <p:nvSpPr>
            <p:cNvPr name="TextBox 14" id="14"/>
            <p:cNvSpPr txBox="true"/>
            <p:nvPr/>
          </p:nvSpPr>
          <p:spPr>
            <a:xfrm>
              <a:off x="0" y="-66675"/>
              <a:ext cx="1000112" cy="819268"/>
            </a:xfrm>
            <a:prstGeom prst="rect">
              <a:avLst/>
            </a:prstGeom>
          </p:spPr>
          <p:txBody>
            <a:bodyPr anchor="ctr" rtlCol="false" tIns="50800" lIns="50800" bIns="50800" rIns="50800"/>
            <a:lstStyle/>
            <a:p>
              <a:pPr algn="ctr" marL="0" indent="0" lvl="0">
                <a:lnSpc>
                  <a:spcPts val="4900"/>
                </a:lnSpc>
                <a:spcBef>
                  <a:spcPct val="0"/>
                </a:spcBef>
              </a:pPr>
              <a:r>
                <a:rPr lang="en-US" sz="3500" strike="noStrike" u="none">
                  <a:solidFill>
                    <a:srgbClr val="FFFFFF"/>
                  </a:solidFill>
                  <a:latin typeface="Antonio"/>
                </a:rPr>
                <a:t>Steganographic  Encoder</a:t>
              </a:r>
            </a:p>
            <a:p>
              <a:pPr algn="ctr" marL="0" indent="0" lvl="0">
                <a:lnSpc>
                  <a:spcPts val="4900"/>
                </a:lnSpc>
                <a:spcBef>
                  <a:spcPct val="0"/>
                </a:spcBef>
              </a:pPr>
              <a:r>
                <a:rPr lang="en-US" sz="3500" strike="noStrike" u="none">
                  <a:solidFill>
                    <a:srgbClr val="FFFFFF"/>
                  </a:solidFill>
                  <a:latin typeface="Antonio"/>
                </a:rPr>
                <a:t>f(X,M,K)</a:t>
              </a:r>
            </a:p>
          </p:txBody>
        </p:sp>
      </p:grpSp>
      <p:grpSp>
        <p:nvGrpSpPr>
          <p:cNvPr name="Group 15" id="15"/>
          <p:cNvGrpSpPr/>
          <p:nvPr/>
        </p:nvGrpSpPr>
        <p:grpSpPr>
          <a:xfrm rot="0">
            <a:off x="7908524" y="7403852"/>
            <a:ext cx="3797300" cy="2044700"/>
            <a:chOff x="0" y="0"/>
            <a:chExt cx="1000112" cy="538522"/>
          </a:xfrm>
        </p:grpSpPr>
        <p:sp>
          <p:nvSpPr>
            <p:cNvPr name="Freeform 16" id="16"/>
            <p:cNvSpPr/>
            <p:nvPr/>
          </p:nvSpPr>
          <p:spPr>
            <a:xfrm flipH="false" flipV="false" rot="0">
              <a:off x="0" y="0"/>
              <a:ext cx="1000112" cy="538522"/>
            </a:xfrm>
            <a:custGeom>
              <a:avLst/>
              <a:gdLst/>
              <a:ahLst/>
              <a:cxnLst/>
              <a:rect r="r" b="b" t="t" l="l"/>
              <a:pathLst>
                <a:path h="538522" w="1000112">
                  <a:moveTo>
                    <a:pt x="101940" y="0"/>
                  </a:moveTo>
                  <a:lnTo>
                    <a:pt x="898172" y="0"/>
                  </a:lnTo>
                  <a:cubicBezTo>
                    <a:pt x="925208" y="0"/>
                    <a:pt x="951137" y="10740"/>
                    <a:pt x="970254" y="29857"/>
                  </a:cubicBezTo>
                  <a:cubicBezTo>
                    <a:pt x="989372" y="48975"/>
                    <a:pt x="1000112" y="74904"/>
                    <a:pt x="1000112" y="101940"/>
                  </a:cubicBezTo>
                  <a:lnTo>
                    <a:pt x="1000112" y="436582"/>
                  </a:lnTo>
                  <a:cubicBezTo>
                    <a:pt x="1000112" y="463618"/>
                    <a:pt x="989372" y="489547"/>
                    <a:pt x="970254" y="508664"/>
                  </a:cubicBezTo>
                  <a:cubicBezTo>
                    <a:pt x="951137" y="527782"/>
                    <a:pt x="925208" y="538522"/>
                    <a:pt x="898172" y="538522"/>
                  </a:cubicBezTo>
                  <a:lnTo>
                    <a:pt x="101940" y="538522"/>
                  </a:lnTo>
                  <a:cubicBezTo>
                    <a:pt x="74904" y="538522"/>
                    <a:pt x="48975" y="527782"/>
                    <a:pt x="29857" y="508664"/>
                  </a:cubicBezTo>
                  <a:cubicBezTo>
                    <a:pt x="10740" y="489547"/>
                    <a:pt x="0" y="463618"/>
                    <a:pt x="0" y="436582"/>
                  </a:cubicBezTo>
                  <a:lnTo>
                    <a:pt x="0" y="101940"/>
                  </a:lnTo>
                  <a:cubicBezTo>
                    <a:pt x="0" y="74904"/>
                    <a:pt x="10740" y="48975"/>
                    <a:pt x="29857" y="29857"/>
                  </a:cubicBezTo>
                  <a:cubicBezTo>
                    <a:pt x="48975" y="10740"/>
                    <a:pt x="74904" y="0"/>
                    <a:pt x="101940" y="0"/>
                  </a:cubicBezTo>
                  <a:close/>
                </a:path>
              </a:pathLst>
            </a:custGeom>
            <a:solidFill>
              <a:srgbClr val="0D2A66"/>
            </a:solidFill>
            <a:ln w="38100" cap="rnd">
              <a:solidFill>
                <a:srgbClr val="FFFFFF"/>
              </a:solidFill>
              <a:prstDash val="solid"/>
              <a:round/>
            </a:ln>
          </p:spPr>
        </p:sp>
        <p:sp>
          <p:nvSpPr>
            <p:cNvPr name="TextBox 17" id="17"/>
            <p:cNvSpPr txBox="true"/>
            <p:nvPr/>
          </p:nvSpPr>
          <p:spPr>
            <a:xfrm>
              <a:off x="0" y="-66675"/>
              <a:ext cx="1000112" cy="605197"/>
            </a:xfrm>
            <a:prstGeom prst="rect">
              <a:avLst/>
            </a:prstGeom>
          </p:spPr>
          <p:txBody>
            <a:bodyPr anchor="ctr" rtlCol="false" tIns="50800" lIns="50800" bIns="50800" rIns="50800"/>
            <a:lstStyle/>
            <a:p>
              <a:pPr algn="ctr" marL="0" indent="0" lvl="0">
                <a:lnSpc>
                  <a:spcPts val="4900"/>
                </a:lnSpc>
                <a:spcBef>
                  <a:spcPct val="0"/>
                </a:spcBef>
              </a:pPr>
              <a:r>
                <a:rPr lang="en-US" sz="3500" strike="noStrike" u="none">
                  <a:solidFill>
                    <a:srgbClr val="FFFFFF"/>
                  </a:solidFill>
                  <a:latin typeface="Antonio"/>
                </a:rPr>
                <a:t>Steganographic  Decoder</a:t>
              </a:r>
            </a:p>
          </p:txBody>
        </p:sp>
      </p:grpSp>
      <p:grpSp>
        <p:nvGrpSpPr>
          <p:cNvPr name="Group 18" id="18"/>
          <p:cNvGrpSpPr/>
          <p:nvPr/>
        </p:nvGrpSpPr>
        <p:grpSpPr>
          <a:xfrm rot="0">
            <a:off x="2108440" y="7511802"/>
            <a:ext cx="3746500" cy="1866900"/>
            <a:chOff x="0" y="0"/>
            <a:chExt cx="986733" cy="491694"/>
          </a:xfrm>
        </p:grpSpPr>
        <p:sp>
          <p:nvSpPr>
            <p:cNvPr name="Freeform 19" id="19"/>
            <p:cNvSpPr/>
            <p:nvPr/>
          </p:nvSpPr>
          <p:spPr>
            <a:xfrm flipH="false" flipV="false" rot="0">
              <a:off x="0" y="0"/>
              <a:ext cx="986733" cy="491694"/>
            </a:xfrm>
            <a:custGeom>
              <a:avLst/>
              <a:gdLst/>
              <a:ahLst/>
              <a:cxnLst/>
              <a:rect r="r" b="b" t="t" l="l"/>
              <a:pathLst>
                <a:path h="491694" w="986733">
                  <a:moveTo>
                    <a:pt x="103322" y="0"/>
                  </a:moveTo>
                  <a:lnTo>
                    <a:pt x="883411" y="0"/>
                  </a:lnTo>
                  <a:cubicBezTo>
                    <a:pt x="910813" y="0"/>
                    <a:pt x="937094" y="10886"/>
                    <a:pt x="956470" y="30262"/>
                  </a:cubicBezTo>
                  <a:cubicBezTo>
                    <a:pt x="975847" y="49639"/>
                    <a:pt x="986733" y="75919"/>
                    <a:pt x="986733" y="103322"/>
                  </a:cubicBezTo>
                  <a:lnTo>
                    <a:pt x="986733" y="388372"/>
                  </a:lnTo>
                  <a:cubicBezTo>
                    <a:pt x="986733" y="445435"/>
                    <a:pt x="940474" y="491694"/>
                    <a:pt x="883411" y="491694"/>
                  </a:cubicBezTo>
                  <a:lnTo>
                    <a:pt x="103322" y="491694"/>
                  </a:lnTo>
                  <a:cubicBezTo>
                    <a:pt x="75919" y="491694"/>
                    <a:pt x="49639" y="480808"/>
                    <a:pt x="30262" y="461432"/>
                  </a:cubicBezTo>
                  <a:cubicBezTo>
                    <a:pt x="10886" y="442055"/>
                    <a:pt x="0" y="415774"/>
                    <a:pt x="0" y="388372"/>
                  </a:cubicBezTo>
                  <a:lnTo>
                    <a:pt x="0" y="103322"/>
                  </a:lnTo>
                  <a:cubicBezTo>
                    <a:pt x="0" y="75919"/>
                    <a:pt x="10886" y="49639"/>
                    <a:pt x="30262" y="30262"/>
                  </a:cubicBezTo>
                  <a:cubicBezTo>
                    <a:pt x="49639" y="10886"/>
                    <a:pt x="75919" y="0"/>
                    <a:pt x="103322" y="0"/>
                  </a:cubicBezTo>
                  <a:close/>
                </a:path>
              </a:pathLst>
            </a:custGeom>
            <a:solidFill>
              <a:srgbClr val="0D2A66"/>
            </a:solidFill>
            <a:ln w="38100" cap="rnd">
              <a:solidFill>
                <a:srgbClr val="FFFFFF"/>
              </a:solidFill>
              <a:prstDash val="solid"/>
              <a:round/>
            </a:ln>
          </p:spPr>
        </p:sp>
        <p:sp>
          <p:nvSpPr>
            <p:cNvPr name="TextBox 20" id="20"/>
            <p:cNvSpPr txBox="true"/>
            <p:nvPr/>
          </p:nvSpPr>
          <p:spPr>
            <a:xfrm>
              <a:off x="0" y="-66675"/>
              <a:ext cx="986733" cy="558369"/>
            </a:xfrm>
            <a:prstGeom prst="rect">
              <a:avLst/>
            </a:prstGeom>
          </p:spPr>
          <p:txBody>
            <a:bodyPr anchor="ctr" rtlCol="false" tIns="50800" lIns="50800" bIns="50800" rIns="50800"/>
            <a:lstStyle/>
            <a:p>
              <a:pPr algn="ctr" marL="0" indent="0" lvl="0">
                <a:lnSpc>
                  <a:spcPts val="4900"/>
                </a:lnSpc>
                <a:spcBef>
                  <a:spcPct val="0"/>
                </a:spcBef>
              </a:pPr>
              <a:r>
                <a:rPr lang="en-US" sz="3500" strike="noStrike" u="none">
                  <a:solidFill>
                    <a:srgbClr val="FFFFFF"/>
                  </a:solidFill>
                  <a:latin typeface="Antonio"/>
                </a:rPr>
                <a:t>Secret Message</a:t>
              </a:r>
            </a:p>
          </p:txBody>
        </p:sp>
      </p:grpSp>
      <p:grpSp>
        <p:nvGrpSpPr>
          <p:cNvPr name="Group 21" id="21"/>
          <p:cNvGrpSpPr/>
          <p:nvPr/>
        </p:nvGrpSpPr>
        <p:grpSpPr>
          <a:xfrm rot="0">
            <a:off x="13944117" y="5249630"/>
            <a:ext cx="2789955" cy="1400463"/>
            <a:chOff x="0" y="0"/>
            <a:chExt cx="734803" cy="368846"/>
          </a:xfrm>
        </p:grpSpPr>
        <p:sp>
          <p:nvSpPr>
            <p:cNvPr name="Freeform 22" id="22"/>
            <p:cNvSpPr/>
            <p:nvPr/>
          </p:nvSpPr>
          <p:spPr>
            <a:xfrm flipH="false" flipV="false" rot="0">
              <a:off x="0" y="0"/>
              <a:ext cx="734803" cy="368846"/>
            </a:xfrm>
            <a:custGeom>
              <a:avLst/>
              <a:gdLst/>
              <a:ahLst/>
              <a:cxnLst/>
              <a:rect r="r" b="b" t="t" l="l"/>
              <a:pathLst>
                <a:path h="368846" w="734803">
                  <a:moveTo>
                    <a:pt x="184423" y="0"/>
                  </a:moveTo>
                  <a:lnTo>
                    <a:pt x="550380" y="0"/>
                  </a:lnTo>
                  <a:cubicBezTo>
                    <a:pt x="652234" y="0"/>
                    <a:pt x="734803" y="82569"/>
                    <a:pt x="734803" y="184423"/>
                  </a:cubicBezTo>
                  <a:lnTo>
                    <a:pt x="734803" y="184423"/>
                  </a:lnTo>
                  <a:cubicBezTo>
                    <a:pt x="734803" y="286277"/>
                    <a:pt x="652234" y="368846"/>
                    <a:pt x="550380" y="368846"/>
                  </a:cubicBezTo>
                  <a:lnTo>
                    <a:pt x="184423" y="368846"/>
                  </a:lnTo>
                  <a:cubicBezTo>
                    <a:pt x="82569" y="368846"/>
                    <a:pt x="0" y="286277"/>
                    <a:pt x="0" y="184423"/>
                  </a:cubicBezTo>
                  <a:lnTo>
                    <a:pt x="0" y="184423"/>
                  </a:lnTo>
                  <a:cubicBezTo>
                    <a:pt x="0" y="82569"/>
                    <a:pt x="82569" y="0"/>
                    <a:pt x="184423" y="0"/>
                  </a:cubicBezTo>
                  <a:close/>
                </a:path>
              </a:pathLst>
            </a:custGeom>
            <a:solidFill>
              <a:srgbClr val="000000">
                <a:alpha val="0"/>
              </a:srgbClr>
            </a:solidFill>
            <a:ln w="47625" cap="rnd">
              <a:solidFill>
                <a:srgbClr val="FFFFFF"/>
              </a:solidFill>
              <a:prstDash val="solid"/>
              <a:round/>
            </a:ln>
          </p:spPr>
        </p:sp>
        <p:sp>
          <p:nvSpPr>
            <p:cNvPr name="TextBox 23" id="23"/>
            <p:cNvSpPr txBox="true"/>
            <p:nvPr/>
          </p:nvSpPr>
          <p:spPr>
            <a:xfrm>
              <a:off x="0" y="-47625"/>
              <a:ext cx="734803" cy="416471"/>
            </a:xfrm>
            <a:prstGeom prst="rect">
              <a:avLst/>
            </a:prstGeom>
          </p:spPr>
          <p:txBody>
            <a:bodyPr anchor="ctr" rtlCol="false" tIns="50800" lIns="50800" bIns="50800" rIns="50800"/>
            <a:lstStyle/>
            <a:p>
              <a:pPr algn="ctr" marL="0" indent="0" lvl="0">
                <a:lnSpc>
                  <a:spcPts val="3499"/>
                </a:lnSpc>
                <a:spcBef>
                  <a:spcPct val="0"/>
                </a:spcBef>
              </a:pPr>
              <a:r>
                <a:rPr lang="en-US" sz="2499" strike="noStrike" u="none">
                  <a:solidFill>
                    <a:srgbClr val="FFFFFF"/>
                  </a:solidFill>
                  <a:latin typeface="Antonio"/>
                </a:rPr>
                <a:t>Communication</a:t>
              </a:r>
            </a:p>
            <a:p>
              <a:pPr algn="ctr" marL="0" indent="0" lvl="0">
                <a:lnSpc>
                  <a:spcPts val="3499"/>
                </a:lnSpc>
                <a:spcBef>
                  <a:spcPct val="0"/>
                </a:spcBef>
              </a:pPr>
              <a:r>
                <a:rPr lang="en-US" sz="2499" strike="noStrike" u="none">
                  <a:solidFill>
                    <a:srgbClr val="FFFFFF"/>
                  </a:solidFill>
                  <a:latin typeface="Antonio"/>
                </a:rPr>
                <a:t>Channel</a:t>
              </a:r>
            </a:p>
          </p:txBody>
        </p:sp>
      </p:grpSp>
      <p:sp>
        <p:nvSpPr>
          <p:cNvPr name="TextBox 24" id="24"/>
          <p:cNvSpPr txBox="true"/>
          <p:nvPr/>
        </p:nvSpPr>
        <p:spPr>
          <a:xfrm rot="0">
            <a:off x="3300999" y="544513"/>
            <a:ext cx="11861800"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Antonio"/>
              </a:rPr>
              <a:t>System Architecture</a:t>
            </a:r>
          </a:p>
        </p:txBody>
      </p:sp>
      <p:sp>
        <p:nvSpPr>
          <p:cNvPr name="AutoShape 25" id="25"/>
          <p:cNvSpPr/>
          <p:nvPr/>
        </p:nvSpPr>
        <p:spPr>
          <a:xfrm flipV="true">
            <a:off x="5867678" y="4577205"/>
            <a:ext cx="2048745" cy="548960"/>
          </a:xfrm>
          <a:prstGeom prst="line">
            <a:avLst/>
          </a:prstGeom>
          <a:ln cap="flat" w="57150">
            <a:solidFill>
              <a:srgbClr val="FFFFFF"/>
            </a:solidFill>
            <a:prstDash val="solid"/>
            <a:headEnd type="none" len="sm" w="sm"/>
            <a:tailEnd type="arrow" len="sm" w="med"/>
          </a:ln>
        </p:spPr>
      </p:sp>
      <p:sp>
        <p:nvSpPr>
          <p:cNvPr name="AutoShape 26" id="26"/>
          <p:cNvSpPr/>
          <p:nvPr/>
        </p:nvSpPr>
        <p:spPr>
          <a:xfrm>
            <a:off x="5875576" y="2649664"/>
            <a:ext cx="2040847" cy="1178283"/>
          </a:xfrm>
          <a:prstGeom prst="line">
            <a:avLst/>
          </a:prstGeom>
          <a:ln cap="flat" w="57150">
            <a:solidFill>
              <a:srgbClr val="FFFFFF"/>
            </a:solidFill>
            <a:prstDash val="solid"/>
            <a:headEnd type="none" len="sm" w="sm"/>
            <a:tailEnd type="arrow" len="sm" w="med"/>
          </a:ln>
        </p:spPr>
      </p:sp>
      <p:sp>
        <p:nvSpPr>
          <p:cNvPr name="AutoShape 27" id="27"/>
          <p:cNvSpPr/>
          <p:nvPr/>
        </p:nvSpPr>
        <p:spPr>
          <a:xfrm>
            <a:off x="11795760" y="4211765"/>
            <a:ext cx="3543335" cy="1037866"/>
          </a:xfrm>
          <a:prstGeom prst="line">
            <a:avLst/>
          </a:prstGeom>
          <a:ln cap="flat" w="57150">
            <a:solidFill>
              <a:srgbClr val="FFFFFF"/>
            </a:solidFill>
            <a:prstDash val="solid"/>
            <a:headEnd type="none" len="sm" w="sm"/>
            <a:tailEnd type="arrow" len="sm" w="med"/>
          </a:ln>
        </p:spPr>
      </p:sp>
      <p:grpSp>
        <p:nvGrpSpPr>
          <p:cNvPr name="Group 28" id="28"/>
          <p:cNvGrpSpPr/>
          <p:nvPr/>
        </p:nvGrpSpPr>
        <p:grpSpPr>
          <a:xfrm rot="0">
            <a:off x="12577038" y="3741161"/>
            <a:ext cx="1874562" cy="941206"/>
            <a:chOff x="0" y="0"/>
            <a:chExt cx="493712" cy="247890"/>
          </a:xfrm>
        </p:grpSpPr>
        <p:sp>
          <p:nvSpPr>
            <p:cNvPr name="Freeform 29" id="29"/>
            <p:cNvSpPr/>
            <p:nvPr/>
          </p:nvSpPr>
          <p:spPr>
            <a:xfrm flipH="false" flipV="false" rot="0">
              <a:off x="0" y="0"/>
              <a:ext cx="493712" cy="247890"/>
            </a:xfrm>
            <a:custGeom>
              <a:avLst/>
              <a:gdLst/>
              <a:ahLst/>
              <a:cxnLst/>
              <a:rect r="r" b="b" t="t" l="l"/>
              <a:pathLst>
                <a:path h="247890" w="493712">
                  <a:moveTo>
                    <a:pt x="123945" y="0"/>
                  </a:moveTo>
                  <a:lnTo>
                    <a:pt x="369767" y="0"/>
                  </a:lnTo>
                  <a:cubicBezTo>
                    <a:pt x="438220" y="0"/>
                    <a:pt x="493712" y="55492"/>
                    <a:pt x="493712" y="123945"/>
                  </a:cubicBezTo>
                  <a:lnTo>
                    <a:pt x="493712" y="123945"/>
                  </a:lnTo>
                  <a:cubicBezTo>
                    <a:pt x="493712" y="192398"/>
                    <a:pt x="438220" y="247890"/>
                    <a:pt x="369767" y="247890"/>
                  </a:cubicBezTo>
                  <a:lnTo>
                    <a:pt x="123945" y="247890"/>
                  </a:lnTo>
                  <a:cubicBezTo>
                    <a:pt x="55492" y="247890"/>
                    <a:pt x="0" y="192398"/>
                    <a:pt x="0" y="123945"/>
                  </a:cubicBezTo>
                  <a:lnTo>
                    <a:pt x="0" y="123945"/>
                  </a:lnTo>
                  <a:cubicBezTo>
                    <a:pt x="0" y="55492"/>
                    <a:pt x="55492" y="0"/>
                    <a:pt x="123945" y="0"/>
                  </a:cubicBezTo>
                  <a:close/>
                </a:path>
              </a:pathLst>
            </a:custGeom>
            <a:solidFill>
              <a:srgbClr val="000000">
                <a:alpha val="0"/>
              </a:srgbClr>
            </a:solidFill>
            <a:ln w="28575" cap="rnd">
              <a:solidFill>
                <a:srgbClr val="FFFFFF"/>
              </a:solidFill>
              <a:prstDash val="lgDash"/>
              <a:round/>
            </a:ln>
          </p:spPr>
        </p:sp>
        <p:sp>
          <p:nvSpPr>
            <p:cNvPr name="TextBox 30" id="30"/>
            <p:cNvSpPr txBox="true"/>
            <p:nvPr/>
          </p:nvSpPr>
          <p:spPr>
            <a:xfrm>
              <a:off x="0" y="-47625"/>
              <a:ext cx="493712" cy="295515"/>
            </a:xfrm>
            <a:prstGeom prst="rect">
              <a:avLst/>
            </a:prstGeom>
          </p:spPr>
          <p:txBody>
            <a:bodyPr anchor="ctr" rtlCol="false" tIns="50800" lIns="50800" bIns="50800" rIns="50800"/>
            <a:lstStyle/>
            <a:p>
              <a:pPr algn="ctr" marL="0" indent="0" lvl="0">
                <a:lnSpc>
                  <a:spcPts val="3499"/>
                </a:lnSpc>
                <a:spcBef>
                  <a:spcPct val="0"/>
                </a:spcBef>
              </a:pPr>
              <a:r>
                <a:rPr lang="en-US" sz="2499">
                  <a:solidFill>
                    <a:srgbClr val="19171A"/>
                  </a:solidFill>
                  <a:latin typeface="Antonio"/>
                </a:rPr>
                <a:t>Stego object</a:t>
              </a:r>
            </a:p>
          </p:txBody>
        </p:sp>
      </p:grpSp>
      <p:sp>
        <p:nvSpPr>
          <p:cNvPr name="AutoShape 31" id="31"/>
          <p:cNvSpPr/>
          <p:nvPr/>
        </p:nvSpPr>
        <p:spPr>
          <a:xfrm flipH="true">
            <a:off x="9807174" y="5621465"/>
            <a:ext cx="7898" cy="1782388"/>
          </a:xfrm>
          <a:prstGeom prst="line">
            <a:avLst/>
          </a:prstGeom>
          <a:ln cap="flat" w="57150">
            <a:solidFill>
              <a:srgbClr val="FFFFFF"/>
            </a:solidFill>
            <a:prstDash val="solid"/>
            <a:headEnd type="none" len="sm" w="sm"/>
            <a:tailEnd type="arrow" len="sm" w="med"/>
          </a:ln>
        </p:spPr>
      </p:sp>
      <p:grpSp>
        <p:nvGrpSpPr>
          <p:cNvPr name="Group 32" id="32"/>
          <p:cNvGrpSpPr/>
          <p:nvPr/>
        </p:nvGrpSpPr>
        <p:grpSpPr>
          <a:xfrm rot="0">
            <a:off x="8983462" y="6155866"/>
            <a:ext cx="1647424" cy="988455"/>
            <a:chOff x="0" y="0"/>
            <a:chExt cx="433890" cy="260334"/>
          </a:xfrm>
        </p:grpSpPr>
        <p:sp>
          <p:nvSpPr>
            <p:cNvPr name="Freeform 33" id="33"/>
            <p:cNvSpPr/>
            <p:nvPr/>
          </p:nvSpPr>
          <p:spPr>
            <a:xfrm flipH="false" flipV="false" rot="0">
              <a:off x="0" y="0"/>
              <a:ext cx="433890" cy="260334"/>
            </a:xfrm>
            <a:custGeom>
              <a:avLst/>
              <a:gdLst/>
              <a:ahLst/>
              <a:cxnLst/>
              <a:rect r="r" b="b" t="t" l="l"/>
              <a:pathLst>
                <a:path h="260334" w="433890">
                  <a:moveTo>
                    <a:pt x="130167" y="0"/>
                  </a:moveTo>
                  <a:lnTo>
                    <a:pt x="303723" y="0"/>
                  </a:lnTo>
                  <a:cubicBezTo>
                    <a:pt x="338245" y="0"/>
                    <a:pt x="371354" y="13714"/>
                    <a:pt x="395765" y="38125"/>
                  </a:cubicBezTo>
                  <a:cubicBezTo>
                    <a:pt x="420176" y="62536"/>
                    <a:pt x="433890" y="95644"/>
                    <a:pt x="433890" y="130167"/>
                  </a:cubicBezTo>
                  <a:lnTo>
                    <a:pt x="433890" y="130167"/>
                  </a:lnTo>
                  <a:cubicBezTo>
                    <a:pt x="433890" y="202056"/>
                    <a:pt x="375612" y="260334"/>
                    <a:pt x="303723" y="260334"/>
                  </a:cubicBezTo>
                  <a:lnTo>
                    <a:pt x="130167" y="260334"/>
                  </a:lnTo>
                  <a:cubicBezTo>
                    <a:pt x="95644" y="260334"/>
                    <a:pt x="62536" y="246620"/>
                    <a:pt x="38125" y="222209"/>
                  </a:cubicBezTo>
                  <a:cubicBezTo>
                    <a:pt x="13714" y="197798"/>
                    <a:pt x="0" y="164689"/>
                    <a:pt x="0" y="130167"/>
                  </a:cubicBezTo>
                  <a:lnTo>
                    <a:pt x="0" y="130167"/>
                  </a:lnTo>
                  <a:cubicBezTo>
                    <a:pt x="0" y="95644"/>
                    <a:pt x="13714" y="62536"/>
                    <a:pt x="38125" y="38125"/>
                  </a:cubicBezTo>
                  <a:cubicBezTo>
                    <a:pt x="62536" y="13714"/>
                    <a:pt x="95644" y="0"/>
                    <a:pt x="130167" y="0"/>
                  </a:cubicBezTo>
                  <a:close/>
                </a:path>
              </a:pathLst>
            </a:custGeom>
            <a:solidFill>
              <a:srgbClr val="000000">
                <a:alpha val="0"/>
              </a:srgbClr>
            </a:solidFill>
            <a:ln w="47625" cap="rnd">
              <a:solidFill>
                <a:srgbClr val="FFFFFF"/>
              </a:solidFill>
              <a:prstDash val="dash"/>
              <a:round/>
            </a:ln>
          </p:spPr>
        </p:sp>
        <p:sp>
          <p:nvSpPr>
            <p:cNvPr name="TextBox 34" id="34"/>
            <p:cNvSpPr txBox="true"/>
            <p:nvPr/>
          </p:nvSpPr>
          <p:spPr>
            <a:xfrm>
              <a:off x="0" y="-47625"/>
              <a:ext cx="433890" cy="307959"/>
            </a:xfrm>
            <a:prstGeom prst="rect">
              <a:avLst/>
            </a:prstGeom>
          </p:spPr>
          <p:txBody>
            <a:bodyPr anchor="ctr" rtlCol="false" tIns="50800" lIns="50800" bIns="50800" rIns="50800"/>
            <a:lstStyle/>
            <a:p>
              <a:pPr algn="ctr">
                <a:lnSpc>
                  <a:spcPts val="3499"/>
                </a:lnSpc>
                <a:spcBef>
                  <a:spcPct val="0"/>
                </a:spcBef>
              </a:pPr>
              <a:r>
                <a:rPr lang="en-US" sz="2499">
                  <a:solidFill>
                    <a:srgbClr val="19171A"/>
                  </a:solidFill>
                  <a:latin typeface="Antonio Bold"/>
                </a:rPr>
                <a:t>KEY(K)</a:t>
              </a:r>
            </a:p>
          </p:txBody>
        </p:sp>
      </p:grpSp>
      <p:sp>
        <p:nvSpPr>
          <p:cNvPr name="AutoShape 35" id="35"/>
          <p:cNvSpPr/>
          <p:nvPr/>
        </p:nvSpPr>
        <p:spPr>
          <a:xfrm flipH="true">
            <a:off x="11705824" y="8912071"/>
            <a:ext cx="1089529" cy="0"/>
          </a:xfrm>
          <a:prstGeom prst="line">
            <a:avLst/>
          </a:prstGeom>
          <a:ln cap="flat" w="57150">
            <a:solidFill>
              <a:srgbClr val="FFFFFF"/>
            </a:solidFill>
            <a:prstDash val="solid"/>
            <a:headEnd type="none" len="sm" w="sm"/>
            <a:tailEnd type="arrow" len="sm" w="med"/>
          </a:ln>
        </p:spPr>
      </p:sp>
      <p:grpSp>
        <p:nvGrpSpPr>
          <p:cNvPr name="Group 36" id="36"/>
          <p:cNvGrpSpPr/>
          <p:nvPr/>
        </p:nvGrpSpPr>
        <p:grpSpPr>
          <a:xfrm rot="0">
            <a:off x="12795353" y="8321427"/>
            <a:ext cx="2353323" cy="1181288"/>
            <a:chOff x="0" y="0"/>
            <a:chExt cx="619805" cy="311121"/>
          </a:xfrm>
        </p:grpSpPr>
        <p:sp>
          <p:nvSpPr>
            <p:cNvPr name="Freeform 37" id="37"/>
            <p:cNvSpPr/>
            <p:nvPr/>
          </p:nvSpPr>
          <p:spPr>
            <a:xfrm flipH="false" flipV="false" rot="0">
              <a:off x="0" y="0"/>
              <a:ext cx="619805" cy="311121"/>
            </a:xfrm>
            <a:custGeom>
              <a:avLst/>
              <a:gdLst/>
              <a:ahLst/>
              <a:cxnLst/>
              <a:rect r="r" b="b" t="t" l="l"/>
              <a:pathLst>
                <a:path h="311121" w="619805">
                  <a:moveTo>
                    <a:pt x="155561" y="0"/>
                  </a:moveTo>
                  <a:lnTo>
                    <a:pt x="464245" y="0"/>
                  </a:lnTo>
                  <a:cubicBezTo>
                    <a:pt x="550158" y="0"/>
                    <a:pt x="619805" y="69647"/>
                    <a:pt x="619805" y="155561"/>
                  </a:cubicBezTo>
                  <a:lnTo>
                    <a:pt x="619805" y="155561"/>
                  </a:lnTo>
                  <a:cubicBezTo>
                    <a:pt x="619805" y="241474"/>
                    <a:pt x="550158" y="311121"/>
                    <a:pt x="464245" y="311121"/>
                  </a:cubicBezTo>
                  <a:lnTo>
                    <a:pt x="155561" y="311121"/>
                  </a:lnTo>
                  <a:cubicBezTo>
                    <a:pt x="69647" y="311121"/>
                    <a:pt x="0" y="241474"/>
                    <a:pt x="0" y="155561"/>
                  </a:cubicBezTo>
                  <a:lnTo>
                    <a:pt x="0" y="155561"/>
                  </a:lnTo>
                  <a:cubicBezTo>
                    <a:pt x="0" y="69647"/>
                    <a:pt x="69647" y="0"/>
                    <a:pt x="155561" y="0"/>
                  </a:cubicBezTo>
                  <a:close/>
                </a:path>
              </a:pathLst>
            </a:custGeom>
            <a:solidFill>
              <a:srgbClr val="000000">
                <a:alpha val="0"/>
              </a:srgbClr>
            </a:solidFill>
            <a:ln w="28575" cap="rnd">
              <a:solidFill>
                <a:srgbClr val="FFFFFF"/>
              </a:solidFill>
              <a:prstDash val="lgDash"/>
              <a:round/>
            </a:ln>
          </p:spPr>
        </p:sp>
        <p:sp>
          <p:nvSpPr>
            <p:cNvPr name="TextBox 38" id="38"/>
            <p:cNvSpPr txBox="true"/>
            <p:nvPr/>
          </p:nvSpPr>
          <p:spPr>
            <a:xfrm>
              <a:off x="0" y="-47625"/>
              <a:ext cx="619805" cy="358746"/>
            </a:xfrm>
            <a:prstGeom prst="rect">
              <a:avLst/>
            </a:prstGeom>
          </p:spPr>
          <p:txBody>
            <a:bodyPr anchor="ctr" rtlCol="false" tIns="50800" lIns="50800" bIns="50800" rIns="50800"/>
            <a:lstStyle/>
            <a:p>
              <a:pPr algn="ctr">
                <a:lnSpc>
                  <a:spcPts val="3499"/>
                </a:lnSpc>
              </a:pPr>
              <a:r>
                <a:rPr lang="en-US" sz="2499">
                  <a:solidFill>
                    <a:srgbClr val="FFFFFF"/>
                  </a:solidFill>
                  <a:latin typeface="Antonio"/>
                </a:rPr>
                <a:t>Stego </a:t>
              </a:r>
            </a:p>
            <a:p>
              <a:pPr algn="ctr" marL="0" indent="0" lvl="0">
                <a:lnSpc>
                  <a:spcPts val="3499"/>
                </a:lnSpc>
                <a:spcBef>
                  <a:spcPct val="0"/>
                </a:spcBef>
              </a:pPr>
              <a:r>
                <a:rPr lang="en-US" sz="2499">
                  <a:solidFill>
                    <a:srgbClr val="FFFFFF"/>
                  </a:solidFill>
                  <a:latin typeface="Antonio"/>
                </a:rPr>
                <a:t>object</a:t>
              </a:r>
            </a:p>
          </p:txBody>
        </p:sp>
      </p:grpSp>
      <p:sp>
        <p:nvSpPr>
          <p:cNvPr name="AutoShape 39" id="39"/>
          <p:cNvSpPr/>
          <p:nvPr/>
        </p:nvSpPr>
        <p:spPr>
          <a:xfrm flipH="true">
            <a:off x="5854940" y="8426202"/>
            <a:ext cx="2053585" cy="19050"/>
          </a:xfrm>
          <a:prstGeom prst="line">
            <a:avLst/>
          </a:prstGeom>
          <a:ln cap="flat" w="57150">
            <a:solidFill>
              <a:srgbClr val="FFFFFF"/>
            </a:solidFill>
            <a:prstDash val="solid"/>
            <a:headEnd type="none" len="sm" w="sm"/>
            <a:tailEnd type="arrow" len="sm" w="med"/>
          </a:ln>
        </p:spPr>
      </p:sp>
      <p:sp>
        <p:nvSpPr>
          <p:cNvPr name="AutoShape 40" id="40"/>
          <p:cNvSpPr/>
          <p:nvPr/>
        </p:nvSpPr>
        <p:spPr>
          <a:xfrm flipH="true">
            <a:off x="11705824" y="6650093"/>
            <a:ext cx="3633270" cy="1169530"/>
          </a:xfrm>
          <a:prstGeom prst="line">
            <a:avLst/>
          </a:prstGeom>
          <a:ln cap="flat" w="57150">
            <a:solidFill>
              <a:srgbClr val="FFFFFF"/>
            </a:solidFill>
            <a:prstDash val="solid"/>
            <a:headEnd type="none" len="sm" w="sm"/>
            <a:tailEnd type="arrow" len="sm" w="med"/>
          </a:ln>
        </p:spPr>
      </p:sp>
    </p:spTree>
  </p:cSld>
  <p:clrMapOvr>
    <a:masterClrMapping/>
  </p:clrMapOvr>
  <p:transition spd="fast">
    <p:cover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35468" y="-532995"/>
            <a:ext cx="22134735" cy="11352990"/>
            <a:chOff x="0" y="0"/>
            <a:chExt cx="29512979" cy="15137320"/>
          </a:xfrm>
        </p:grpSpPr>
        <p:sp>
          <p:nvSpPr>
            <p:cNvPr name="Freeform 3" id="3"/>
            <p:cNvSpPr/>
            <p:nvPr/>
          </p:nvSpPr>
          <p:spPr>
            <a:xfrm flipH="false" flipV="false" rot="0">
              <a:off x="2447291" y="71066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180" r="0" b="-9180"/>
              </a:stretch>
            </a:blipFill>
          </p:spPr>
        </p:sp>
        <p:sp>
          <p:nvSpPr>
            <p:cNvPr name="Freeform 4" id="4"/>
            <p:cNvSpPr/>
            <p:nvPr/>
          </p:nvSpPr>
          <p:spPr>
            <a:xfrm flipH="false" flipV="false" rot="0">
              <a:off x="0" y="0"/>
              <a:ext cx="6551379" cy="4113720"/>
            </a:xfrm>
            <a:custGeom>
              <a:avLst/>
              <a:gdLst/>
              <a:ahLst/>
              <a:cxnLst/>
              <a:rect r="r" b="b" t="t" l="l"/>
              <a:pathLst>
                <a:path h="4113720" w="6551379">
                  <a:moveTo>
                    <a:pt x="0" y="0"/>
                  </a:moveTo>
                  <a:lnTo>
                    <a:pt x="6551379" y="0"/>
                  </a:lnTo>
                  <a:lnTo>
                    <a:pt x="6551379" y="4113720"/>
                  </a:lnTo>
                  <a:lnTo>
                    <a:pt x="0" y="4113720"/>
                  </a:lnTo>
                  <a:lnTo>
                    <a:pt x="0" y="0"/>
                  </a:lnTo>
                  <a:close/>
                </a:path>
              </a:pathLst>
            </a:custGeom>
            <a:blipFill>
              <a:blip r:embed="rId3">
                <a:alphaModFix amt="44999"/>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22961600" y="11023600"/>
              <a:ext cx="6551379" cy="4113720"/>
            </a:xfrm>
            <a:custGeom>
              <a:avLst/>
              <a:gdLst/>
              <a:ahLst/>
              <a:cxnLst/>
              <a:rect r="r" b="b" t="t" l="l"/>
              <a:pathLst>
                <a:path h="4113720" w="6551379">
                  <a:moveTo>
                    <a:pt x="6551379" y="4113720"/>
                  </a:moveTo>
                  <a:lnTo>
                    <a:pt x="0" y="4113720"/>
                  </a:lnTo>
                  <a:lnTo>
                    <a:pt x="0" y="0"/>
                  </a:lnTo>
                  <a:lnTo>
                    <a:pt x="6551379" y="0"/>
                  </a:lnTo>
                  <a:lnTo>
                    <a:pt x="6551379" y="4113720"/>
                  </a:lnTo>
                  <a:close/>
                </a:path>
              </a:pathLst>
            </a:custGeom>
            <a:blipFill>
              <a:blip r:embed="rId3">
                <a:alphaModFix amt="82000"/>
                <a:extLst>
                  <a:ext uri="{96DAC541-7B7A-43D3-8B79-37D633B846F1}">
                    <asvg:svgBlip xmlns:asvg="http://schemas.microsoft.com/office/drawing/2016/SVG/main" r:embed="rId4"/>
                  </a:ext>
                </a:extLst>
              </a:blip>
              <a:stretch>
                <a:fillRect l="0" t="0" r="0" b="0"/>
              </a:stretch>
            </a:blipFill>
          </p:spPr>
        </p:sp>
      </p:grpSp>
      <p:grpSp>
        <p:nvGrpSpPr>
          <p:cNvPr name="Group 6" id="6"/>
          <p:cNvGrpSpPr/>
          <p:nvPr/>
        </p:nvGrpSpPr>
        <p:grpSpPr>
          <a:xfrm rot="0">
            <a:off x="1279132" y="2970342"/>
            <a:ext cx="1513867" cy="2430052"/>
            <a:chOff x="0" y="0"/>
            <a:chExt cx="2018490" cy="3240069"/>
          </a:xfrm>
        </p:grpSpPr>
        <p:sp>
          <p:nvSpPr>
            <p:cNvPr name="Freeform 7" id="7"/>
            <p:cNvSpPr/>
            <p:nvPr/>
          </p:nvSpPr>
          <p:spPr>
            <a:xfrm flipH="false" flipV="false" rot="0">
              <a:off x="0" y="0"/>
              <a:ext cx="2018490" cy="2668676"/>
            </a:xfrm>
            <a:custGeom>
              <a:avLst/>
              <a:gdLst/>
              <a:ahLst/>
              <a:cxnLst/>
              <a:rect r="r" b="b" t="t" l="l"/>
              <a:pathLst>
                <a:path h="2668676" w="2018490">
                  <a:moveTo>
                    <a:pt x="0" y="0"/>
                  </a:moveTo>
                  <a:lnTo>
                    <a:pt x="2018490" y="0"/>
                  </a:lnTo>
                  <a:lnTo>
                    <a:pt x="2018490" y="2668676"/>
                  </a:lnTo>
                  <a:lnTo>
                    <a:pt x="0" y="26686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0" y="2621051"/>
              <a:ext cx="2018490" cy="619018"/>
            </a:xfrm>
            <a:prstGeom prst="rect">
              <a:avLst/>
            </a:prstGeom>
          </p:spPr>
          <p:txBody>
            <a:bodyPr anchor="t" rtlCol="false" tIns="0" lIns="0" bIns="0" rIns="0">
              <a:spAutoFit/>
            </a:bodyPr>
            <a:lstStyle/>
            <a:p>
              <a:pPr algn="ctr">
                <a:lnSpc>
                  <a:spcPts val="3970"/>
                </a:lnSpc>
              </a:pPr>
              <a:r>
                <a:rPr lang="en-US" sz="2836">
                  <a:solidFill>
                    <a:srgbClr val="FFFFFF"/>
                  </a:solidFill>
                  <a:latin typeface="Canva Sans"/>
                </a:rPr>
                <a:t>Sender</a:t>
              </a:r>
            </a:p>
          </p:txBody>
        </p:sp>
      </p:grpSp>
      <p:grpSp>
        <p:nvGrpSpPr>
          <p:cNvPr name="Group 9" id="9"/>
          <p:cNvGrpSpPr/>
          <p:nvPr/>
        </p:nvGrpSpPr>
        <p:grpSpPr>
          <a:xfrm rot="0">
            <a:off x="1207654" y="6648772"/>
            <a:ext cx="1656823" cy="2659524"/>
            <a:chOff x="0" y="0"/>
            <a:chExt cx="2209098" cy="3546032"/>
          </a:xfrm>
        </p:grpSpPr>
        <p:sp>
          <p:nvSpPr>
            <p:cNvPr name="Freeform 10" id="10"/>
            <p:cNvSpPr/>
            <p:nvPr/>
          </p:nvSpPr>
          <p:spPr>
            <a:xfrm flipH="false" flipV="false" rot="0">
              <a:off x="0" y="0"/>
              <a:ext cx="2209098" cy="2920682"/>
            </a:xfrm>
            <a:custGeom>
              <a:avLst/>
              <a:gdLst/>
              <a:ahLst/>
              <a:cxnLst/>
              <a:rect r="r" b="b" t="t" l="l"/>
              <a:pathLst>
                <a:path h="2920682" w="2209098">
                  <a:moveTo>
                    <a:pt x="0" y="0"/>
                  </a:moveTo>
                  <a:lnTo>
                    <a:pt x="2209098" y="0"/>
                  </a:lnTo>
                  <a:lnTo>
                    <a:pt x="2209098" y="2920682"/>
                  </a:lnTo>
                  <a:lnTo>
                    <a:pt x="0" y="292068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0" y="2863532"/>
              <a:ext cx="2209098" cy="682500"/>
            </a:xfrm>
            <a:prstGeom prst="rect">
              <a:avLst/>
            </a:prstGeom>
          </p:spPr>
          <p:txBody>
            <a:bodyPr anchor="t" rtlCol="false" tIns="0" lIns="0" bIns="0" rIns="0">
              <a:spAutoFit/>
            </a:bodyPr>
            <a:lstStyle/>
            <a:p>
              <a:pPr algn="ctr">
                <a:lnSpc>
                  <a:spcPts val="4345"/>
                </a:lnSpc>
              </a:pPr>
              <a:r>
                <a:rPr lang="en-US" sz="3104">
                  <a:solidFill>
                    <a:srgbClr val="FFFFFF"/>
                  </a:solidFill>
                  <a:latin typeface="Canva Sans"/>
                </a:rPr>
                <a:t>Receiver</a:t>
              </a:r>
            </a:p>
          </p:txBody>
        </p:sp>
      </p:grpSp>
      <p:grpSp>
        <p:nvGrpSpPr>
          <p:cNvPr name="Group 12" id="12"/>
          <p:cNvGrpSpPr/>
          <p:nvPr/>
        </p:nvGrpSpPr>
        <p:grpSpPr>
          <a:xfrm rot="0">
            <a:off x="14812060" y="5427430"/>
            <a:ext cx="2789955" cy="1400463"/>
            <a:chOff x="0" y="0"/>
            <a:chExt cx="734803" cy="368846"/>
          </a:xfrm>
        </p:grpSpPr>
        <p:sp>
          <p:nvSpPr>
            <p:cNvPr name="Freeform 13" id="13"/>
            <p:cNvSpPr/>
            <p:nvPr/>
          </p:nvSpPr>
          <p:spPr>
            <a:xfrm flipH="false" flipV="false" rot="0">
              <a:off x="0" y="0"/>
              <a:ext cx="734803" cy="368846"/>
            </a:xfrm>
            <a:custGeom>
              <a:avLst/>
              <a:gdLst/>
              <a:ahLst/>
              <a:cxnLst/>
              <a:rect r="r" b="b" t="t" l="l"/>
              <a:pathLst>
                <a:path h="368846" w="734803">
                  <a:moveTo>
                    <a:pt x="184423" y="0"/>
                  </a:moveTo>
                  <a:lnTo>
                    <a:pt x="550380" y="0"/>
                  </a:lnTo>
                  <a:cubicBezTo>
                    <a:pt x="652234" y="0"/>
                    <a:pt x="734803" y="82569"/>
                    <a:pt x="734803" y="184423"/>
                  </a:cubicBezTo>
                  <a:lnTo>
                    <a:pt x="734803" y="184423"/>
                  </a:lnTo>
                  <a:cubicBezTo>
                    <a:pt x="734803" y="286277"/>
                    <a:pt x="652234" y="368846"/>
                    <a:pt x="550380" y="368846"/>
                  </a:cubicBezTo>
                  <a:lnTo>
                    <a:pt x="184423" y="368846"/>
                  </a:lnTo>
                  <a:cubicBezTo>
                    <a:pt x="82569" y="368846"/>
                    <a:pt x="0" y="286277"/>
                    <a:pt x="0" y="184423"/>
                  </a:cubicBezTo>
                  <a:lnTo>
                    <a:pt x="0" y="184423"/>
                  </a:lnTo>
                  <a:cubicBezTo>
                    <a:pt x="0" y="82569"/>
                    <a:pt x="82569" y="0"/>
                    <a:pt x="184423" y="0"/>
                  </a:cubicBezTo>
                  <a:close/>
                </a:path>
              </a:pathLst>
            </a:custGeom>
            <a:solidFill>
              <a:srgbClr val="000000">
                <a:alpha val="0"/>
              </a:srgbClr>
            </a:solidFill>
            <a:ln w="47625" cap="rnd">
              <a:solidFill>
                <a:srgbClr val="FFFFFF"/>
              </a:solidFill>
              <a:prstDash val="solid"/>
              <a:round/>
            </a:ln>
          </p:spPr>
        </p:sp>
        <p:sp>
          <p:nvSpPr>
            <p:cNvPr name="TextBox 14" id="14"/>
            <p:cNvSpPr txBox="true"/>
            <p:nvPr/>
          </p:nvSpPr>
          <p:spPr>
            <a:xfrm>
              <a:off x="0" y="-47625"/>
              <a:ext cx="734803" cy="416471"/>
            </a:xfrm>
            <a:prstGeom prst="rect">
              <a:avLst/>
            </a:prstGeom>
          </p:spPr>
          <p:txBody>
            <a:bodyPr anchor="ctr" rtlCol="false" tIns="50800" lIns="50800" bIns="50800" rIns="50800"/>
            <a:lstStyle/>
            <a:p>
              <a:pPr algn="ctr" marL="0" indent="0" lvl="0">
                <a:lnSpc>
                  <a:spcPts val="3499"/>
                </a:lnSpc>
                <a:spcBef>
                  <a:spcPct val="0"/>
                </a:spcBef>
              </a:pPr>
              <a:r>
                <a:rPr lang="en-US" sz="2499" strike="noStrike" u="none">
                  <a:solidFill>
                    <a:srgbClr val="FFFFFF"/>
                  </a:solidFill>
                  <a:latin typeface="Antonio"/>
                </a:rPr>
                <a:t>Communication</a:t>
              </a:r>
            </a:p>
            <a:p>
              <a:pPr algn="ctr" marL="0" indent="0" lvl="0">
                <a:lnSpc>
                  <a:spcPts val="3499"/>
                </a:lnSpc>
                <a:spcBef>
                  <a:spcPct val="0"/>
                </a:spcBef>
              </a:pPr>
              <a:r>
                <a:rPr lang="en-US" sz="2499" strike="noStrike" u="none">
                  <a:solidFill>
                    <a:srgbClr val="FFFFFF"/>
                  </a:solidFill>
                  <a:latin typeface="Antonio"/>
                </a:rPr>
                <a:t>Channel</a:t>
              </a:r>
            </a:p>
          </p:txBody>
        </p:sp>
      </p:grpSp>
      <p:grpSp>
        <p:nvGrpSpPr>
          <p:cNvPr name="Group 15" id="15"/>
          <p:cNvGrpSpPr/>
          <p:nvPr/>
        </p:nvGrpSpPr>
        <p:grpSpPr>
          <a:xfrm rot="0">
            <a:off x="10547697" y="7102849"/>
            <a:ext cx="3619500" cy="1751371"/>
            <a:chOff x="0" y="0"/>
            <a:chExt cx="953284" cy="461266"/>
          </a:xfrm>
        </p:grpSpPr>
        <p:sp>
          <p:nvSpPr>
            <p:cNvPr name="Freeform 16" id="16"/>
            <p:cNvSpPr/>
            <p:nvPr/>
          </p:nvSpPr>
          <p:spPr>
            <a:xfrm flipH="false" flipV="false" rot="0">
              <a:off x="0" y="0"/>
              <a:ext cx="953284" cy="461266"/>
            </a:xfrm>
            <a:custGeom>
              <a:avLst/>
              <a:gdLst/>
              <a:ahLst/>
              <a:cxnLst/>
              <a:rect r="r" b="b" t="t" l="l"/>
              <a:pathLst>
                <a:path h="461266" w="953284">
                  <a:moveTo>
                    <a:pt x="106947" y="0"/>
                  </a:moveTo>
                  <a:lnTo>
                    <a:pt x="846337" y="0"/>
                  </a:lnTo>
                  <a:cubicBezTo>
                    <a:pt x="874701" y="0"/>
                    <a:pt x="901903" y="11268"/>
                    <a:pt x="921960" y="31324"/>
                  </a:cubicBezTo>
                  <a:cubicBezTo>
                    <a:pt x="942016" y="51381"/>
                    <a:pt x="953284" y="78583"/>
                    <a:pt x="953284" y="106947"/>
                  </a:cubicBezTo>
                  <a:lnTo>
                    <a:pt x="953284" y="354319"/>
                  </a:lnTo>
                  <a:cubicBezTo>
                    <a:pt x="953284" y="382683"/>
                    <a:pt x="942016" y="409886"/>
                    <a:pt x="921960" y="429942"/>
                  </a:cubicBezTo>
                  <a:cubicBezTo>
                    <a:pt x="901903" y="449999"/>
                    <a:pt x="874701" y="461266"/>
                    <a:pt x="846337" y="461266"/>
                  </a:cubicBezTo>
                  <a:lnTo>
                    <a:pt x="106947" y="461266"/>
                  </a:lnTo>
                  <a:cubicBezTo>
                    <a:pt x="78583" y="461266"/>
                    <a:pt x="51381" y="449999"/>
                    <a:pt x="31324" y="429942"/>
                  </a:cubicBezTo>
                  <a:cubicBezTo>
                    <a:pt x="11268" y="409886"/>
                    <a:pt x="0" y="382683"/>
                    <a:pt x="0" y="354319"/>
                  </a:cubicBezTo>
                  <a:lnTo>
                    <a:pt x="0" y="106947"/>
                  </a:lnTo>
                  <a:cubicBezTo>
                    <a:pt x="0" y="78583"/>
                    <a:pt x="11268" y="51381"/>
                    <a:pt x="31324" y="31324"/>
                  </a:cubicBezTo>
                  <a:cubicBezTo>
                    <a:pt x="51381" y="11268"/>
                    <a:pt x="78583" y="0"/>
                    <a:pt x="106947" y="0"/>
                  </a:cubicBezTo>
                  <a:close/>
                </a:path>
              </a:pathLst>
            </a:custGeom>
            <a:solidFill>
              <a:srgbClr val="0D2A66"/>
            </a:solidFill>
            <a:ln w="38100" cap="rnd">
              <a:solidFill>
                <a:srgbClr val="FFFFFF"/>
              </a:solidFill>
              <a:prstDash val="solid"/>
              <a:round/>
            </a:ln>
          </p:spPr>
        </p:sp>
        <p:sp>
          <p:nvSpPr>
            <p:cNvPr name="TextBox 17" id="17"/>
            <p:cNvSpPr txBox="true"/>
            <p:nvPr/>
          </p:nvSpPr>
          <p:spPr>
            <a:xfrm>
              <a:off x="0" y="-66675"/>
              <a:ext cx="953284" cy="527941"/>
            </a:xfrm>
            <a:prstGeom prst="rect">
              <a:avLst/>
            </a:prstGeom>
          </p:spPr>
          <p:txBody>
            <a:bodyPr anchor="ctr" rtlCol="false" tIns="50800" lIns="50800" bIns="50800" rIns="50800"/>
            <a:lstStyle/>
            <a:p>
              <a:pPr algn="ctr" marL="0" indent="0" lvl="0">
                <a:lnSpc>
                  <a:spcPts val="4900"/>
                </a:lnSpc>
                <a:spcBef>
                  <a:spcPct val="0"/>
                </a:spcBef>
              </a:pPr>
              <a:r>
                <a:rPr lang="en-US" sz="3500" strike="noStrike" u="none">
                  <a:solidFill>
                    <a:srgbClr val="FFFFFF"/>
                  </a:solidFill>
                  <a:latin typeface="Antonio"/>
                </a:rPr>
                <a:t>Steganographic  Decoder</a:t>
              </a:r>
            </a:p>
          </p:txBody>
        </p:sp>
      </p:grpSp>
      <p:grpSp>
        <p:nvGrpSpPr>
          <p:cNvPr name="Group 18" id="18"/>
          <p:cNvGrpSpPr/>
          <p:nvPr/>
        </p:nvGrpSpPr>
        <p:grpSpPr>
          <a:xfrm rot="0">
            <a:off x="10486968" y="3302718"/>
            <a:ext cx="3619500" cy="1765300"/>
            <a:chOff x="0" y="0"/>
            <a:chExt cx="953284" cy="464935"/>
          </a:xfrm>
        </p:grpSpPr>
        <p:sp>
          <p:nvSpPr>
            <p:cNvPr name="Freeform 19" id="19"/>
            <p:cNvSpPr/>
            <p:nvPr/>
          </p:nvSpPr>
          <p:spPr>
            <a:xfrm flipH="false" flipV="false" rot="0">
              <a:off x="0" y="0"/>
              <a:ext cx="953284" cy="464935"/>
            </a:xfrm>
            <a:custGeom>
              <a:avLst/>
              <a:gdLst/>
              <a:ahLst/>
              <a:cxnLst/>
              <a:rect r="r" b="b" t="t" l="l"/>
              <a:pathLst>
                <a:path h="464935" w="953284">
                  <a:moveTo>
                    <a:pt x="106947" y="0"/>
                  </a:moveTo>
                  <a:lnTo>
                    <a:pt x="846337" y="0"/>
                  </a:lnTo>
                  <a:cubicBezTo>
                    <a:pt x="874701" y="0"/>
                    <a:pt x="901903" y="11268"/>
                    <a:pt x="921960" y="31324"/>
                  </a:cubicBezTo>
                  <a:cubicBezTo>
                    <a:pt x="942016" y="51381"/>
                    <a:pt x="953284" y="78583"/>
                    <a:pt x="953284" y="106947"/>
                  </a:cubicBezTo>
                  <a:lnTo>
                    <a:pt x="953284" y="357988"/>
                  </a:lnTo>
                  <a:cubicBezTo>
                    <a:pt x="953284" y="386352"/>
                    <a:pt x="942016" y="413554"/>
                    <a:pt x="921960" y="433611"/>
                  </a:cubicBezTo>
                  <a:cubicBezTo>
                    <a:pt x="901903" y="453667"/>
                    <a:pt x="874701" y="464935"/>
                    <a:pt x="846337" y="464935"/>
                  </a:cubicBezTo>
                  <a:lnTo>
                    <a:pt x="106947" y="464935"/>
                  </a:lnTo>
                  <a:cubicBezTo>
                    <a:pt x="78583" y="464935"/>
                    <a:pt x="51381" y="453667"/>
                    <a:pt x="31324" y="433611"/>
                  </a:cubicBezTo>
                  <a:cubicBezTo>
                    <a:pt x="11268" y="413554"/>
                    <a:pt x="0" y="386352"/>
                    <a:pt x="0" y="357988"/>
                  </a:cubicBezTo>
                  <a:lnTo>
                    <a:pt x="0" y="106947"/>
                  </a:lnTo>
                  <a:cubicBezTo>
                    <a:pt x="0" y="78583"/>
                    <a:pt x="11268" y="51381"/>
                    <a:pt x="31324" y="31324"/>
                  </a:cubicBezTo>
                  <a:cubicBezTo>
                    <a:pt x="51381" y="11268"/>
                    <a:pt x="78583" y="0"/>
                    <a:pt x="106947" y="0"/>
                  </a:cubicBezTo>
                  <a:close/>
                </a:path>
              </a:pathLst>
            </a:custGeom>
            <a:solidFill>
              <a:srgbClr val="0D2A66"/>
            </a:solidFill>
            <a:ln w="38100" cap="rnd">
              <a:solidFill>
                <a:srgbClr val="FFFFFF"/>
              </a:solidFill>
              <a:prstDash val="solid"/>
              <a:round/>
            </a:ln>
          </p:spPr>
        </p:sp>
        <p:sp>
          <p:nvSpPr>
            <p:cNvPr name="TextBox 20" id="20"/>
            <p:cNvSpPr txBox="true"/>
            <p:nvPr/>
          </p:nvSpPr>
          <p:spPr>
            <a:xfrm>
              <a:off x="0" y="-66675"/>
              <a:ext cx="953284" cy="531610"/>
            </a:xfrm>
            <a:prstGeom prst="rect">
              <a:avLst/>
            </a:prstGeom>
          </p:spPr>
          <p:txBody>
            <a:bodyPr anchor="ctr" rtlCol="false" tIns="50800" lIns="50800" bIns="50800" rIns="50800"/>
            <a:lstStyle/>
            <a:p>
              <a:pPr algn="ctr" marL="0" indent="0" lvl="0">
                <a:lnSpc>
                  <a:spcPts val="4900"/>
                </a:lnSpc>
                <a:spcBef>
                  <a:spcPct val="0"/>
                </a:spcBef>
              </a:pPr>
              <a:r>
                <a:rPr lang="en-US" sz="3500" strike="noStrike" u="none">
                  <a:solidFill>
                    <a:srgbClr val="FFFFFF"/>
                  </a:solidFill>
                  <a:latin typeface="Antonio"/>
                </a:rPr>
                <a:t>Steganographic  Encoder</a:t>
              </a:r>
            </a:p>
          </p:txBody>
        </p:sp>
      </p:grpSp>
      <p:grpSp>
        <p:nvGrpSpPr>
          <p:cNvPr name="Group 21" id="21"/>
          <p:cNvGrpSpPr/>
          <p:nvPr/>
        </p:nvGrpSpPr>
        <p:grpSpPr>
          <a:xfrm rot="0">
            <a:off x="4995505" y="7102849"/>
            <a:ext cx="3619500" cy="1751371"/>
            <a:chOff x="0" y="0"/>
            <a:chExt cx="953284" cy="461266"/>
          </a:xfrm>
        </p:grpSpPr>
        <p:sp>
          <p:nvSpPr>
            <p:cNvPr name="Freeform 22" id="22"/>
            <p:cNvSpPr/>
            <p:nvPr/>
          </p:nvSpPr>
          <p:spPr>
            <a:xfrm flipH="false" flipV="false" rot="0">
              <a:off x="0" y="0"/>
              <a:ext cx="953284" cy="461266"/>
            </a:xfrm>
            <a:custGeom>
              <a:avLst/>
              <a:gdLst/>
              <a:ahLst/>
              <a:cxnLst/>
              <a:rect r="r" b="b" t="t" l="l"/>
              <a:pathLst>
                <a:path h="461266" w="953284">
                  <a:moveTo>
                    <a:pt x="106947" y="0"/>
                  </a:moveTo>
                  <a:lnTo>
                    <a:pt x="846337" y="0"/>
                  </a:lnTo>
                  <a:cubicBezTo>
                    <a:pt x="874701" y="0"/>
                    <a:pt x="901903" y="11268"/>
                    <a:pt x="921960" y="31324"/>
                  </a:cubicBezTo>
                  <a:cubicBezTo>
                    <a:pt x="942016" y="51381"/>
                    <a:pt x="953284" y="78583"/>
                    <a:pt x="953284" y="106947"/>
                  </a:cubicBezTo>
                  <a:lnTo>
                    <a:pt x="953284" y="354319"/>
                  </a:lnTo>
                  <a:cubicBezTo>
                    <a:pt x="953284" y="382683"/>
                    <a:pt x="942016" y="409886"/>
                    <a:pt x="921960" y="429942"/>
                  </a:cubicBezTo>
                  <a:cubicBezTo>
                    <a:pt x="901903" y="449999"/>
                    <a:pt x="874701" y="461266"/>
                    <a:pt x="846337" y="461266"/>
                  </a:cubicBezTo>
                  <a:lnTo>
                    <a:pt x="106947" y="461266"/>
                  </a:lnTo>
                  <a:cubicBezTo>
                    <a:pt x="78583" y="461266"/>
                    <a:pt x="51381" y="449999"/>
                    <a:pt x="31324" y="429942"/>
                  </a:cubicBezTo>
                  <a:cubicBezTo>
                    <a:pt x="11268" y="409886"/>
                    <a:pt x="0" y="382683"/>
                    <a:pt x="0" y="354319"/>
                  </a:cubicBezTo>
                  <a:lnTo>
                    <a:pt x="0" y="106947"/>
                  </a:lnTo>
                  <a:cubicBezTo>
                    <a:pt x="0" y="78583"/>
                    <a:pt x="11268" y="51381"/>
                    <a:pt x="31324" y="31324"/>
                  </a:cubicBezTo>
                  <a:cubicBezTo>
                    <a:pt x="51381" y="11268"/>
                    <a:pt x="78583" y="0"/>
                    <a:pt x="106947" y="0"/>
                  </a:cubicBezTo>
                  <a:close/>
                </a:path>
              </a:pathLst>
            </a:custGeom>
            <a:solidFill>
              <a:srgbClr val="0D2A66"/>
            </a:solidFill>
            <a:ln w="38100" cap="rnd">
              <a:solidFill>
                <a:srgbClr val="FFFFFF"/>
              </a:solidFill>
              <a:prstDash val="solid"/>
              <a:round/>
            </a:ln>
          </p:spPr>
        </p:sp>
        <p:sp>
          <p:nvSpPr>
            <p:cNvPr name="TextBox 23" id="23"/>
            <p:cNvSpPr txBox="true"/>
            <p:nvPr/>
          </p:nvSpPr>
          <p:spPr>
            <a:xfrm>
              <a:off x="0" y="-66675"/>
              <a:ext cx="953284" cy="527941"/>
            </a:xfrm>
            <a:prstGeom prst="rect">
              <a:avLst/>
            </a:prstGeom>
          </p:spPr>
          <p:txBody>
            <a:bodyPr anchor="ctr" rtlCol="false" tIns="50800" lIns="50800" bIns="50800" rIns="50800"/>
            <a:lstStyle/>
            <a:p>
              <a:pPr algn="ctr">
                <a:lnSpc>
                  <a:spcPts val="4900"/>
                </a:lnSpc>
              </a:pPr>
              <a:r>
                <a:rPr lang="en-US" sz="3500">
                  <a:solidFill>
                    <a:srgbClr val="FFFFFF"/>
                  </a:solidFill>
                  <a:latin typeface="Antonio"/>
                </a:rPr>
                <a:t>Decryption</a:t>
              </a:r>
            </a:p>
            <a:p>
              <a:pPr algn="ctr" marL="0" indent="0" lvl="0">
                <a:lnSpc>
                  <a:spcPts val="4900"/>
                </a:lnSpc>
                <a:spcBef>
                  <a:spcPct val="0"/>
                </a:spcBef>
              </a:pPr>
              <a:r>
                <a:rPr lang="en-US" sz="3500">
                  <a:solidFill>
                    <a:srgbClr val="FFFFFF"/>
                  </a:solidFill>
                  <a:latin typeface="Antonio"/>
                </a:rPr>
                <a:t>Algorithm</a:t>
              </a:r>
            </a:p>
          </p:txBody>
        </p:sp>
      </p:grpSp>
      <p:grpSp>
        <p:nvGrpSpPr>
          <p:cNvPr name="Group 24" id="24"/>
          <p:cNvGrpSpPr/>
          <p:nvPr/>
        </p:nvGrpSpPr>
        <p:grpSpPr>
          <a:xfrm rot="0">
            <a:off x="4995505" y="3302718"/>
            <a:ext cx="3619500" cy="1765300"/>
            <a:chOff x="0" y="0"/>
            <a:chExt cx="953284" cy="464935"/>
          </a:xfrm>
        </p:grpSpPr>
        <p:sp>
          <p:nvSpPr>
            <p:cNvPr name="Freeform 25" id="25"/>
            <p:cNvSpPr/>
            <p:nvPr/>
          </p:nvSpPr>
          <p:spPr>
            <a:xfrm flipH="false" flipV="false" rot="0">
              <a:off x="0" y="0"/>
              <a:ext cx="953284" cy="464935"/>
            </a:xfrm>
            <a:custGeom>
              <a:avLst/>
              <a:gdLst/>
              <a:ahLst/>
              <a:cxnLst/>
              <a:rect r="r" b="b" t="t" l="l"/>
              <a:pathLst>
                <a:path h="464935" w="953284">
                  <a:moveTo>
                    <a:pt x="106947" y="0"/>
                  </a:moveTo>
                  <a:lnTo>
                    <a:pt x="846337" y="0"/>
                  </a:lnTo>
                  <a:cubicBezTo>
                    <a:pt x="874701" y="0"/>
                    <a:pt x="901903" y="11268"/>
                    <a:pt x="921960" y="31324"/>
                  </a:cubicBezTo>
                  <a:cubicBezTo>
                    <a:pt x="942016" y="51381"/>
                    <a:pt x="953284" y="78583"/>
                    <a:pt x="953284" y="106947"/>
                  </a:cubicBezTo>
                  <a:lnTo>
                    <a:pt x="953284" y="357988"/>
                  </a:lnTo>
                  <a:cubicBezTo>
                    <a:pt x="953284" y="386352"/>
                    <a:pt x="942016" y="413554"/>
                    <a:pt x="921960" y="433611"/>
                  </a:cubicBezTo>
                  <a:cubicBezTo>
                    <a:pt x="901903" y="453667"/>
                    <a:pt x="874701" y="464935"/>
                    <a:pt x="846337" y="464935"/>
                  </a:cubicBezTo>
                  <a:lnTo>
                    <a:pt x="106947" y="464935"/>
                  </a:lnTo>
                  <a:cubicBezTo>
                    <a:pt x="78583" y="464935"/>
                    <a:pt x="51381" y="453667"/>
                    <a:pt x="31324" y="433611"/>
                  </a:cubicBezTo>
                  <a:cubicBezTo>
                    <a:pt x="11268" y="413554"/>
                    <a:pt x="0" y="386352"/>
                    <a:pt x="0" y="357988"/>
                  </a:cubicBezTo>
                  <a:lnTo>
                    <a:pt x="0" y="106947"/>
                  </a:lnTo>
                  <a:cubicBezTo>
                    <a:pt x="0" y="78583"/>
                    <a:pt x="11268" y="51381"/>
                    <a:pt x="31324" y="31324"/>
                  </a:cubicBezTo>
                  <a:cubicBezTo>
                    <a:pt x="51381" y="11268"/>
                    <a:pt x="78583" y="0"/>
                    <a:pt x="106947" y="0"/>
                  </a:cubicBezTo>
                  <a:close/>
                </a:path>
              </a:pathLst>
            </a:custGeom>
            <a:solidFill>
              <a:srgbClr val="0D2A66"/>
            </a:solidFill>
            <a:ln w="38100" cap="rnd">
              <a:solidFill>
                <a:srgbClr val="FFFFFF"/>
              </a:solidFill>
              <a:prstDash val="solid"/>
              <a:round/>
            </a:ln>
          </p:spPr>
        </p:sp>
        <p:sp>
          <p:nvSpPr>
            <p:cNvPr name="TextBox 26" id="26"/>
            <p:cNvSpPr txBox="true"/>
            <p:nvPr/>
          </p:nvSpPr>
          <p:spPr>
            <a:xfrm>
              <a:off x="0" y="-66675"/>
              <a:ext cx="953284" cy="531610"/>
            </a:xfrm>
            <a:prstGeom prst="rect">
              <a:avLst/>
            </a:prstGeom>
          </p:spPr>
          <p:txBody>
            <a:bodyPr anchor="ctr" rtlCol="false" tIns="50800" lIns="50800" bIns="50800" rIns="50800"/>
            <a:lstStyle/>
            <a:p>
              <a:pPr algn="ctr">
                <a:lnSpc>
                  <a:spcPts val="4900"/>
                </a:lnSpc>
              </a:pPr>
              <a:r>
                <a:rPr lang="en-US" sz="3500">
                  <a:solidFill>
                    <a:srgbClr val="FFFFFF"/>
                  </a:solidFill>
                  <a:latin typeface="Antonio"/>
                </a:rPr>
                <a:t>Encryption</a:t>
              </a:r>
            </a:p>
            <a:p>
              <a:pPr algn="ctr" marL="0" indent="0" lvl="0">
                <a:lnSpc>
                  <a:spcPts val="4900"/>
                </a:lnSpc>
                <a:spcBef>
                  <a:spcPct val="0"/>
                </a:spcBef>
              </a:pPr>
              <a:r>
                <a:rPr lang="en-US" sz="3500">
                  <a:solidFill>
                    <a:srgbClr val="FFFFFF"/>
                  </a:solidFill>
                  <a:latin typeface="Antonio"/>
                </a:rPr>
                <a:t>Algorithm</a:t>
              </a:r>
            </a:p>
          </p:txBody>
        </p:sp>
      </p:grpSp>
      <p:grpSp>
        <p:nvGrpSpPr>
          <p:cNvPr name="Group 27" id="27"/>
          <p:cNvGrpSpPr/>
          <p:nvPr/>
        </p:nvGrpSpPr>
        <p:grpSpPr>
          <a:xfrm rot="0">
            <a:off x="3122727" y="3262737"/>
            <a:ext cx="1543050" cy="831850"/>
            <a:chOff x="0" y="0"/>
            <a:chExt cx="406400" cy="219088"/>
          </a:xfrm>
        </p:grpSpPr>
        <p:sp>
          <p:nvSpPr>
            <p:cNvPr name="Freeform 28" id="28"/>
            <p:cNvSpPr/>
            <p:nvPr/>
          </p:nvSpPr>
          <p:spPr>
            <a:xfrm flipH="false" flipV="false" rot="0">
              <a:off x="0" y="0"/>
              <a:ext cx="406400" cy="219088"/>
            </a:xfrm>
            <a:custGeom>
              <a:avLst/>
              <a:gdLst/>
              <a:ahLst/>
              <a:cxnLst/>
              <a:rect r="r" b="b" t="t" l="l"/>
              <a:pathLst>
                <a:path h="219088" w="406400">
                  <a:moveTo>
                    <a:pt x="0" y="0"/>
                  </a:moveTo>
                  <a:lnTo>
                    <a:pt x="406400" y="0"/>
                  </a:lnTo>
                  <a:lnTo>
                    <a:pt x="406400" y="219088"/>
                  </a:lnTo>
                  <a:lnTo>
                    <a:pt x="0" y="219088"/>
                  </a:lnTo>
                  <a:close/>
                </a:path>
              </a:pathLst>
            </a:custGeom>
            <a:solidFill>
              <a:srgbClr val="000000">
                <a:alpha val="0"/>
              </a:srgbClr>
            </a:solidFill>
          </p:spPr>
        </p:sp>
        <p:sp>
          <p:nvSpPr>
            <p:cNvPr name="TextBox 29" id="29"/>
            <p:cNvSpPr txBox="true"/>
            <p:nvPr/>
          </p:nvSpPr>
          <p:spPr>
            <a:xfrm>
              <a:off x="0" y="-38100"/>
              <a:ext cx="406400" cy="257188"/>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Canva Sans"/>
                </a:rPr>
                <a:t>Message</a:t>
              </a:r>
            </a:p>
          </p:txBody>
        </p:sp>
      </p:grpSp>
      <p:sp>
        <p:nvSpPr>
          <p:cNvPr name="TextBox 30" id="30"/>
          <p:cNvSpPr txBox="true"/>
          <p:nvPr/>
        </p:nvSpPr>
        <p:spPr>
          <a:xfrm rot="0">
            <a:off x="3300999" y="332082"/>
            <a:ext cx="11861800" cy="86360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Antonio"/>
              </a:rPr>
              <a:t>System Architecture: With Encryption</a:t>
            </a:r>
          </a:p>
        </p:txBody>
      </p:sp>
      <p:grpSp>
        <p:nvGrpSpPr>
          <p:cNvPr name="Group 31" id="31"/>
          <p:cNvGrpSpPr/>
          <p:nvPr/>
        </p:nvGrpSpPr>
        <p:grpSpPr>
          <a:xfrm rot="0">
            <a:off x="3452455" y="8018516"/>
            <a:ext cx="1543050" cy="831850"/>
            <a:chOff x="0" y="0"/>
            <a:chExt cx="406400" cy="219088"/>
          </a:xfrm>
        </p:grpSpPr>
        <p:sp>
          <p:nvSpPr>
            <p:cNvPr name="Freeform 32" id="32"/>
            <p:cNvSpPr/>
            <p:nvPr/>
          </p:nvSpPr>
          <p:spPr>
            <a:xfrm flipH="false" flipV="false" rot="0">
              <a:off x="0" y="0"/>
              <a:ext cx="406400" cy="219088"/>
            </a:xfrm>
            <a:custGeom>
              <a:avLst/>
              <a:gdLst/>
              <a:ahLst/>
              <a:cxnLst/>
              <a:rect r="r" b="b" t="t" l="l"/>
              <a:pathLst>
                <a:path h="219088" w="406400">
                  <a:moveTo>
                    <a:pt x="0" y="0"/>
                  </a:moveTo>
                  <a:lnTo>
                    <a:pt x="406400" y="0"/>
                  </a:lnTo>
                  <a:lnTo>
                    <a:pt x="406400" y="219088"/>
                  </a:lnTo>
                  <a:lnTo>
                    <a:pt x="0" y="219088"/>
                  </a:lnTo>
                  <a:close/>
                </a:path>
              </a:pathLst>
            </a:custGeom>
            <a:solidFill>
              <a:srgbClr val="000000">
                <a:alpha val="0"/>
              </a:srgbClr>
            </a:solidFill>
          </p:spPr>
        </p:sp>
        <p:sp>
          <p:nvSpPr>
            <p:cNvPr name="TextBox 33" id="33"/>
            <p:cNvSpPr txBox="true"/>
            <p:nvPr/>
          </p:nvSpPr>
          <p:spPr>
            <a:xfrm>
              <a:off x="0" y="-38100"/>
              <a:ext cx="406400" cy="257188"/>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Canva Sans"/>
                </a:rPr>
                <a:t>Message</a:t>
              </a:r>
            </a:p>
          </p:txBody>
        </p:sp>
      </p:grpSp>
      <p:grpSp>
        <p:nvGrpSpPr>
          <p:cNvPr name="Group 34" id="34"/>
          <p:cNvGrpSpPr/>
          <p:nvPr/>
        </p:nvGrpSpPr>
        <p:grpSpPr>
          <a:xfrm rot="0">
            <a:off x="8615005" y="3138189"/>
            <a:ext cx="1735033" cy="1189180"/>
            <a:chOff x="0" y="0"/>
            <a:chExt cx="456963" cy="313200"/>
          </a:xfrm>
        </p:grpSpPr>
        <p:sp>
          <p:nvSpPr>
            <p:cNvPr name="Freeform 35" id="35"/>
            <p:cNvSpPr/>
            <p:nvPr/>
          </p:nvSpPr>
          <p:spPr>
            <a:xfrm flipH="false" flipV="false" rot="0">
              <a:off x="0" y="0"/>
              <a:ext cx="456963" cy="313200"/>
            </a:xfrm>
            <a:custGeom>
              <a:avLst/>
              <a:gdLst/>
              <a:ahLst/>
              <a:cxnLst/>
              <a:rect r="r" b="b" t="t" l="l"/>
              <a:pathLst>
                <a:path h="313200" w="456963">
                  <a:moveTo>
                    <a:pt x="0" y="0"/>
                  </a:moveTo>
                  <a:lnTo>
                    <a:pt x="456963" y="0"/>
                  </a:lnTo>
                  <a:lnTo>
                    <a:pt x="456963" y="313200"/>
                  </a:lnTo>
                  <a:lnTo>
                    <a:pt x="0" y="313200"/>
                  </a:lnTo>
                  <a:close/>
                </a:path>
              </a:pathLst>
            </a:custGeom>
            <a:solidFill>
              <a:srgbClr val="000000">
                <a:alpha val="0"/>
              </a:srgbClr>
            </a:solidFill>
          </p:spPr>
        </p:sp>
        <p:sp>
          <p:nvSpPr>
            <p:cNvPr name="TextBox 36" id="36"/>
            <p:cNvSpPr txBox="true"/>
            <p:nvPr/>
          </p:nvSpPr>
          <p:spPr>
            <a:xfrm>
              <a:off x="0" y="-38100"/>
              <a:ext cx="456963" cy="3513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rPr>
                <a:t>Cypher</a:t>
              </a:r>
            </a:p>
            <a:p>
              <a:pPr algn="ctr">
                <a:lnSpc>
                  <a:spcPts val="2659"/>
                </a:lnSpc>
                <a:spcBef>
                  <a:spcPct val="0"/>
                </a:spcBef>
              </a:pPr>
              <a:r>
                <a:rPr lang="en-US" sz="1899">
                  <a:solidFill>
                    <a:srgbClr val="FFFFFF"/>
                  </a:solidFill>
                  <a:latin typeface="Canva Sans"/>
                </a:rPr>
                <a:t>Text</a:t>
              </a:r>
            </a:p>
          </p:txBody>
        </p:sp>
      </p:grpSp>
      <p:grpSp>
        <p:nvGrpSpPr>
          <p:cNvPr name="Group 37" id="37"/>
          <p:cNvGrpSpPr/>
          <p:nvPr/>
        </p:nvGrpSpPr>
        <p:grpSpPr>
          <a:xfrm rot="0">
            <a:off x="8751935" y="7839851"/>
            <a:ext cx="1735033" cy="1189180"/>
            <a:chOff x="0" y="0"/>
            <a:chExt cx="456963" cy="313200"/>
          </a:xfrm>
        </p:grpSpPr>
        <p:sp>
          <p:nvSpPr>
            <p:cNvPr name="Freeform 38" id="38"/>
            <p:cNvSpPr/>
            <p:nvPr/>
          </p:nvSpPr>
          <p:spPr>
            <a:xfrm flipH="false" flipV="false" rot="0">
              <a:off x="0" y="0"/>
              <a:ext cx="456963" cy="313200"/>
            </a:xfrm>
            <a:custGeom>
              <a:avLst/>
              <a:gdLst/>
              <a:ahLst/>
              <a:cxnLst/>
              <a:rect r="r" b="b" t="t" l="l"/>
              <a:pathLst>
                <a:path h="313200" w="456963">
                  <a:moveTo>
                    <a:pt x="0" y="0"/>
                  </a:moveTo>
                  <a:lnTo>
                    <a:pt x="456963" y="0"/>
                  </a:lnTo>
                  <a:lnTo>
                    <a:pt x="456963" y="313200"/>
                  </a:lnTo>
                  <a:lnTo>
                    <a:pt x="0" y="313200"/>
                  </a:lnTo>
                  <a:close/>
                </a:path>
              </a:pathLst>
            </a:custGeom>
            <a:solidFill>
              <a:srgbClr val="000000">
                <a:alpha val="0"/>
              </a:srgbClr>
            </a:solidFill>
          </p:spPr>
        </p:sp>
        <p:sp>
          <p:nvSpPr>
            <p:cNvPr name="TextBox 39" id="39"/>
            <p:cNvSpPr txBox="true"/>
            <p:nvPr/>
          </p:nvSpPr>
          <p:spPr>
            <a:xfrm>
              <a:off x="0" y="-38100"/>
              <a:ext cx="456963" cy="3513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rPr>
                <a:t>Cypher</a:t>
              </a:r>
            </a:p>
            <a:p>
              <a:pPr algn="ctr">
                <a:lnSpc>
                  <a:spcPts val="2659"/>
                </a:lnSpc>
                <a:spcBef>
                  <a:spcPct val="0"/>
                </a:spcBef>
              </a:pPr>
              <a:r>
                <a:rPr lang="en-US" sz="1899">
                  <a:solidFill>
                    <a:srgbClr val="FFFFFF"/>
                  </a:solidFill>
                  <a:latin typeface="Canva Sans"/>
                </a:rPr>
                <a:t>Text</a:t>
              </a:r>
            </a:p>
          </p:txBody>
        </p:sp>
      </p:grpSp>
      <p:grpSp>
        <p:nvGrpSpPr>
          <p:cNvPr name="Group 40" id="40"/>
          <p:cNvGrpSpPr/>
          <p:nvPr/>
        </p:nvGrpSpPr>
        <p:grpSpPr>
          <a:xfrm rot="0">
            <a:off x="14812060" y="3342700"/>
            <a:ext cx="1735033" cy="984669"/>
            <a:chOff x="0" y="0"/>
            <a:chExt cx="456963" cy="259337"/>
          </a:xfrm>
        </p:grpSpPr>
        <p:sp>
          <p:nvSpPr>
            <p:cNvPr name="Freeform 41" id="41"/>
            <p:cNvSpPr/>
            <p:nvPr/>
          </p:nvSpPr>
          <p:spPr>
            <a:xfrm flipH="false" flipV="false" rot="0">
              <a:off x="0" y="0"/>
              <a:ext cx="456963" cy="259337"/>
            </a:xfrm>
            <a:custGeom>
              <a:avLst/>
              <a:gdLst/>
              <a:ahLst/>
              <a:cxnLst/>
              <a:rect r="r" b="b" t="t" l="l"/>
              <a:pathLst>
                <a:path h="259337" w="456963">
                  <a:moveTo>
                    <a:pt x="0" y="0"/>
                  </a:moveTo>
                  <a:lnTo>
                    <a:pt x="456963" y="0"/>
                  </a:lnTo>
                  <a:lnTo>
                    <a:pt x="456963" y="259337"/>
                  </a:lnTo>
                  <a:lnTo>
                    <a:pt x="0" y="259337"/>
                  </a:lnTo>
                  <a:close/>
                </a:path>
              </a:pathLst>
            </a:custGeom>
            <a:solidFill>
              <a:srgbClr val="000000">
                <a:alpha val="0"/>
              </a:srgbClr>
            </a:solidFill>
          </p:spPr>
        </p:sp>
        <p:sp>
          <p:nvSpPr>
            <p:cNvPr name="TextBox 42" id="42"/>
            <p:cNvSpPr txBox="true"/>
            <p:nvPr/>
          </p:nvSpPr>
          <p:spPr>
            <a:xfrm>
              <a:off x="0" y="-38100"/>
              <a:ext cx="456963" cy="297437"/>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Canva Sans"/>
                </a:rPr>
                <a:t>Stego Object</a:t>
              </a:r>
            </a:p>
          </p:txBody>
        </p:sp>
      </p:grpSp>
      <p:grpSp>
        <p:nvGrpSpPr>
          <p:cNvPr name="Group 43" id="43"/>
          <p:cNvGrpSpPr/>
          <p:nvPr/>
        </p:nvGrpSpPr>
        <p:grpSpPr>
          <a:xfrm rot="0">
            <a:off x="14812060" y="7791878"/>
            <a:ext cx="1735033" cy="1189180"/>
            <a:chOff x="0" y="0"/>
            <a:chExt cx="456963" cy="313200"/>
          </a:xfrm>
        </p:grpSpPr>
        <p:sp>
          <p:nvSpPr>
            <p:cNvPr name="Freeform 44" id="44"/>
            <p:cNvSpPr/>
            <p:nvPr/>
          </p:nvSpPr>
          <p:spPr>
            <a:xfrm flipH="false" flipV="false" rot="0">
              <a:off x="0" y="0"/>
              <a:ext cx="456963" cy="313200"/>
            </a:xfrm>
            <a:custGeom>
              <a:avLst/>
              <a:gdLst/>
              <a:ahLst/>
              <a:cxnLst/>
              <a:rect r="r" b="b" t="t" l="l"/>
              <a:pathLst>
                <a:path h="313200" w="456963">
                  <a:moveTo>
                    <a:pt x="0" y="0"/>
                  </a:moveTo>
                  <a:lnTo>
                    <a:pt x="456963" y="0"/>
                  </a:lnTo>
                  <a:lnTo>
                    <a:pt x="456963" y="313200"/>
                  </a:lnTo>
                  <a:lnTo>
                    <a:pt x="0" y="313200"/>
                  </a:lnTo>
                  <a:close/>
                </a:path>
              </a:pathLst>
            </a:custGeom>
            <a:solidFill>
              <a:srgbClr val="000000">
                <a:alpha val="0"/>
              </a:srgbClr>
            </a:solidFill>
          </p:spPr>
        </p:sp>
        <p:sp>
          <p:nvSpPr>
            <p:cNvPr name="TextBox 45" id="45"/>
            <p:cNvSpPr txBox="true"/>
            <p:nvPr/>
          </p:nvSpPr>
          <p:spPr>
            <a:xfrm>
              <a:off x="0" y="-38100"/>
              <a:ext cx="456963" cy="351300"/>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Canva Sans"/>
                </a:rPr>
                <a:t>Stego Object</a:t>
              </a:r>
            </a:p>
          </p:txBody>
        </p:sp>
      </p:grpSp>
      <p:sp>
        <p:nvSpPr>
          <p:cNvPr name="AutoShape 46" id="46"/>
          <p:cNvSpPr/>
          <p:nvPr/>
        </p:nvSpPr>
        <p:spPr>
          <a:xfrm>
            <a:off x="14106468" y="4185368"/>
            <a:ext cx="2100569" cy="1242062"/>
          </a:xfrm>
          <a:prstGeom prst="line">
            <a:avLst/>
          </a:prstGeom>
          <a:ln cap="flat" w="57150">
            <a:solidFill>
              <a:srgbClr val="FFFFFF"/>
            </a:solidFill>
            <a:prstDash val="solid"/>
            <a:headEnd type="none" len="sm" w="sm"/>
            <a:tailEnd type="arrow" len="sm" w="med"/>
          </a:ln>
        </p:spPr>
      </p:sp>
      <p:sp>
        <p:nvSpPr>
          <p:cNvPr name="AutoShape 47" id="47"/>
          <p:cNvSpPr/>
          <p:nvPr/>
        </p:nvSpPr>
        <p:spPr>
          <a:xfrm flipH="true">
            <a:off x="14167197" y="6827893"/>
            <a:ext cx="2039840" cy="1150641"/>
          </a:xfrm>
          <a:prstGeom prst="line">
            <a:avLst/>
          </a:prstGeom>
          <a:ln cap="flat" w="57150">
            <a:solidFill>
              <a:srgbClr val="FFFFFF"/>
            </a:solidFill>
            <a:prstDash val="solid"/>
            <a:headEnd type="none" len="sm" w="sm"/>
            <a:tailEnd type="arrow" len="sm" w="med"/>
          </a:ln>
        </p:spPr>
      </p:sp>
      <p:sp>
        <p:nvSpPr>
          <p:cNvPr name="AutoShape 48" id="48"/>
          <p:cNvSpPr/>
          <p:nvPr/>
        </p:nvSpPr>
        <p:spPr>
          <a:xfrm flipV="true">
            <a:off x="2792999" y="4185368"/>
            <a:ext cx="2202506" cy="0"/>
          </a:xfrm>
          <a:prstGeom prst="line">
            <a:avLst/>
          </a:prstGeom>
          <a:ln cap="flat" w="57150">
            <a:solidFill>
              <a:srgbClr val="FFFFFF"/>
            </a:solidFill>
            <a:prstDash val="solid"/>
            <a:headEnd type="none" len="sm" w="sm"/>
            <a:tailEnd type="arrow" len="sm" w="med"/>
          </a:ln>
        </p:spPr>
      </p:sp>
      <p:sp>
        <p:nvSpPr>
          <p:cNvPr name="AutoShape 49" id="49"/>
          <p:cNvSpPr/>
          <p:nvPr/>
        </p:nvSpPr>
        <p:spPr>
          <a:xfrm flipH="true">
            <a:off x="2864477" y="7978534"/>
            <a:ext cx="2131028" cy="0"/>
          </a:xfrm>
          <a:prstGeom prst="line">
            <a:avLst/>
          </a:prstGeom>
          <a:ln cap="flat" w="57150">
            <a:solidFill>
              <a:srgbClr val="FFFFFF"/>
            </a:solidFill>
            <a:prstDash val="solid"/>
            <a:headEnd type="none" len="sm" w="sm"/>
            <a:tailEnd type="arrow" len="sm" w="med"/>
          </a:ln>
        </p:spPr>
      </p:sp>
      <p:grpSp>
        <p:nvGrpSpPr>
          <p:cNvPr name="Group 50" id="50"/>
          <p:cNvGrpSpPr/>
          <p:nvPr/>
        </p:nvGrpSpPr>
        <p:grpSpPr>
          <a:xfrm rot="0">
            <a:off x="6033730" y="1743927"/>
            <a:ext cx="1543050" cy="1558791"/>
            <a:chOff x="0" y="0"/>
            <a:chExt cx="2057400" cy="2078389"/>
          </a:xfrm>
        </p:grpSpPr>
        <p:grpSp>
          <p:nvGrpSpPr>
            <p:cNvPr name="Group 51" id="51"/>
            <p:cNvGrpSpPr/>
            <p:nvPr/>
          </p:nvGrpSpPr>
          <p:grpSpPr>
            <a:xfrm rot="0">
              <a:off x="0" y="0"/>
              <a:ext cx="2057400" cy="1109133"/>
              <a:chOff x="0" y="0"/>
              <a:chExt cx="406400" cy="219088"/>
            </a:xfrm>
          </p:grpSpPr>
          <p:sp>
            <p:nvSpPr>
              <p:cNvPr name="Freeform 52" id="52"/>
              <p:cNvSpPr/>
              <p:nvPr/>
            </p:nvSpPr>
            <p:spPr>
              <a:xfrm flipH="false" flipV="false" rot="0">
                <a:off x="0" y="0"/>
                <a:ext cx="406400" cy="219088"/>
              </a:xfrm>
              <a:custGeom>
                <a:avLst/>
                <a:gdLst/>
                <a:ahLst/>
                <a:cxnLst/>
                <a:rect r="r" b="b" t="t" l="l"/>
                <a:pathLst>
                  <a:path h="219088" w="406400">
                    <a:moveTo>
                      <a:pt x="0" y="0"/>
                    </a:moveTo>
                    <a:lnTo>
                      <a:pt x="406400" y="0"/>
                    </a:lnTo>
                    <a:lnTo>
                      <a:pt x="406400" y="219088"/>
                    </a:lnTo>
                    <a:lnTo>
                      <a:pt x="0" y="219088"/>
                    </a:lnTo>
                    <a:close/>
                  </a:path>
                </a:pathLst>
              </a:custGeom>
              <a:solidFill>
                <a:srgbClr val="000000">
                  <a:alpha val="0"/>
                </a:srgbClr>
              </a:solidFill>
            </p:spPr>
          </p:sp>
          <p:sp>
            <p:nvSpPr>
              <p:cNvPr name="TextBox 53" id="53"/>
              <p:cNvSpPr txBox="true"/>
              <p:nvPr/>
            </p:nvSpPr>
            <p:spPr>
              <a:xfrm>
                <a:off x="0" y="-38100"/>
                <a:ext cx="406400" cy="257188"/>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Canva Sans"/>
                  </a:rPr>
                  <a:t>Key</a:t>
                </a:r>
              </a:p>
            </p:txBody>
          </p:sp>
        </p:grpSp>
        <p:sp>
          <p:nvSpPr>
            <p:cNvPr name="AutoShape 54" id="54"/>
            <p:cNvSpPr/>
            <p:nvPr/>
          </p:nvSpPr>
          <p:spPr>
            <a:xfrm flipH="true">
              <a:off x="1028700" y="789125"/>
              <a:ext cx="0" cy="1289264"/>
            </a:xfrm>
            <a:prstGeom prst="line">
              <a:avLst/>
            </a:prstGeom>
            <a:ln cap="flat" w="50800">
              <a:solidFill>
                <a:srgbClr val="FFFFFF"/>
              </a:solidFill>
              <a:prstDash val="solid"/>
              <a:headEnd type="none" len="sm" w="sm"/>
              <a:tailEnd type="arrow" len="sm" w="med"/>
            </a:ln>
          </p:spPr>
        </p:sp>
      </p:grpSp>
      <p:grpSp>
        <p:nvGrpSpPr>
          <p:cNvPr name="Group 55" id="55"/>
          <p:cNvGrpSpPr/>
          <p:nvPr/>
        </p:nvGrpSpPr>
        <p:grpSpPr>
          <a:xfrm rot="0">
            <a:off x="6033730" y="9581161"/>
            <a:ext cx="1543050" cy="831850"/>
            <a:chOff x="0" y="0"/>
            <a:chExt cx="406400" cy="219088"/>
          </a:xfrm>
        </p:grpSpPr>
        <p:sp>
          <p:nvSpPr>
            <p:cNvPr name="Freeform 56" id="56"/>
            <p:cNvSpPr/>
            <p:nvPr/>
          </p:nvSpPr>
          <p:spPr>
            <a:xfrm flipH="false" flipV="false" rot="0">
              <a:off x="0" y="0"/>
              <a:ext cx="406400" cy="219088"/>
            </a:xfrm>
            <a:custGeom>
              <a:avLst/>
              <a:gdLst/>
              <a:ahLst/>
              <a:cxnLst/>
              <a:rect r="r" b="b" t="t" l="l"/>
              <a:pathLst>
                <a:path h="219088" w="406400">
                  <a:moveTo>
                    <a:pt x="0" y="0"/>
                  </a:moveTo>
                  <a:lnTo>
                    <a:pt x="406400" y="0"/>
                  </a:lnTo>
                  <a:lnTo>
                    <a:pt x="406400" y="219088"/>
                  </a:lnTo>
                  <a:lnTo>
                    <a:pt x="0" y="219088"/>
                  </a:lnTo>
                  <a:close/>
                </a:path>
              </a:pathLst>
            </a:custGeom>
            <a:solidFill>
              <a:srgbClr val="000000">
                <a:alpha val="0"/>
              </a:srgbClr>
            </a:solidFill>
          </p:spPr>
        </p:sp>
        <p:sp>
          <p:nvSpPr>
            <p:cNvPr name="TextBox 57" id="57"/>
            <p:cNvSpPr txBox="true"/>
            <p:nvPr/>
          </p:nvSpPr>
          <p:spPr>
            <a:xfrm>
              <a:off x="0" y="-38100"/>
              <a:ext cx="406400" cy="257188"/>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Canva Sans"/>
                </a:rPr>
                <a:t>Key</a:t>
              </a:r>
            </a:p>
          </p:txBody>
        </p:sp>
      </p:grpSp>
      <p:sp>
        <p:nvSpPr>
          <p:cNvPr name="AutoShape 58" id="58"/>
          <p:cNvSpPr/>
          <p:nvPr/>
        </p:nvSpPr>
        <p:spPr>
          <a:xfrm flipV="true">
            <a:off x="6805255" y="8854220"/>
            <a:ext cx="0" cy="966948"/>
          </a:xfrm>
          <a:prstGeom prst="line">
            <a:avLst/>
          </a:prstGeom>
          <a:ln cap="flat" w="38100">
            <a:solidFill>
              <a:srgbClr val="FFFFFF"/>
            </a:solidFill>
            <a:prstDash val="solid"/>
            <a:headEnd type="none" len="sm" w="sm"/>
            <a:tailEnd type="arrow" len="sm" w="med"/>
          </a:ln>
        </p:spPr>
      </p:sp>
      <p:grpSp>
        <p:nvGrpSpPr>
          <p:cNvPr name="Group 59" id="59"/>
          <p:cNvGrpSpPr/>
          <p:nvPr/>
        </p:nvGrpSpPr>
        <p:grpSpPr>
          <a:xfrm rot="0">
            <a:off x="10875397" y="1783908"/>
            <a:ext cx="1543050" cy="831850"/>
            <a:chOff x="0" y="0"/>
            <a:chExt cx="406400" cy="219088"/>
          </a:xfrm>
        </p:grpSpPr>
        <p:sp>
          <p:nvSpPr>
            <p:cNvPr name="Freeform 60" id="60"/>
            <p:cNvSpPr/>
            <p:nvPr/>
          </p:nvSpPr>
          <p:spPr>
            <a:xfrm flipH="false" flipV="false" rot="0">
              <a:off x="0" y="0"/>
              <a:ext cx="406400" cy="219088"/>
            </a:xfrm>
            <a:custGeom>
              <a:avLst/>
              <a:gdLst/>
              <a:ahLst/>
              <a:cxnLst/>
              <a:rect r="r" b="b" t="t" l="l"/>
              <a:pathLst>
                <a:path h="219088" w="406400">
                  <a:moveTo>
                    <a:pt x="0" y="0"/>
                  </a:moveTo>
                  <a:lnTo>
                    <a:pt x="406400" y="0"/>
                  </a:lnTo>
                  <a:lnTo>
                    <a:pt x="406400" y="219088"/>
                  </a:lnTo>
                  <a:lnTo>
                    <a:pt x="0" y="219088"/>
                  </a:lnTo>
                  <a:close/>
                </a:path>
              </a:pathLst>
            </a:custGeom>
            <a:solidFill>
              <a:srgbClr val="000000">
                <a:alpha val="0"/>
              </a:srgbClr>
            </a:solidFill>
          </p:spPr>
        </p:sp>
        <p:sp>
          <p:nvSpPr>
            <p:cNvPr name="TextBox 61" id="61"/>
            <p:cNvSpPr txBox="true"/>
            <p:nvPr/>
          </p:nvSpPr>
          <p:spPr>
            <a:xfrm>
              <a:off x="0" y="-38100"/>
              <a:ext cx="406400" cy="257188"/>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Canva Sans"/>
                </a:rPr>
                <a:t>Stego Key</a:t>
              </a:r>
            </a:p>
          </p:txBody>
        </p:sp>
      </p:grpSp>
      <p:sp>
        <p:nvSpPr>
          <p:cNvPr name="AutoShape 62" id="62"/>
          <p:cNvSpPr/>
          <p:nvPr/>
        </p:nvSpPr>
        <p:spPr>
          <a:xfrm flipH="true">
            <a:off x="11646922" y="2375752"/>
            <a:ext cx="0" cy="926966"/>
          </a:xfrm>
          <a:prstGeom prst="line">
            <a:avLst/>
          </a:prstGeom>
          <a:ln cap="flat" w="38100">
            <a:solidFill>
              <a:srgbClr val="FFFFFF"/>
            </a:solidFill>
            <a:prstDash val="solid"/>
            <a:headEnd type="none" len="sm" w="sm"/>
            <a:tailEnd type="arrow" len="sm" w="med"/>
          </a:ln>
        </p:spPr>
      </p:sp>
      <p:grpSp>
        <p:nvGrpSpPr>
          <p:cNvPr name="Group 63" id="63"/>
          <p:cNvGrpSpPr/>
          <p:nvPr/>
        </p:nvGrpSpPr>
        <p:grpSpPr>
          <a:xfrm rot="0">
            <a:off x="12261619" y="1783908"/>
            <a:ext cx="1543050" cy="831850"/>
            <a:chOff x="0" y="0"/>
            <a:chExt cx="406400" cy="219088"/>
          </a:xfrm>
        </p:grpSpPr>
        <p:sp>
          <p:nvSpPr>
            <p:cNvPr name="Freeform 64" id="64"/>
            <p:cNvSpPr/>
            <p:nvPr/>
          </p:nvSpPr>
          <p:spPr>
            <a:xfrm flipH="false" flipV="false" rot="0">
              <a:off x="0" y="0"/>
              <a:ext cx="406400" cy="219088"/>
            </a:xfrm>
            <a:custGeom>
              <a:avLst/>
              <a:gdLst/>
              <a:ahLst/>
              <a:cxnLst/>
              <a:rect r="r" b="b" t="t" l="l"/>
              <a:pathLst>
                <a:path h="219088" w="406400">
                  <a:moveTo>
                    <a:pt x="0" y="0"/>
                  </a:moveTo>
                  <a:lnTo>
                    <a:pt x="406400" y="0"/>
                  </a:lnTo>
                  <a:lnTo>
                    <a:pt x="406400" y="219088"/>
                  </a:lnTo>
                  <a:lnTo>
                    <a:pt x="0" y="219088"/>
                  </a:lnTo>
                  <a:close/>
                </a:path>
              </a:pathLst>
            </a:custGeom>
            <a:solidFill>
              <a:srgbClr val="000000">
                <a:alpha val="0"/>
              </a:srgbClr>
            </a:solidFill>
          </p:spPr>
        </p:sp>
        <p:sp>
          <p:nvSpPr>
            <p:cNvPr name="TextBox 65" id="65"/>
            <p:cNvSpPr txBox="true"/>
            <p:nvPr/>
          </p:nvSpPr>
          <p:spPr>
            <a:xfrm>
              <a:off x="0" y="-38100"/>
              <a:ext cx="406400" cy="257188"/>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Canva Sans"/>
                </a:rPr>
                <a:t>Cover File</a:t>
              </a:r>
            </a:p>
          </p:txBody>
        </p:sp>
      </p:grpSp>
      <p:sp>
        <p:nvSpPr>
          <p:cNvPr name="AutoShape 66" id="66"/>
          <p:cNvSpPr/>
          <p:nvPr/>
        </p:nvSpPr>
        <p:spPr>
          <a:xfrm flipH="true">
            <a:off x="13033144" y="2345296"/>
            <a:ext cx="0" cy="966948"/>
          </a:xfrm>
          <a:prstGeom prst="line">
            <a:avLst/>
          </a:prstGeom>
          <a:ln cap="flat" w="38100">
            <a:solidFill>
              <a:srgbClr val="FFFFFF"/>
            </a:solidFill>
            <a:prstDash val="solid"/>
            <a:headEnd type="none" len="sm" w="sm"/>
            <a:tailEnd type="arrow" len="sm" w="med"/>
          </a:ln>
        </p:spPr>
      </p:sp>
      <p:sp>
        <p:nvSpPr>
          <p:cNvPr name="AutoShape 67" id="67"/>
          <p:cNvSpPr/>
          <p:nvPr/>
        </p:nvSpPr>
        <p:spPr>
          <a:xfrm>
            <a:off x="8615005" y="4185368"/>
            <a:ext cx="1932692" cy="142001"/>
          </a:xfrm>
          <a:prstGeom prst="line">
            <a:avLst/>
          </a:prstGeom>
          <a:ln cap="flat" w="57150">
            <a:solidFill>
              <a:srgbClr val="FFFFFF"/>
            </a:solidFill>
            <a:prstDash val="solid"/>
            <a:headEnd type="none" len="sm" w="sm"/>
            <a:tailEnd type="arrow" len="sm" w="med"/>
          </a:ln>
        </p:spPr>
      </p:sp>
      <p:sp>
        <p:nvSpPr>
          <p:cNvPr name="AutoShape 68" id="68"/>
          <p:cNvSpPr/>
          <p:nvPr/>
        </p:nvSpPr>
        <p:spPr>
          <a:xfrm flipH="true">
            <a:off x="8615005" y="7978534"/>
            <a:ext cx="1932692" cy="0"/>
          </a:xfrm>
          <a:prstGeom prst="line">
            <a:avLst/>
          </a:prstGeom>
          <a:ln cap="flat" w="57150">
            <a:solidFill>
              <a:srgbClr val="FFFFFF"/>
            </a:solidFill>
            <a:prstDash val="solid"/>
            <a:headEnd type="none" len="sm" w="sm"/>
            <a:tailEnd type="arrow" len="sm" w="med"/>
          </a:ln>
        </p:spPr>
      </p:sp>
      <p:grpSp>
        <p:nvGrpSpPr>
          <p:cNvPr name="Group 69" id="69"/>
          <p:cNvGrpSpPr/>
          <p:nvPr/>
        </p:nvGrpSpPr>
        <p:grpSpPr>
          <a:xfrm rot="0">
            <a:off x="11525193" y="9547532"/>
            <a:ext cx="1543050" cy="831850"/>
            <a:chOff x="0" y="0"/>
            <a:chExt cx="406400" cy="219088"/>
          </a:xfrm>
        </p:grpSpPr>
        <p:sp>
          <p:nvSpPr>
            <p:cNvPr name="Freeform 70" id="70"/>
            <p:cNvSpPr/>
            <p:nvPr/>
          </p:nvSpPr>
          <p:spPr>
            <a:xfrm flipH="false" flipV="false" rot="0">
              <a:off x="0" y="0"/>
              <a:ext cx="406400" cy="219088"/>
            </a:xfrm>
            <a:custGeom>
              <a:avLst/>
              <a:gdLst/>
              <a:ahLst/>
              <a:cxnLst/>
              <a:rect r="r" b="b" t="t" l="l"/>
              <a:pathLst>
                <a:path h="219088" w="406400">
                  <a:moveTo>
                    <a:pt x="0" y="0"/>
                  </a:moveTo>
                  <a:lnTo>
                    <a:pt x="406400" y="0"/>
                  </a:lnTo>
                  <a:lnTo>
                    <a:pt x="406400" y="219088"/>
                  </a:lnTo>
                  <a:lnTo>
                    <a:pt x="0" y="219088"/>
                  </a:lnTo>
                  <a:close/>
                </a:path>
              </a:pathLst>
            </a:custGeom>
            <a:solidFill>
              <a:srgbClr val="000000">
                <a:alpha val="0"/>
              </a:srgbClr>
            </a:solidFill>
          </p:spPr>
        </p:sp>
        <p:sp>
          <p:nvSpPr>
            <p:cNvPr name="TextBox 71" id="71"/>
            <p:cNvSpPr txBox="true"/>
            <p:nvPr/>
          </p:nvSpPr>
          <p:spPr>
            <a:xfrm>
              <a:off x="0" y="-38100"/>
              <a:ext cx="406400" cy="257188"/>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Canva Sans"/>
                </a:rPr>
                <a:t>Stego Key</a:t>
              </a:r>
            </a:p>
          </p:txBody>
        </p:sp>
      </p:grpSp>
      <p:sp>
        <p:nvSpPr>
          <p:cNvPr name="AutoShape 72" id="72"/>
          <p:cNvSpPr/>
          <p:nvPr/>
        </p:nvSpPr>
        <p:spPr>
          <a:xfrm flipV="true">
            <a:off x="12296718" y="8889147"/>
            <a:ext cx="0" cy="926966"/>
          </a:xfrm>
          <a:prstGeom prst="line">
            <a:avLst/>
          </a:prstGeom>
          <a:ln cap="flat" w="38100">
            <a:solidFill>
              <a:srgbClr val="FFFFFF"/>
            </a:solidFill>
            <a:prstDash val="solid"/>
            <a:headEnd type="none" len="sm" w="sm"/>
            <a:tailEnd type="arrow" len="sm" w="med"/>
          </a:ln>
        </p:spPr>
      </p:sp>
    </p:spTree>
  </p:cSld>
  <p:clrMapOvr>
    <a:masterClrMapping/>
  </p:clrMapOvr>
  <p:transition spd="fast">
    <p:cover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DAGERvgf0v0</dc:identifier>
  <dcterms:modified xsi:type="dcterms:W3CDTF">2011-08-01T06:04:30Z</dcterms:modified>
  <cp:revision>1</cp:revision>
  <dc:title>Crypto</dc:title>
</cp:coreProperties>
</file>