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E3AC"/>
    <a:srgbClr val="3CD2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gradFill>
            <a:gsLst>
              <a:gs pos="77000">
                <a:schemeClr val="accent1">
                  <a:lumMod val="5000"/>
                  <a:lumOff val="95000"/>
                </a:schemeClr>
              </a:gs>
              <a:gs pos="0">
                <a:schemeClr val="accent6">
                  <a:lumMod val="20000"/>
                  <a:lumOff val="80000"/>
                </a:schemeClr>
              </a:gs>
            </a:gsLst>
            <a:lin ang="5400000" scaled="0"/>
          </a:gradFill>
          <a:effectLst>
            <a:glow rad="101600">
              <a:srgbClr val="A0E3AC">
                <a:alpha val="40000"/>
              </a:srgbClr>
            </a:glow>
            <a:outerShdw blurRad="50800" dist="50800" dir="5400000" algn="ctr" rotWithShape="0">
              <a:srgbClr val="A0E3AC">
                <a:alpha val="100000"/>
              </a:srgbClr>
            </a:outerShdw>
          </a:effectLst>
        </p:spPr>
      </p:sp>
      <p:pic>
        <p:nvPicPr>
          <p:cNvPr id="4" name="Image 0" descr="preencoded.png"/>
          <p:cNvPicPr>
            <a:picLocks noChangeAspect="1"/>
          </p:cNvPicPr>
          <p:nvPr/>
        </p:nvPicPr>
        <p:blipFill>
          <a:blip r:embed="rId1"/>
          <a:stretch>
            <a:fillRect/>
          </a:stretch>
        </p:blipFill>
        <p:spPr>
          <a:xfrm>
            <a:off x="-7620" y="0"/>
            <a:ext cx="5486400" cy="8229600"/>
          </a:xfrm>
          <a:prstGeom prst="rect">
            <a:avLst/>
          </a:prstGeom>
        </p:spPr>
      </p:pic>
      <p:sp>
        <p:nvSpPr>
          <p:cNvPr id="5" name="Text 2"/>
          <p:cNvSpPr/>
          <p:nvPr/>
        </p:nvSpPr>
        <p:spPr>
          <a:xfrm>
            <a:off x="6319599" y="1658303"/>
            <a:ext cx="7477601" cy="2874645"/>
          </a:xfrm>
          <a:prstGeom prst="rect">
            <a:avLst/>
          </a:prstGeom>
          <a:noFill/>
        </p:spPr>
        <p:txBody>
          <a:bodyPr wrap="square" rtlCol="0" anchor="t"/>
          <a:lstStyle/>
          <a:p>
            <a:pPr marL="0" indent="0">
              <a:lnSpc>
                <a:spcPts val="7545"/>
              </a:lnSpc>
              <a:buNone/>
            </a:pPr>
            <a:r>
              <a:rPr lang="en-US" sz="6035" b="1" dirty="0">
                <a:solidFill>
                  <a:srgbClr val="333F70"/>
                </a:solidFill>
                <a:latin typeface="Times New Roman" panose="02020603050405020304" charset="0"/>
                <a:ea typeface="Unbounded" pitchFamily="34" charset="-122"/>
                <a:cs typeface="Times New Roman" panose="02020603050405020304" charset="0"/>
              </a:rPr>
              <a:t>Basic Python for Data Science</a:t>
            </a:r>
            <a:endParaRPr lang="en-US" sz="6035" dirty="0">
              <a:latin typeface="Times New Roman" panose="02020603050405020304" charset="0"/>
              <a:cs typeface="Times New Roman" panose="02020603050405020304" charset="0"/>
            </a:endParaRPr>
          </a:p>
        </p:txBody>
      </p:sp>
      <p:sp>
        <p:nvSpPr>
          <p:cNvPr id="6" name="Text 3"/>
          <p:cNvSpPr/>
          <p:nvPr/>
        </p:nvSpPr>
        <p:spPr>
          <a:xfrm>
            <a:off x="6319599" y="4866203"/>
            <a:ext cx="7477601" cy="1066205"/>
          </a:xfrm>
          <a:prstGeom prst="rect">
            <a:avLst/>
          </a:prstGeom>
          <a:noFill/>
        </p:spPr>
        <p:txBody>
          <a:bodyPr wrap="square" rtlCol="0" anchor="t"/>
          <a:lstStyle/>
          <a:p>
            <a:pPr marL="0" indent="0">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Python is a powerful programming language that has become popular for data science due to its simplicity and robust libraries like NumPy, Pandas, and Matplotlib.</a:t>
            </a:r>
            <a:endParaRPr lang="en-US" sz="2000" dirty="0">
              <a:solidFill>
                <a:srgbClr val="333F70"/>
              </a:solidFill>
              <a:latin typeface="Calibri" panose="020F0502020204030204" charset="0"/>
              <a:ea typeface="Open Sans" pitchFamily="34" charset="-122"/>
              <a:cs typeface="Calibri" panose="020F0502020204030204" charset="0"/>
            </a:endParaRPr>
          </a:p>
        </p:txBody>
      </p:sp>
      <p:sp>
        <p:nvSpPr>
          <p:cNvPr id="7" name="Shape 4"/>
          <p:cNvSpPr/>
          <p:nvPr/>
        </p:nvSpPr>
        <p:spPr>
          <a:xfrm>
            <a:off x="6319599" y="6198989"/>
            <a:ext cx="355402" cy="355402"/>
          </a:xfrm>
          <a:prstGeom prst="roundRect">
            <a:avLst>
              <a:gd name="adj" fmla="val 25726039"/>
            </a:avLst>
          </a:prstGeom>
          <a:noFill/>
          <a:ln w="7620">
            <a:solidFill>
              <a:srgbClr val="FFFFFF"/>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1821180"/>
            <a:ext cx="6803469" cy="694373"/>
          </a:xfrm>
          <a:prstGeom prst="rect">
            <a:avLst/>
          </a:prstGeom>
          <a:noFill/>
        </p:spPr>
        <p:txBody>
          <a:bodyPr wrap="none" rtlCol="0" anchor="t"/>
          <a:lstStyle/>
          <a:p>
            <a:pPr marL="0" indent="0">
              <a:lnSpc>
                <a:spcPts val="5470"/>
              </a:lnSpc>
              <a:buNone/>
            </a:pPr>
            <a:r>
              <a:rPr lang="en-US" sz="4375" b="1" dirty="0">
                <a:solidFill>
                  <a:srgbClr val="333F70"/>
                </a:solidFill>
                <a:latin typeface="Times New Roman" panose="02020603050405020304" charset="0"/>
                <a:ea typeface="Unbounded" pitchFamily="34" charset="-122"/>
                <a:cs typeface="Times New Roman" panose="02020603050405020304" charset="0"/>
              </a:rPr>
              <a:t>Overview of Python</a:t>
            </a:r>
            <a:endParaRPr lang="en-US" sz="4375" dirty="0">
              <a:latin typeface="Times New Roman" panose="02020603050405020304" charset="0"/>
              <a:cs typeface="Times New Roman" panose="02020603050405020304" charset="0"/>
            </a:endParaRPr>
          </a:p>
        </p:txBody>
      </p:sp>
      <p:sp>
        <p:nvSpPr>
          <p:cNvPr id="5" name="Text 3"/>
          <p:cNvSpPr/>
          <p:nvPr/>
        </p:nvSpPr>
        <p:spPr>
          <a:xfrm>
            <a:off x="2037993" y="2959894"/>
            <a:ext cx="10554414" cy="1421606"/>
          </a:xfrm>
          <a:prstGeom prst="rect">
            <a:avLst/>
          </a:prstGeom>
          <a:noFill/>
        </p:spPr>
        <p:txBody>
          <a:bodyPr wrap="square" rtlCol="0" anchor="t"/>
          <a:lstStyle/>
          <a:p>
            <a:pPr marL="0" indent="0">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Python is a versatile and powerful programming language that has become increasingly important in the fields of </a:t>
            </a:r>
            <a:r>
              <a:rPr lang="en-US" sz="2000" b="1" dirty="0">
                <a:solidFill>
                  <a:srgbClr val="333F70"/>
                </a:solidFill>
                <a:latin typeface="Calibri" panose="020F0502020204030204" charset="0"/>
                <a:ea typeface="Open Sans" pitchFamily="34" charset="-122"/>
                <a:cs typeface="Calibri" panose="020F0502020204030204" charset="0"/>
              </a:rPr>
              <a:t>artificial intelligence</a:t>
            </a:r>
            <a:r>
              <a:rPr lang="en-US" sz="2000" dirty="0">
                <a:solidFill>
                  <a:srgbClr val="333F70"/>
                </a:solidFill>
                <a:latin typeface="Calibri" panose="020F0502020204030204" charset="0"/>
                <a:ea typeface="Open Sans" pitchFamily="34" charset="-122"/>
                <a:cs typeface="Calibri" panose="020F0502020204030204" charset="0"/>
              </a:rPr>
              <a:t> and </a:t>
            </a:r>
            <a:r>
              <a:rPr lang="en-US" sz="2000" b="1" dirty="0">
                <a:solidFill>
                  <a:srgbClr val="333F70"/>
                </a:solidFill>
                <a:latin typeface="Calibri" panose="020F0502020204030204" charset="0"/>
                <a:ea typeface="Open Sans" pitchFamily="34" charset="-122"/>
                <a:cs typeface="Calibri" panose="020F0502020204030204" charset="0"/>
              </a:rPr>
              <a:t>machine learning</a:t>
            </a:r>
            <a:r>
              <a:rPr lang="en-US" sz="2000" dirty="0">
                <a:solidFill>
                  <a:srgbClr val="333F70"/>
                </a:solidFill>
                <a:latin typeface="Calibri" panose="020F0502020204030204" charset="0"/>
                <a:ea typeface="Open Sans" pitchFamily="34" charset="-122"/>
                <a:cs typeface="Calibri" panose="020F0502020204030204" charset="0"/>
              </a:rPr>
              <a:t>. It is known for its simplicity, readability, and extensive library of tools and frameworks that make it an excellent choice for a wide range of applications, from data analysis and scientific computing to web development and automation.</a:t>
            </a:r>
            <a:endParaRPr lang="en-US" sz="2000" dirty="0">
              <a:solidFill>
                <a:srgbClr val="333F70"/>
              </a:solidFill>
              <a:latin typeface="Calibri" panose="020F0502020204030204" charset="0"/>
              <a:ea typeface="Open Sans" pitchFamily="34" charset="-122"/>
              <a:cs typeface="Calibri" panose="020F0502020204030204" charset="0"/>
            </a:endParaRPr>
          </a:p>
        </p:txBody>
      </p:sp>
      <p:sp>
        <p:nvSpPr>
          <p:cNvPr id="6" name="Text 4"/>
          <p:cNvSpPr/>
          <p:nvPr/>
        </p:nvSpPr>
        <p:spPr>
          <a:xfrm>
            <a:off x="2037993" y="4631412"/>
            <a:ext cx="10554414" cy="1777008"/>
          </a:xfrm>
          <a:prstGeom prst="rect">
            <a:avLst/>
          </a:prstGeom>
          <a:noFill/>
        </p:spPr>
        <p:txBody>
          <a:bodyPr wrap="square" rtlCol="0" anchor="t"/>
          <a:lstStyle/>
          <a:p>
            <a:pPr marL="0" indent="0">
              <a:lnSpc>
                <a:spcPts val="2800"/>
              </a:lnSpc>
              <a:buNone/>
            </a:pPr>
            <a:r>
              <a:rPr lang="en-US" sz="1750" dirty="0">
                <a:solidFill>
                  <a:srgbClr val="333F70"/>
                </a:solidFill>
                <a:latin typeface="Calibri" panose="020F0502020204030204" charset="0"/>
                <a:ea typeface="Open Sans" pitchFamily="34" charset="-122"/>
                <a:cs typeface="Calibri" panose="020F0502020204030204" charset="0"/>
              </a:rPr>
              <a:t>I</a:t>
            </a:r>
            <a:r>
              <a:rPr lang="en-US" sz="2000" dirty="0">
                <a:solidFill>
                  <a:srgbClr val="333F70"/>
                </a:solidFill>
                <a:latin typeface="Calibri" panose="020F0502020204030204" charset="0"/>
                <a:ea typeface="Open Sans" pitchFamily="34" charset="-122"/>
                <a:cs typeface="Calibri" panose="020F0502020204030204" charset="0"/>
              </a:rPr>
              <a:t>n the realm of artificial intelligence and machine learning, Python has become a go-to language for researchers and practitioners. Libraries like NumPy, SciPy, and Scikit-learn provide powerful tools for numerical and scientific computing, while frameworks like TensorFlow, Keras, and PyTorch enable the development of complex deep learning models. This combination of accessible syntax and powerful capabilities has made Python a preferred choice for AI and ML projects.</a:t>
            </a:r>
            <a:endParaRPr lang="en-US" sz="2000" dirty="0">
              <a:solidFill>
                <a:srgbClr val="333F70"/>
              </a:solidFill>
              <a:latin typeface="Calibri" panose="020F0502020204030204" charset="0"/>
              <a:ea typeface="Open Sans" pitchFamily="34" charset="-122"/>
              <a:cs typeface="Calibri" panose="020F0502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812840" y="1920716"/>
            <a:ext cx="11430476" cy="677228"/>
          </a:xfrm>
          <a:prstGeom prst="rect">
            <a:avLst/>
          </a:prstGeom>
          <a:noFill/>
        </p:spPr>
        <p:txBody>
          <a:bodyPr wrap="none" rtlCol="0" anchor="t"/>
          <a:lstStyle/>
          <a:p>
            <a:pPr marL="0" indent="0">
              <a:lnSpc>
                <a:spcPts val="5335"/>
              </a:lnSpc>
              <a:buNone/>
            </a:pPr>
            <a:r>
              <a:rPr lang="en-US" sz="4265" b="1" dirty="0">
                <a:solidFill>
                  <a:srgbClr val="333F70"/>
                </a:solidFill>
                <a:latin typeface="Times New Roman" panose="02020603050405020304" charset="0"/>
                <a:ea typeface="Unbounded" pitchFamily="34" charset="-122"/>
                <a:cs typeface="Times New Roman" panose="02020603050405020304" charset="0"/>
              </a:rPr>
              <a:t>Why We Use Python for AI and ML</a:t>
            </a:r>
            <a:endParaRPr lang="en-US" sz="4265" dirty="0">
              <a:latin typeface="Times New Roman" panose="02020603050405020304" charset="0"/>
              <a:cs typeface="Times New Roman" panose="02020603050405020304" charset="0"/>
            </a:endParaRPr>
          </a:p>
        </p:txBody>
      </p:sp>
      <p:sp>
        <p:nvSpPr>
          <p:cNvPr id="7" name="Text 5"/>
          <p:cNvSpPr/>
          <p:nvPr/>
        </p:nvSpPr>
        <p:spPr>
          <a:xfrm>
            <a:off x="1863923" y="3275171"/>
            <a:ext cx="11953637" cy="693420"/>
          </a:xfrm>
          <a:prstGeom prst="rect">
            <a:avLst/>
          </a:prstGeom>
          <a:noFill/>
        </p:spPr>
        <p:txBody>
          <a:bodyPr wrap="square" rtlCol="0" anchor="t"/>
          <a:lstStyle/>
          <a:p>
            <a:pPr marL="0" indent="0" algn="l">
              <a:lnSpc>
                <a:spcPts val="2730"/>
              </a:lnSpc>
              <a:buSzPct val="100000"/>
              <a:buNone/>
            </a:pPr>
            <a:r>
              <a:rPr lang="en-US" sz="2000" b="1" dirty="0">
                <a:solidFill>
                  <a:srgbClr val="333F70"/>
                </a:solidFill>
                <a:latin typeface="Calibri" panose="020F0502020204030204" charset="0"/>
                <a:ea typeface="Open Sans" pitchFamily="34" charset="-122"/>
                <a:cs typeface="Calibri" panose="020F0502020204030204" charset="0"/>
              </a:rPr>
              <a:t>Ease of Use:</a:t>
            </a:r>
            <a:r>
              <a:rPr lang="en-US" sz="2000" dirty="0">
                <a:solidFill>
                  <a:srgbClr val="333F70"/>
                </a:solidFill>
                <a:latin typeface="Calibri" panose="020F0502020204030204" charset="0"/>
                <a:ea typeface="Open Sans" pitchFamily="34" charset="-122"/>
                <a:cs typeface="Calibri" panose="020F0502020204030204" charset="0"/>
              </a:rPr>
              <a:t> Python's simple and readable syntax makes it an excellent choice for rapid prototyping and iterative development in AI and ML projects.</a:t>
            </a:r>
            <a:endParaRPr lang="en-US" sz="2000" dirty="0">
              <a:solidFill>
                <a:srgbClr val="333F70"/>
              </a:solidFill>
              <a:latin typeface="Calibri" panose="020F0502020204030204" charset="0"/>
              <a:ea typeface="Open Sans" pitchFamily="34" charset="-122"/>
              <a:cs typeface="Calibri" panose="020F0502020204030204" charset="0"/>
            </a:endParaRPr>
          </a:p>
        </p:txBody>
      </p:sp>
      <p:sp>
        <p:nvSpPr>
          <p:cNvPr id="8" name="Text 6"/>
          <p:cNvSpPr/>
          <p:nvPr/>
        </p:nvSpPr>
        <p:spPr>
          <a:xfrm>
            <a:off x="1863923" y="4055269"/>
            <a:ext cx="11953637" cy="693420"/>
          </a:xfrm>
          <a:prstGeom prst="rect">
            <a:avLst/>
          </a:prstGeom>
          <a:noFill/>
        </p:spPr>
        <p:txBody>
          <a:bodyPr wrap="square" rtlCol="0" anchor="t"/>
          <a:lstStyle/>
          <a:p>
            <a:pPr marL="0" indent="0" algn="l">
              <a:lnSpc>
                <a:spcPts val="2730"/>
              </a:lnSpc>
              <a:buSzPct val="100000"/>
              <a:buNone/>
            </a:pPr>
            <a:r>
              <a:rPr lang="en-US" sz="2000" b="1" dirty="0">
                <a:solidFill>
                  <a:srgbClr val="333F70"/>
                </a:solidFill>
                <a:latin typeface="Calibri" panose="020F0502020204030204" charset="0"/>
                <a:ea typeface="Open Sans" pitchFamily="34" charset="-122"/>
                <a:cs typeface="Calibri" panose="020F0502020204030204" charset="0"/>
              </a:rPr>
              <a:t>Extensive Library Support:</a:t>
            </a:r>
            <a:r>
              <a:rPr lang="en-US" sz="2000" dirty="0">
                <a:solidFill>
                  <a:srgbClr val="333F70"/>
                </a:solidFill>
                <a:latin typeface="Calibri" panose="020F0502020204030204" charset="0"/>
                <a:ea typeface="Open Sans" pitchFamily="34" charset="-122"/>
                <a:cs typeface="Calibri" panose="020F0502020204030204" charset="0"/>
              </a:rPr>
              <a:t> Python offers a vast ecosystem of libraries and frameworks, such as TensorFlow, Keras, and PyTorch, which provide powerful tools for building sophisticated AI and ML models.</a:t>
            </a:r>
            <a:endParaRPr lang="en-US" sz="2000" dirty="0">
              <a:solidFill>
                <a:srgbClr val="333F70"/>
              </a:solidFill>
              <a:latin typeface="Calibri" panose="020F0502020204030204" charset="0"/>
              <a:ea typeface="Open Sans" pitchFamily="34" charset="-122"/>
              <a:cs typeface="Calibri" panose="020F0502020204030204" charset="0"/>
            </a:endParaRPr>
          </a:p>
        </p:txBody>
      </p:sp>
      <p:sp>
        <p:nvSpPr>
          <p:cNvPr id="9" name="Text 7"/>
          <p:cNvSpPr/>
          <p:nvPr/>
        </p:nvSpPr>
        <p:spPr>
          <a:xfrm>
            <a:off x="1863923" y="4835366"/>
            <a:ext cx="11953637" cy="693420"/>
          </a:xfrm>
          <a:prstGeom prst="rect">
            <a:avLst/>
          </a:prstGeom>
          <a:noFill/>
        </p:spPr>
        <p:txBody>
          <a:bodyPr wrap="square" rtlCol="0" anchor="t"/>
          <a:lstStyle/>
          <a:p>
            <a:pPr marL="0" indent="0" algn="l">
              <a:lnSpc>
                <a:spcPts val="2730"/>
              </a:lnSpc>
              <a:buSzPct val="100000"/>
              <a:buNone/>
            </a:pPr>
            <a:r>
              <a:rPr lang="en-US" sz="2000" b="1" dirty="0">
                <a:solidFill>
                  <a:srgbClr val="333F70"/>
                </a:solidFill>
                <a:latin typeface="Calibri" panose="020F0502020204030204" charset="0"/>
                <a:ea typeface="Open Sans" pitchFamily="34" charset="-122"/>
                <a:cs typeface="Calibri" panose="020F0502020204030204" charset="0"/>
              </a:rPr>
              <a:t>Data Handling Capabilities:</a:t>
            </a:r>
            <a:r>
              <a:rPr lang="en-US" sz="2000" dirty="0">
                <a:solidFill>
                  <a:srgbClr val="333F70"/>
                </a:solidFill>
                <a:latin typeface="Calibri" panose="020F0502020204030204" charset="0"/>
                <a:ea typeface="Open Sans" pitchFamily="34" charset="-122"/>
                <a:cs typeface="Calibri" panose="020F0502020204030204" charset="0"/>
              </a:rPr>
              <a:t> Python's data manipulation libraries, like NumPy and Pandas, make it easy to work with large and complex datasets, a critical aspect of AI and ML tasks.</a:t>
            </a:r>
            <a:endParaRPr lang="en-US" sz="2000" dirty="0">
              <a:solidFill>
                <a:srgbClr val="333F70"/>
              </a:solidFill>
              <a:latin typeface="Calibri" panose="020F0502020204030204" charset="0"/>
              <a:ea typeface="Open Sans" pitchFamily="34" charset="-122"/>
              <a:cs typeface="Calibri" panose="020F0502020204030204" charset="0"/>
            </a:endParaRPr>
          </a:p>
        </p:txBody>
      </p:sp>
      <p:sp>
        <p:nvSpPr>
          <p:cNvPr id="10" name="Text 8"/>
          <p:cNvSpPr/>
          <p:nvPr/>
        </p:nvSpPr>
        <p:spPr>
          <a:xfrm>
            <a:off x="1863923" y="5615464"/>
            <a:ext cx="11953637" cy="693420"/>
          </a:xfrm>
          <a:prstGeom prst="rect">
            <a:avLst/>
          </a:prstGeom>
          <a:noFill/>
        </p:spPr>
        <p:txBody>
          <a:bodyPr wrap="square" rtlCol="0" anchor="t"/>
          <a:lstStyle/>
          <a:p>
            <a:pPr marL="0" indent="0" algn="l">
              <a:lnSpc>
                <a:spcPts val="2730"/>
              </a:lnSpc>
              <a:buSzPct val="100000"/>
              <a:buNone/>
            </a:pPr>
            <a:r>
              <a:rPr lang="en-US" sz="2000" b="1" dirty="0">
                <a:solidFill>
                  <a:srgbClr val="333F70"/>
                </a:solidFill>
                <a:latin typeface="Calibri" panose="020F0502020204030204" charset="0"/>
                <a:ea typeface="Open Sans" pitchFamily="34" charset="-122"/>
                <a:cs typeface="Calibri" panose="020F0502020204030204" charset="0"/>
              </a:rPr>
              <a:t>Versatility:</a:t>
            </a:r>
            <a:r>
              <a:rPr lang="en-US" sz="2000" dirty="0">
                <a:solidFill>
                  <a:srgbClr val="333F70"/>
                </a:solidFill>
                <a:latin typeface="Calibri" panose="020F0502020204030204" charset="0"/>
                <a:ea typeface="Open Sans" pitchFamily="34" charset="-122"/>
                <a:cs typeface="Calibri" panose="020F0502020204030204" charset="0"/>
              </a:rPr>
              <a:t> Python's versatility allows it to be used for a wide range of AI and ML applications, from computer vision and natural language processing to predictive analytics and reinforcement learning.</a:t>
            </a:r>
            <a:endParaRPr lang="en-US" sz="2000" dirty="0">
              <a:solidFill>
                <a:srgbClr val="333F70"/>
              </a:solidFill>
              <a:latin typeface="Calibri" panose="020F0502020204030204" charset="0"/>
              <a:ea typeface="Open Sans" pitchFamily="34" charset="-122"/>
              <a:cs typeface="Calibri" panose="020F05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46000">
              <a:schemeClr val="accent6">
                <a:lumMod val="20000"/>
                <a:lumOff val="80000"/>
              </a:schemeClr>
            </a:gs>
            <a:gs pos="16000">
              <a:srgbClr val="C7D8DF"/>
            </a:gs>
            <a:gs pos="100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gradFill>
            <a:gsLst>
              <a:gs pos="31000">
                <a:schemeClr val="accent1">
                  <a:lumMod val="5000"/>
                  <a:lumOff val="95000"/>
                </a:schemeClr>
              </a:gs>
              <a:gs pos="0">
                <a:schemeClr val="accent6">
                  <a:lumMod val="20000"/>
                  <a:lumOff val="80000"/>
                </a:schemeClr>
              </a:gs>
            </a:gsLst>
            <a:lin ang="18900000" scaled="0"/>
          </a:gradFill>
        </p:spPr>
      </p:sp>
      <p:sp>
        <p:nvSpPr>
          <p:cNvPr id="4" name="Text 2"/>
          <p:cNvSpPr/>
          <p:nvPr/>
        </p:nvSpPr>
        <p:spPr>
          <a:xfrm>
            <a:off x="2037993" y="1385173"/>
            <a:ext cx="10554414" cy="1388745"/>
          </a:xfrm>
          <a:prstGeom prst="rect">
            <a:avLst/>
          </a:prstGeom>
          <a:noFill/>
        </p:spPr>
        <p:txBody>
          <a:bodyPr wrap="square" rtlCol="0" anchor="t"/>
          <a:lstStyle/>
          <a:p>
            <a:pPr marL="0" indent="0">
              <a:lnSpc>
                <a:spcPts val="5470"/>
              </a:lnSpc>
              <a:buNone/>
            </a:pPr>
            <a:r>
              <a:rPr lang="en-US" sz="4375" b="1" dirty="0">
                <a:solidFill>
                  <a:srgbClr val="333F70"/>
                </a:solidFill>
                <a:latin typeface="Times New Roman" panose="02020603050405020304" charset="0"/>
                <a:ea typeface="Unbounded" pitchFamily="34" charset="-122"/>
                <a:cs typeface="Times New Roman" panose="02020603050405020304" charset="0"/>
              </a:rPr>
              <a:t>Importance of Python in AI and ML</a:t>
            </a:r>
            <a:endParaRPr lang="en-US" sz="4375" dirty="0">
              <a:latin typeface="Times New Roman" panose="02020603050405020304" charset="0"/>
              <a:cs typeface="Times New Roman" panose="02020603050405020304" charset="0"/>
            </a:endParaRPr>
          </a:p>
        </p:txBody>
      </p:sp>
      <p:sp>
        <p:nvSpPr>
          <p:cNvPr id="7" name="Text 5"/>
          <p:cNvSpPr/>
          <p:nvPr/>
        </p:nvSpPr>
        <p:spPr>
          <a:xfrm>
            <a:off x="3115508" y="3468172"/>
            <a:ext cx="9476899" cy="1066205"/>
          </a:xfrm>
          <a:prstGeom prst="rect">
            <a:avLst/>
          </a:prstGeom>
          <a:noFill/>
        </p:spPr>
        <p:txBody>
          <a:bodyPr wrap="square" rtlCol="0" anchor="t"/>
          <a:lstStyle/>
          <a:p>
            <a:pPr marL="0" indent="0" algn="l">
              <a:lnSpc>
                <a:spcPts val="2800"/>
              </a:lnSpc>
              <a:buSzPct val="100000"/>
              <a:buNone/>
            </a:pPr>
            <a:r>
              <a:rPr lang="en-US" sz="2000" b="1" dirty="0">
                <a:solidFill>
                  <a:srgbClr val="333F70"/>
                </a:solidFill>
                <a:latin typeface="Calibri" panose="020F0502020204030204" charset="0"/>
                <a:ea typeface="Open Sans" pitchFamily="34" charset="-122"/>
                <a:cs typeface="Calibri" panose="020F0502020204030204" charset="0"/>
              </a:rPr>
              <a:t>Versatile Language:</a:t>
            </a:r>
            <a:r>
              <a:rPr lang="en-US" sz="2000" dirty="0">
                <a:solidFill>
                  <a:srgbClr val="333F70"/>
                </a:solidFill>
                <a:latin typeface="Calibri" panose="020F0502020204030204" charset="0"/>
                <a:ea typeface="Open Sans" pitchFamily="34" charset="-122"/>
                <a:cs typeface="Calibri" panose="020F0502020204030204" charset="0"/>
              </a:rPr>
              <a:t> Python's simplicity and readability make it an excellent choice for developing AI and ML models, allowing data scientists to focus on algorithms rather than syntax.</a:t>
            </a:r>
            <a:endParaRPr lang="en-US" sz="2000" dirty="0">
              <a:solidFill>
                <a:srgbClr val="333F70"/>
              </a:solidFill>
              <a:latin typeface="Calibri" panose="020F0502020204030204" charset="0"/>
              <a:ea typeface="Open Sans" pitchFamily="34" charset="-122"/>
              <a:cs typeface="Calibri" panose="020F0502020204030204" charset="0"/>
            </a:endParaRPr>
          </a:p>
        </p:txBody>
      </p:sp>
      <p:sp>
        <p:nvSpPr>
          <p:cNvPr id="8" name="Text 6"/>
          <p:cNvSpPr/>
          <p:nvPr/>
        </p:nvSpPr>
        <p:spPr>
          <a:xfrm>
            <a:off x="3115508" y="4623197"/>
            <a:ext cx="9476899" cy="1066205"/>
          </a:xfrm>
          <a:prstGeom prst="rect">
            <a:avLst/>
          </a:prstGeom>
          <a:noFill/>
        </p:spPr>
        <p:txBody>
          <a:bodyPr wrap="square" rtlCol="0" anchor="t"/>
          <a:lstStyle/>
          <a:p>
            <a:pPr marL="0" indent="0" algn="l">
              <a:lnSpc>
                <a:spcPts val="2800"/>
              </a:lnSpc>
              <a:buSzPct val="100000"/>
              <a:buNone/>
            </a:pPr>
            <a:r>
              <a:rPr lang="en-US" sz="2000" b="1" dirty="0">
                <a:solidFill>
                  <a:srgbClr val="333F70"/>
                </a:solidFill>
                <a:latin typeface="Calibri" panose="020F0502020204030204" charset="0"/>
                <a:ea typeface="Open Sans" pitchFamily="34" charset="-122"/>
                <a:cs typeface="Calibri" panose="020F0502020204030204" charset="0"/>
              </a:rPr>
              <a:t>Extensive Libraries:</a:t>
            </a:r>
            <a:r>
              <a:rPr lang="en-US" sz="2000" dirty="0">
                <a:solidFill>
                  <a:srgbClr val="333F70"/>
                </a:solidFill>
                <a:latin typeface="Calibri" panose="020F0502020204030204" charset="0"/>
                <a:ea typeface="Open Sans" pitchFamily="34" charset="-122"/>
                <a:cs typeface="Calibri" panose="020F0502020204030204" charset="0"/>
              </a:rPr>
              <a:t> Python offers a vast ecosystem of libraries like </a:t>
            </a:r>
            <a:r>
              <a:rPr lang="en-US" sz="2000" u="sng" dirty="0">
                <a:solidFill>
                  <a:srgbClr val="26A688"/>
                </a:solidFill>
                <a:latin typeface="Calibri" panose="020F0502020204030204" charset="0"/>
                <a:ea typeface="Open Sans" pitchFamily="34" charset="-122"/>
                <a:cs typeface="Calibri" panose="020F0502020204030204" charset="0"/>
              </a:rPr>
              <a:t>NumPy</a:t>
            </a:r>
            <a:r>
              <a:rPr lang="en-US" sz="2000" dirty="0">
                <a:solidFill>
                  <a:srgbClr val="333F70"/>
                </a:solidFill>
                <a:latin typeface="Calibri" panose="020F0502020204030204" charset="0"/>
                <a:ea typeface="Open Sans" pitchFamily="34" charset="-122"/>
                <a:cs typeface="Calibri" panose="020F0502020204030204" charset="0"/>
              </a:rPr>
              <a:t>, </a:t>
            </a:r>
            <a:r>
              <a:rPr lang="en-US" sz="2000" u="sng" dirty="0">
                <a:solidFill>
                  <a:srgbClr val="26A688"/>
                </a:solidFill>
                <a:latin typeface="Calibri" panose="020F0502020204030204" charset="0"/>
                <a:ea typeface="Open Sans" pitchFamily="34" charset="-122"/>
                <a:cs typeface="Calibri" panose="020F0502020204030204" charset="0"/>
              </a:rPr>
              <a:t>Pandas</a:t>
            </a:r>
            <a:r>
              <a:rPr lang="en-US" sz="2000" dirty="0">
                <a:solidFill>
                  <a:srgbClr val="333F70"/>
                </a:solidFill>
                <a:latin typeface="Calibri" panose="020F0502020204030204" charset="0"/>
                <a:ea typeface="Open Sans" pitchFamily="34" charset="-122"/>
                <a:cs typeface="Calibri" panose="020F0502020204030204" charset="0"/>
              </a:rPr>
              <a:t>, and </a:t>
            </a:r>
            <a:r>
              <a:rPr lang="en-US" sz="2000" u="sng" dirty="0">
                <a:solidFill>
                  <a:srgbClr val="26A688"/>
                </a:solidFill>
                <a:latin typeface="Calibri" panose="020F0502020204030204" charset="0"/>
                <a:ea typeface="Open Sans" pitchFamily="34" charset="-122"/>
                <a:cs typeface="Calibri" panose="020F0502020204030204" charset="0"/>
              </a:rPr>
              <a:t>TensorFlow</a:t>
            </a:r>
            <a:r>
              <a:rPr lang="en-US" sz="2000" dirty="0">
                <a:solidFill>
                  <a:srgbClr val="333F70"/>
                </a:solidFill>
                <a:latin typeface="Calibri" panose="020F0502020204030204" charset="0"/>
                <a:ea typeface="Open Sans" pitchFamily="34" charset="-122"/>
                <a:cs typeface="Calibri" panose="020F0502020204030204" charset="0"/>
              </a:rPr>
              <a:t>, which provide powerful tools for data manipulation, analysis, and model building.</a:t>
            </a:r>
            <a:endParaRPr lang="en-US" sz="2000" dirty="0">
              <a:solidFill>
                <a:srgbClr val="333F70"/>
              </a:solidFill>
              <a:latin typeface="Calibri" panose="020F0502020204030204" charset="0"/>
              <a:ea typeface="Open Sans" pitchFamily="34" charset="-122"/>
              <a:cs typeface="Calibri" panose="020F0502020204030204" charset="0"/>
            </a:endParaRPr>
          </a:p>
        </p:txBody>
      </p:sp>
      <p:sp>
        <p:nvSpPr>
          <p:cNvPr id="9" name="Text 7"/>
          <p:cNvSpPr/>
          <p:nvPr/>
        </p:nvSpPr>
        <p:spPr>
          <a:xfrm>
            <a:off x="3115508" y="5778222"/>
            <a:ext cx="9476899" cy="1066205"/>
          </a:xfrm>
          <a:prstGeom prst="rect">
            <a:avLst/>
          </a:prstGeom>
          <a:noFill/>
        </p:spPr>
        <p:txBody>
          <a:bodyPr wrap="square" rtlCol="0" anchor="t"/>
          <a:lstStyle/>
          <a:p>
            <a:pPr marL="0" indent="0" algn="l">
              <a:lnSpc>
                <a:spcPts val="2800"/>
              </a:lnSpc>
              <a:buSzPct val="100000"/>
              <a:buNone/>
            </a:pPr>
            <a:r>
              <a:rPr lang="en-US" sz="2000" b="1" dirty="0">
                <a:solidFill>
                  <a:srgbClr val="333F70"/>
                </a:solidFill>
                <a:latin typeface="Calibri" panose="020F0502020204030204" charset="0"/>
                <a:ea typeface="Open Sans" pitchFamily="34" charset="-122"/>
                <a:cs typeface="Calibri" panose="020F0502020204030204" charset="0"/>
              </a:rPr>
              <a:t>Rapid Prototyping:</a:t>
            </a:r>
            <a:r>
              <a:rPr lang="en-US" sz="2000" dirty="0">
                <a:solidFill>
                  <a:srgbClr val="333F70"/>
                </a:solidFill>
                <a:latin typeface="Calibri" panose="020F0502020204030204" charset="0"/>
                <a:ea typeface="Open Sans" pitchFamily="34" charset="-122"/>
                <a:cs typeface="Calibri" panose="020F0502020204030204" charset="0"/>
              </a:rPr>
              <a:t> Python's interpreted nature and short development cycle enable quick experimentation and iteration, crucial in the iterative process of AI and ML model development.</a:t>
            </a:r>
            <a:endParaRPr lang="en-US" sz="2000" dirty="0">
              <a:solidFill>
                <a:srgbClr val="333F70"/>
              </a:solidFill>
              <a:latin typeface="Calibri" panose="020F0502020204030204" charset="0"/>
              <a:ea typeface="Open Sans" pitchFamily="34" charset="-122"/>
              <a:cs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49000">
              <a:schemeClr val="accent6">
                <a:lumMod val="20000"/>
                <a:lumOff val="80000"/>
              </a:schemeClr>
            </a:gs>
            <a:gs pos="16000">
              <a:srgbClr val="C7D8DF"/>
            </a:gs>
            <a:gs pos="100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993" y="2775585"/>
            <a:ext cx="9593342" cy="694373"/>
          </a:xfrm>
          <a:prstGeom prst="rect">
            <a:avLst/>
          </a:prstGeom>
          <a:noFill/>
        </p:spPr>
        <p:txBody>
          <a:bodyPr wrap="none" rtlCol="0" anchor="t"/>
          <a:lstStyle/>
          <a:p>
            <a:pPr marL="0" indent="0">
              <a:lnSpc>
                <a:spcPts val="5470"/>
              </a:lnSpc>
              <a:buNone/>
            </a:pPr>
            <a:r>
              <a:rPr lang="en-US" sz="4375" b="1" dirty="0">
                <a:solidFill>
                  <a:srgbClr val="333F70"/>
                </a:solidFill>
                <a:latin typeface="Times New Roman" panose="02020603050405020304" charset="0"/>
                <a:ea typeface="Unbounded" pitchFamily="34" charset="-122"/>
                <a:cs typeface="Times New Roman" panose="02020603050405020304" charset="0"/>
              </a:rPr>
              <a:t>Setting Up the Environment</a:t>
            </a:r>
            <a:endParaRPr lang="en-US" sz="4375" dirty="0">
              <a:latin typeface="Times New Roman" panose="02020603050405020304" charset="0"/>
              <a:cs typeface="Times New Roman" panose="02020603050405020304" charset="0"/>
            </a:endParaRPr>
          </a:p>
        </p:txBody>
      </p:sp>
      <p:sp>
        <p:nvSpPr>
          <p:cNvPr id="7" name="Shape 4"/>
          <p:cNvSpPr/>
          <p:nvPr/>
        </p:nvSpPr>
        <p:spPr>
          <a:xfrm>
            <a:off x="2037715" y="3803015"/>
            <a:ext cx="5166360" cy="2013585"/>
          </a:xfrm>
          <a:prstGeom prst="roundRect">
            <a:avLst>
              <a:gd name="adj" fmla="val 6057"/>
            </a:avLst>
          </a:prstGeom>
          <a:solidFill>
            <a:srgbClr val="D6F5EE"/>
          </a:solidFill>
          <a:ln w="7620">
            <a:solidFill>
              <a:srgbClr val="BCDBD4"/>
            </a:solidFill>
            <a:prstDash val="solid"/>
          </a:ln>
        </p:spPr>
      </p:sp>
      <p:sp>
        <p:nvSpPr>
          <p:cNvPr id="8" name="Text 5"/>
          <p:cNvSpPr/>
          <p:nvPr/>
        </p:nvSpPr>
        <p:spPr>
          <a:xfrm>
            <a:off x="2267783" y="4033004"/>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Calibri" panose="020F0502020204030204" charset="0"/>
                <a:ea typeface="Unbounded" pitchFamily="34" charset="-122"/>
                <a:cs typeface="Calibri" panose="020F0502020204030204" charset="0"/>
              </a:rPr>
              <a:t>Install Python</a:t>
            </a:r>
            <a:endParaRPr lang="en-US" sz="2185" dirty="0">
              <a:latin typeface="Calibri" panose="020F0502020204030204" charset="0"/>
              <a:cs typeface="Calibri" panose="020F0502020204030204" charset="0"/>
            </a:endParaRPr>
          </a:p>
        </p:txBody>
      </p:sp>
      <p:sp>
        <p:nvSpPr>
          <p:cNvPr id="9" name="Text 6"/>
          <p:cNvSpPr/>
          <p:nvPr/>
        </p:nvSpPr>
        <p:spPr>
          <a:xfrm>
            <a:off x="2267783" y="4513421"/>
            <a:ext cx="4706541" cy="710803"/>
          </a:xfrm>
          <a:prstGeom prst="rect">
            <a:avLst/>
          </a:prstGeom>
          <a:noFill/>
        </p:spPr>
        <p:txBody>
          <a:bodyPr wrap="square" rtlCol="0" anchor="t"/>
          <a:lstStyle/>
          <a:p>
            <a:pPr marL="0" indent="0">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Use the Anaconda distribution for easy installation of Python and data science tools.</a:t>
            </a:r>
            <a:endParaRPr lang="en-US" sz="2000" dirty="0">
              <a:solidFill>
                <a:srgbClr val="333F70"/>
              </a:solidFill>
              <a:latin typeface="Calibri" panose="020F0502020204030204" charset="0"/>
              <a:ea typeface="Open Sans" pitchFamily="34" charset="-122"/>
              <a:cs typeface="Calibri" panose="020F0502020204030204" charset="0"/>
            </a:endParaRPr>
          </a:p>
        </p:txBody>
      </p:sp>
      <p:sp>
        <p:nvSpPr>
          <p:cNvPr id="10" name="Shape 7"/>
          <p:cNvSpPr/>
          <p:nvPr/>
        </p:nvSpPr>
        <p:spPr>
          <a:xfrm>
            <a:off x="7426325" y="3803015"/>
            <a:ext cx="5166360" cy="1972310"/>
          </a:xfrm>
          <a:prstGeom prst="roundRect">
            <a:avLst>
              <a:gd name="adj" fmla="val 6057"/>
            </a:avLst>
          </a:prstGeom>
          <a:solidFill>
            <a:srgbClr val="D6F5EE"/>
          </a:solidFill>
          <a:ln w="7620">
            <a:solidFill>
              <a:srgbClr val="BCDBD4"/>
            </a:solidFill>
            <a:prstDash val="solid"/>
          </a:ln>
        </p:spPr>
      </p:sp>
      <p:sp>
        <p:nvSpPr>
          <p:cNvPr id="11" name="Text 8"/>
          <p:cNvSpPr/>
          <p:nvPr/>
        </p:nvSpPr>
        <p:spPr>
          <a:xfrm>
            <a:off x="7656076" y="4033004"/>
            <a:ext cx="3172539" cy="347186"/>
          </a:xfrm>
          <a:prstGeom prst="rect">
            <a:avLst/>
          </a:prstGeom>
          <a:noFill/>
        </p:spPr>
        <p:txBody>
          <a:bodyPr wrap="none" rtlCol="0" anchor="t"/>
          <a:lstStyle/>
          <a:p>
            <a:pPr marL="0" indent="0">
              <a:lnSpc>
                <a:spcPts val="2735"/>
              </a:lnSpc>
              <a:buNone/>
            </a:pPr>
            <a:r>
              <a:rPr lang="en-US" sz="2185" b="1" dirty="0">
                <a:solidFill>
                  <a:srgbClr val="333F70"/>
                </a:solidFill>
                <a:latin typeface="Calibri" panose="020F0502020204030204" charset="0"/>
                <a:ea typeface="Unbounded" pitchFamily="34" charset="-122"/>
                <a:cs typeface="Calibri" panose="020F0502020204030204" charset="0"/>
              </a:rPr>
              <a:t>Jupyter Notebook</a:t>
            </a:r>
            <a:endParaRPr lang="en-US" sz="2185" dirty="0">
              <a:latin typeface="Calibri" panose="020F0502020204030204" charset="0"/>
              <a:cs typeface="Calibri" panose="020F0502020204030204" charset="0"/>
            </a:endParaRPr>
          </a:p>
        </p:txBody>
      </p:sp>
      <p:sp>
        <p:nvSpPr>
          <p:cNvPr id="12" name="Text 9"/>
          <p:cNvSpPr/>
          <p:nvPr/>
        </p:nvSpPr>
        <p:spPr>
          <a:xfrm>
            <a:off x="7656076" y="4513421"/>
            <a:ext cx="4706541" cy="710803"/>
          </a:xfrm>
          <a:prstGeom prst="rect">
            <a:avLst/>
          </a:prstGeom>
          <a:noFill/>
        </p:spPr>
        <p:txBody>
          <a:bodyPr wrap="square" rtlCol="0" anchor="t"/>
          <a:lstStyle/>
          <a:p>
            <a:pPr marL="0" indent="0">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Jupyter Notebook allows writing and running Python code interactively in a web browser.</a:t>
            </a:r>
            <a:endParaRPr lang="en-US" sz="2000" dirty="0">
              <a:solidFill>
                <a:srgbClr val="333F70"/>
              </a:solidFill>
              <a:latin typeface="Calibri" panose="020F0502020204030204" charset="0"/>
              <a:ea typeface="Open Sans" pitchFamily="34" charset="-122"/>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6000">
              <a:srgbClr val="C7D8DF"/>
            </a:gs>
            <a:gs pos="100000">
              <a:schemeClr val="accent1">
                <a:lumMod val="45000"/>
                <a:lumOff val="55000"/>
              </a:schemeClr>
            </a:gs>
            <a:gs pos="83000">
              <a:schemeClr val="accent1">
                <a:lumMod val="45000"/>
                <a:lumOff val="55000"/>
              </a:schemeClr>
            </a:gs>
            <a:gs pos="100000">
              <a:schemeClr val="accent1">
                <a:lumMod val="30000"/>
                <a:lumOff val="70000"/>
              </a:schemeClr>
            </a:gs>
          </a:gsLst>
          <a:lin ang="2700000"/>
        </a:gra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2572107"/>
            <a:ext cx="5554980" cy="694373"/>
          </a:xfrm>
          <a:prstGeom prst="rect">
            <a:avLst/>
          </a:prstGeom>
          <a:noFill/>
        </p:spPr>
        <p:txBody>
          <a:bodyPr wrap="none" rtlCol="0" anchor="t"/>
          <a:lstStyle/>
          <a:p>
            <a:pPr marL="0" indent="0">
              <a:lnSpc>
                <a:spcPts val="5470"/>
              </a:lnSpc>
              <a:buNone/>
            </a:pPr>
            <a:r>
              <a:rPr lang="en-US" sz="4375" b="1" dirty="0">
                <a:solidFill>
                  <a:srgbClr val="333F70"/>
                </a:solidFill>
                <a:latin typeface="Times New Roman" panose="02020603050405020304" charset="0"/>
                <a:ea typeface="Unbounded" pitchFamily="34" charset="-122"/>
                <a:cs typeface="Times New Roman" panose="02020603050405020304" charset="0"/>
              </a:rPr>
              <a:t>Python Basics</a:t>
            </a:r>
            <a:endParaRPr lang="en-US" sz="4375" dirty="0">
              <a:latin typeface="Times New Roman" panose="02020603050405020304" charset="0"/>
              <a:cs typeface="Times New Roman" panose="02020603050405020304" charset="0"/>
            </a:endParaRPr>
          </a:p>
        </p:txBody>
      </p:sp>
      <p:sp>
        <p:nvSpPr>
          <p:cNvPr id="5" name="Text 3"/>
          <p:cNvSpPr/>
          <p:nvPr/>
        </p:nvSpPr>
        <p:spPr>
          <a:xfrm>
            <a:off x="2037993" y="3821906"/>
            <a:ext cx="3156347" cy="694373"/>
          </a:xfrm>
          <a:prstGeom prst="rect">
            <a:avLst/>
          </a:prstGeom>
          <a:noFill/>
        </p:spPr>
        <p:txBody>
          <a:bodyPr wrap="square" rtlCol="0" anchor="t"/>
          <a:lstStyle/>
          <a:p>
            <a:pPr marL="0" indent="0">
              <a:lnSpc>
                <a:spcPts val="2735"/>
              </a:lnSpc>
              <a:buNone/>
            </a:pPr>
            <a:r>
              <a:rPr lang="en-US" sz="2185" b="1" dirty="0">
                <a:solidFill>
                  <a:srgbClr val="333F70"/>
                </a:solidFill>
                <a:latin typeface="Calibri" panose="020F0502020204030204" charset="0"/>
                <a:ea typeface="Unbounded" pitchFamily="34" charset="-122"/>
                <a:cs typeface="Calibri" panose="020F0502020204030204" charset="0"/>
              </a:rPr>
              <a:t>Variables &amp; Data Types</a:t>
            </a:r>
            <a:endParaRPr lang="en-US" sz="2185" dirty="0">
              <a:latin typeface="Calibri" panose="020F0502020204030204" charset="0"/>
              <a:cs typeface="Calibri" panose="020F0502020204030204" charset="0"/>
            </a:endParaRPr>
          </a:p>
        </p:txBody>
      </p:sp>
      <p:sp>
        <p:nvSpPr>
          <p:cNvPr id="6" name="Text 4"/>
          <p:cNvSpPr/>
          <p:nvPr/>
        </p:nvSpPr>
        <p:spPr>
          <a:xfrm>
            <a:off x="2037993" y="4738449"/>
            <a:ext cx="3156347" cy="710803"/>
          </a:xfrm>
          <a:prstGeom prst="rect">
            <a:avLst/>
          </a:prstGeom>
          <a:noFill/>
        </p:spPr>
        <p:txBody>
          <a:bodyPr wrap="square" rtlCol="0" anchor="t"/>
          <a:lstStyle/>
          <a:p>
            <a:pPr marL="0" indent="0">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Variables store data like integers, floats, and strings.</a:t>
            </a:r>
            <a:endParaRPr lang="en-US" sz="2000" dirty="0">
              <a:solidFill>
                <a:srgbClr val="333F70"/>
              </a:solidFill>
              <a:latin typeface="Calibri" panose="020F0502020204030204" charset="0"/>
              <a:ea typeface="Open Sans" pitchFamily="34" charset="-122"/>
              <a:cs typeface="Calibri" panose="020F0502020204030204" charset="0"/>
            </a:endParaRPr>
          </a:p>
        </p:txBody>
      </p:sp>
      <p:sp>
        <p:nvSpPr>
          <p:cNvPr id="7" name="Text 5"/>
          <p:cNvSpPr/>
          <p:nvPr/>
        </p:nvSpPr>
        <p:spPr>
          <a:xfrm>
            <a:off x="5743932" y="3821906"/>
            <a:ext cx="3025378" cy="347186"/>
          </a:xfrm>
          <a:prstGeom prst="rect">
            <a:avLst/>
          </a:prstGeom>
          <a:noFill/>
        </p:spPr>
        <p:txBody>
          <a:bodyPr wrap="none" rtlCol="0" anchor="t"/>
          <a:lstStyle/>
          <a:p>
            <a:pPr marL="0" indent="0">
              <a:lnSpc>
                <a:spcPts val="2735"/>
              </a:lnSpc>
              <a:buNone/>
            </a:pPr>
            <a:r>
              <a:rPr lang="en-US" sz="2185" b="1" dirty="0">
                <a:solidFill>
                  <a:srgbClr val="333F70"/>
                </a:solidFill>
                <a:latin typeface="Calibri" panose="020F0502020204030204" charset="0"/>
                <a:ea typeface="Unbounded" pitchFamily="34" charset="-122"/>
                <a:cs typeface="Calibri" panose="020F0502020204030204" charset="0"/>
              </a:rPr>
              <a:t>Basic Operations</a:t>
            </a:r>
            <a:endParaRPr lang="en-US" sz="2185" dirty="0">
              <a:latin typeface="Calibri" panose="020F0502020204030204" charset="0"/>
              <a:cs typeface="Calibri" panose="020F0502020204030204" charset="0"/>
            </a:endParaRPr>
          </a:p>
        </p:txBody>
      </p:sp>
      <p:sp>
        <p:nvSpPr>
          <p:cNvPr id="8" name="Text 6"/>
          <p:cNvSpPr/>
          <p:nvPr/>
        </p:nvSpPr>
        <p:spPr>
          <a:xfrm>
            <a:off x="5743932" y="4391263"/>
            <a:ext cx="3156347" cy="710803"/>
          </a:xfrm>
          <a:prstGeom prst="rect">
            <a:avLst/>
          </a:prstGeom>
          <a:noFill/>
        </p:spPr>
        <p:txBody>
          <a:bodyPr wrap="square" rtlCol="0" anchor="t"/>
          <a:lstStyle/>
          <a:p>
            <a:pPr marL="0" indent="0">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Perform arithmetic like addition and multiplication.</a:t>
            </a:r>
            <a:endParaRPr lang="en-US" sz="2000" dirty="0">
              <a:solidFill>
                <a:srgbClr val="333F70"/>
              </a:solidFill>
              <a:latin typeface="Calibri" panose="020F0502020204030204" charset="0"/>
              <a:ea typeface="Open Sans" pitchFamily="34" charset="-122"/>
              <a:cs typeface="Calibri" panose="020F0502020204030204" charset="0"/>
            </a:endParaRPr>
          </a:p>
        </p:txBody>
      </p:sp>
      <p:sp>
        <p:nvSpPr>
          <p:cNvPr id="9" name="Text 7"/>
          <p:cNvSpPr/>
          <p:nvPr/>
        </p:nvSpPr>
        <p:spPr>
          <a:xfrm>
            <a:off x="9449872" y="3821906"/>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Calibri" panose="020F0502020204030204" charset="0"/>
                <a:ea typeface="Unbounded" pitchFamily="34" charset="-122"/>
                <a:cs typeface="Calibri" panose="020F0502020204030204" charset="0"/>
              </a:rPr>
              <a:t>Collections</a:t>
            </a:r>
            <a:endParaRPr lang="en-US" sz="2185" dirty="0">
              <a:latin typeface="Calibri" panose="020F0502020204030204" charset="0"/>
              <a:cs typeface="Calibri" panose="020F0502020204030204" charset="0"/>
            </a:endParaRPr>
          </a:p>
        </p:txBody>
      </p:sp>
      <p:sp>
        <p:nvSpPr>
          <p:cNvPr id="10" name="Text 8"/>
          <p:cNvSpPr/>
          <p:nvPr/>
        </p:nvSpPr>
        <p:spPr>
          <a:xfrm>
            <a:off x="9449872" y="4391263"/>
            <a:ext cx="3156347" cy="1066205"/>
          </a:xfrm>
          <a:prstGeom prst="rect">
            <a:avLst/>
          </a:prstGeom>
          <a:noFill/>
        </p:spPr>
        <p:txBody>
          <a:bodyPr wrap="square" rtlCol="0" anchor="t"/>
          <a:lstStyle/>
          <a:p>
            <a:pPr marL="0" indent="0">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Lists store ordered items, dictionaries store key-value pairs.</a:t>
            </a:r>
            <a:endParaRPr lang="en-US" sz="2000" dirty="0">
              <a:solidFill>
                <a:srgbClr val="333F70"/>
              </a:solidFill>
              <a:latin typeface="Calibri" panose="020F0502020204030204" charset="0"/>
              <a:ea typeface="Open Sans" pitchFamily="34" charset="-122"/>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0" y="0"/>
            <a:ext cx="14630400" cy="2777490"/>
          </a:xfrm>
          <a:prstGeom prst="rect">
            <a:avLst/>
          </a:prstGeom>
        </p:spPr>
      </p:pic>
      <p:sp>
        <p:nvSpPr>
          <p:cNvPr id="5" name="Text 2"/>
          <p:cNvSpPr/>
          <p:nvPr/>
        </p:nvSpPr>
        <p:spPr>
          <a:xfrm>
            <a:off x="2037993" y="3851315"/>
            <a:ext cx="6617375" cy="694373"/>
          </a:xfrm>
          <a:prstGeom prst="rect">
            <a:avLst/>
          </a:prstGeom>
          <a:noFill/>
        </p:spPr>
        <p:txBody>
          <a:bodyPr wrap="none" rtlCol="0" anchor="t"/>
          <a:lstStyle/>
          <a:p>
            <a:pPr marL="0" indent="0">
              <a:lnSpc>
                <a:spcPts val="5470"/>
              </a:lnSpc>
              <a:buNone/>
            </a:pPr>
            <a:r>
              <a:rPr lang="en-US" sz="4375" b="1" dirty="0">
                <a:solidFill>
                  <a:srgbClr val="333F70"/>
                </a:solidFill>
                <a:latin typeface="Times New Roman" panose="02020603050405020304" charset="0"/>
                <a:ea typeface="Unbounded" pitchFamily="34" charset="-122"/>
                <a:cs typeface="Times New Roman" panose="02020603050405020304" charset="0"/>
              </a:rPr>
              <a:t>Control Structures</a:t>
            </a:r>
            <a:endParaRPr lang="en-US" sz="4375" dirty="0">
              <a:latin typeface="Times New Roman" panose="02020603050405020304" charset="0"/>
              <a:cs typeface="Times New Roman" panose="02020603050405020304" charset="0"/>
            </a:endParaRPr>
          </a:p>
        </p:txBody>
      </p:sp>
      <p:sp>
        <p:nvSpPr>
          <p:cNvPr id="6" name="Text 3"/>
          <p:cNvSpPr/>
          <p:nvPr/>
        </p:nvSpPr>
        <p:spPr>
          <a:xfrm>
            <a:off x="2037993" y="4878943"/>
            <a:ext cx="10554414" cy="355402"/>
          </a:xfrm>
          <a:prstGeom prst="rect">
            <a:avLst/>
          </a:prstGeom>
          <a:noFill/>
        </p:spPr>
        <p:txBody>
          <a:bodyPr wrap="none" rtlCol="0" anchor="t"/>
          <a:lstStyle/>
          <a:p>
            <a:pPr marL="0" indent="0">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Python has two main types of control structures: conditionals and loops.</a:t>
            </a:r>
            <a:endParaRPr lang="en-US" sz="2000" dirty="0">
              <a:solidFill>
                <a:srgbClr val="333F70"/>
              </a:solidFill>
              <a:latin typeface="Calibri" panose="020F0502020204030204" charset="0"/>
              <a:ea typeface="Open Sans" pitchFamily="34" charset="-122"/>
              <a:cs typeface="Calibri" panose="020F0502020204030204" charset="0"/>
            </a:endParaRPr>
          </a:p>
        </p:txBody>
      </p:sp>
      <p:sp>
        <p:nvSpPr>
          <p:cNvPr id="7" name="Text 4"/>
          <p:cNvSpPr/>
          <p:nvPr/>
        </p:nvSpPr>
        <p:spPr>
          <a:xfrm>
            <a:off x="2037993" y="5484257"/>
            <a:ext cx="10554414" cy="710803"/>
          </a:xfrm>
          <a:prstGeom prst="rect">
            <a:avLst/>
          </a:prstGeom>
          <a:noFill/>
        </p:spPr>
        <p:txBody>
          <a:bodyPr wrap="square" rtlCol="0" anchor="t"/>
          <a:lstStyle/>
          <a:p>
            <a:pPr marL="0" indent="0">
              <a:lnSpc>
                <a:spcPts val="2800"/>
              </a:lnSpc>
              <a:buNone/>
            </a:pPr>
            <a:r>
              <a:rPr lang="en-US" sz="2000" b="1" dirty="0">
                <a:solidFill>
                  <a:srgbClr val="333F70"/>
                </a:solidFill>
                <a:latin typeface="Calibri" panose="020F0502020204030204" charset="0"/>
                <a:ea typeface="Open Sans" pitchFamily="34" charset="-122"/>
                <a:cs typeface="Calibri" panose="020F0502020204030204" charset="0"/>
              </a:rPr>
              <a:t>Conditionals, </a:t>
            </a:r>
            <a:r>
              <a:rPr lang="en-US" sz="2000" dirty="0">
                <a:solidFill>
                  <a:srgbClr val="333F70"/>
                </a:solidFill>
                <a:latin typeface="Calibri" panose="020F0502020204030204" charset="0"/>
                <a:ea typeface="Open Sans" pitchFamily="34" charset="-122"/>
                <a:cs typeface="Calibri" panose="020F0502020204030204" charset="0"/>
              </a:rPr>
              <a:t>like if-else statements, let you control the flow of your program based on certain conditions.</a:t>
            </a:r>
            <a:endParaRPr lang="en-US" sz="2000" dirty="0">
              <a:solidFill>
                <a:srgbClr val="333F70"/>
              </a:solidFill>
              <a:latin typeface="Calibri" panose="020F0502020204030204" charset="0"/>
              <a:ea typeface="Open Sans" pitchFamily="34" charset="-122"/>
              <a:cs typeface="Calibri" panose="020F0502020204030204" charset="0"/>
            </a:endParaRPr>
          </a:p>
        </p:txBody>
      </p:sp>
      <p:sp>
        <p:nvSpPr>
          <p:cNvPr id="8" name="Text 5"/>
          <p:cNvSpPr/>
          <p:nvPr/>
        </p:nvSpPr>
        <p:spPr>
          <a:xfrm>
            <a:off x="2037993" y="6444972"/>
            <a:ext cx="10554414" cy="710803"/>
          </a:xfrm>
          <a:prstGeom prst="rect">
            <a:avLst/>
          </a:prstGeom>
          <a:noFill/>
        </p:spPr>
        <p:txBody>
          <a:bodyPr wrap="square" rtlCol="0" anchor="t"/>
          <a:lstStyle/>
          <a:p>
            <a:pPr marL="0" indent="0">
              <a:lnSpc>
                <a:spcPts val="2800"/>
              </a:lnSpc>
              <a:buNone/>
            </a:pPr>
            <a:r>
              <a:rPr lang="en-US" sz="2000" b="1" dirty="0">
                <a:solidFill>
                  <a:srgbClr val="333F70"/>
                </a:solidFill>
                <a:latin typeface="Calibri" panose="020F0502020204030204" charset="0"/>
                <a:ea typeface="Open Sans" pitchFamily="34" charset="-122"/>
                <a:cs typeface="Calibri" panose="020F0502020204030204" charset="0"/>
              </a:rPr>
              <a:t>Loops, </a:t>
            </a:r>
            <a:r>
              <a:rPr lang="en-US" sz="2000" dirty="0">
                <a:solidFill>
                  <a:srgbClr val="333F70"/>
                </a:solidFill>
                <a:latin typeface="Calibri" panose="020F0502020204030204" charset="0"/>
                <a:ea typeface="Open Sans" pitchFamily="34" charset="-122"/>
                <a:cs typeface="Calibri" panose="020F0502020204030204" charset="0"/>
              </a:rPr>
              <a:t>such as for loops and while loops, allow you to repeat a block of code multiple times. For loops iterate over a collection of items, while loops run until a specific condition becomes false.</a:t>
            </a:r>
            <a:endParaRPr lang="en-US" sz="2000" dirty="0">
              <a:solidFill>
                <a:srgbClr val="333F70"/>
              </a:solidFill>
              <a:latin typeface="Calibri" panose="020F0502020204030204" charset="0"/>
              <a:ea typeface="Open Sans" pitchFamily="34" charset="-122"/>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1814155"/>
            <a:ext cx="5554980" cy="694373"/>
          </a:xfrm>
          <a:prstGeom prst="rect">
            <a:avLst/>
          </a:prstGeom>
          <a:noFill/>
        </p:spPr>
        <p:txBody>
          <a:bodyPr wrap="none" rtlCol="0" anchor="t"/>
          <a:lstStyle/>
          <a:p>
            <a:pPr marL="0" indent="0">
              <a:lnSpc>
                <a:spcPts val="5470"/>
              </a:lnSpc>
              <a:buNone/>
            </a:pPr>
            <a:r>
              <a:rPr lang="en-US" sz="4375" b="1" dirty="0">
                <a:solidFill>
                  <a:srgbClr val="333F70"/>
                </a:solidFill>
                <a:latin typeface="Times New Roman" panose="02020603050405020304" charset="0"/>
                <a:ea typeface="Unbounded" pitchFamily="34" charset="-122"/>
                <a:cs typeface="Times New Roman" panose="02020603050405020304" charset="0"/>
              </a:rPr>
              <a:t>Functions</a:t>
            </a:r>
            <a:endParaRPr lang="en-US" sz="4375" b="1" dirty="0">
              <a:solidFill>
                <a:srgbClr val="333F70"/>
              </a:solidFill>
              <a:latin typeface="Times New Roman" panose="02020603050405020304" charset="0"/>
              <a:ea typeface="Unbounded" pitchFamily="34" charset="-122"/>
              <a:cs typeface="Times New Roman" panose="02020603050405020304" charset="0"/>
            </a:endParaRPr>
          </a:p>
        </p:txBody>
      </p:sp>
      <p:sp>
        <p:nvSpPr>
          <p:cNvPr id="5" name="Shape 3"/>
          <p:cNvSpPr/>
          <p:nvPr/>
        </p:nvSpPr>
        <p:spPr>
          <a:xfrm>
            <a:off x="2037993" y="3015377"/>
            <a:ext cx="499943" cy="499943"/>
          </a:xfrm>
          <a:prstGeom prst="roundRect">
            <a:avLst>
              <a:gd name="adj" fmla="val 20000"/>
            </a:avLst>
          </a:prstGeom>
          <a:solidFill>
            <a:srgbClr val="D6F5EE"/>
          </a:solidFill>
          <a:ln w="7620">
            <a:solidFill>
              <a:srgbClr val="BCDBD4"/>
            </a:solidFill>
            <a:prstDash val="solid"/>
          </a:ln>
        </p:spPr>
      </p:sp>
      <p:sp>
        <p:nvSpPr>
          <p:cNvPr id="6" name="Text 4"/>
          <p:cNvSpPr/>
          <p:nvPr/>
        </p:nvSpPr>
        <p:spPr>
          <a:xfrm>
            <a:off x="2201228" y="3057049"/>
            <a:ext cx="173355" cy="416481"/>
          </a:xfrm>
          <a:prstGeom prst="rect">
            <a:avLst/>
          </a:prstGeom>
          <a:noFill/>
        </p:spPr>
        <p:txBody>
          <a:bodyPr wrap="none" rtlCol="0" anchor="t"/>
          <a:lstStyle/>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1</a:t>
            </a:r>
            <a:endParaRPr lang="en-US" sz="2625" dirty="0"/>
          </a:p>
        </p:txBody>
      </p:sp>
      <p:sp>
        <p:nvSpPr>
          <p:cNvPr id="7" name="Text 5"/>
          <p:cNvSpPr/>
          <p:nvPr/>
        </p:nvSpPr>
        <p:spPr>
          <a:xfrm>
            <a:off x="2760107" y="3091696"/>
            <a:ext cx="3286958" cy="347186"/>
          </a:xfrm>
          <a:prstGeom prst="rect">
            <a:avLst/>
          </a:prstGeom>
          <a:noFill/>
        </p:spPr>
        <p:txBody>
          <a:bodyPr wrap="none" rtlCol="0" anchor="t"/>
          <a:lstStyle/>
          <a:p>
            <a:pPr marL="0" indent="0">
              <a:lnSpc>
                <a:spcPts val="2735"/>
              </a:lnSpc>
              <a:buNone/>
            </a:pPr>
            <a:r>
              <a:rPr lang="en-US" sz="2185" b="1" dirty="0">
                <a:solidFill>
                  <a:srgbClr val="333F70"/>
                </a:solidFill>
                <a:latin typeface="Calibri" panose="020F0502020204030204" charset="0"/>
                <a:ea typeface="Unbounded" pitchFamily="34" charset="-122"/>
                <a:cs typeface="Calibri" panose="020F0502020204030204" charset="0"/>
              </a:rPr>
              <a:t>Defining Functions</a:t>
            </a:r>
            <a:endParaRPr lang="en-US" sz="2185" dirty="0">
              <a:latin typeface="Calibri" panose="020F0502020204030204" charset="0"/>
              <a:cs typeface="Calibri" panose="020F0502020204030204" charset="0"/>
            </a:endParaRPr>
          </a:p>
        </p:txBody>
      </p:sp>
      <p:sp>
        <p:nvSpPr>
          <p:cNvPr id="8" name="Text 6"/>
          <p:cNvSpPr/>
          <p:nvPr/>
        </p:nvSpPr>
        <p:spPr>
          <a:xfrm>
            <a:off x="2760107" y="3572113"/>
            <a:ext cx="4444008" cy="2843213"/>
          </a:xfrm>
          <a:prstGeom prst="rect">
            <a:avLst/>
          </a:prstGeom>
          <a:noFill/>
        </p:spPr>
        <p:txBody>
          <a:bodyPr wrap="square" rtlCol="0" anchor="t"/>
          <a:lstStyle/>
          <a:p>
            <a:pPr marL="0" indent="0" algn="just">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Functions are an important part of programming because they allow us to encapsulate code that performs specific tasks. This means that we can write a block of code once and then reuse it multiple times throughout our program without having to write the same code over and over again.</a:t>
            </a:r>
            <a:endParaRPr lang="en-US" sz="2000" dirty="0">
              <a:solidFill>
                <a:srgbClr val="333F70"/>
              </a:solidFill>
              <a:latin typeface="Calibri" panose="020F0502020204030204" charset="0"/>
              <a:ea typeface="Open Sans" pitchFamily="34" charset="-122"/>
              <a:cs typeface="Calibri" panose="020F0502020204030204" charset="0"/>
            </a:endParaRPr>
          </a:p>
        </p:txBody>
      </p:sp>
      <p:sp>
        <p:nvSpPr>
          <p:cNvPr id="9" name="Shape 7"/>
          <p:cNvSpPr/>
          <p:nvPr/>
        </p:nvSpPr>
        <p:spPr>
          <a:xfrm>
            <a:off x="7426285" y="3015377"/>
            <a:ext cx="499943" cy="499943"/>
          </a:xfrm>
          <a:prstGeom prst="roundRect">
            <a:avLst>
              <a:gd name="adj" fmla="val 20000"/>
            </a:avLst>
          </a:prstGeom>
          <a:solidFill>
            <a:srgbClr val="D6F5EE"/>
          </a:solidFill>
          <a:ln w="7620">
            <a:solidFill>
              <a:srgbClr val="BCDBD4"/>
            </a:solidFill>
            <a:prstDash val="solid"/>
          </a:ln>
        </p:spPr>
      </p:sp>
      <p:sp>
        <p:nvSpPr>
          <p:cNvPr id="10" name="Text 8"/>
          <p:cNvSpPr/>
          <p:nvPr/>
        </p:nvSpPr>
        <p:spPr>
          <a:xfrm>
            <a:off x="7537013" y="3057049"/>
            <a:ext cx="278368" cy="416481"/>
          </a:xfrm>
          <a:prstGeom prst="rect">
            <a:avLst/>
          </a:prstGeom>
          <a:noFill/>
        </p:spPr>
        <p:txBody>
          <a:bodyPr wrap="none" rtlCol="0" anchor="t"/>
          <a:lstStyle/>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2</a:t>
            </a:r>
            <a:endParaRPr lang="en-US" sz="2625" dirty="0"/>
          </a:p>
        </p:txBody>
      </p:sp>
      <p:sp>
        <p:nvSpPr>
          <p:cNvPr id="11" name="Text 9"/>
          <p:cNvSpPr/>
          <p:nvPr/>
        </p:nvSpPr>
        <p:spPr>
          <a:xfrm>
            <a:off x="8148399" y="3091696"/>
            <a:ext cx="2807375" cy="347186"/>
          </a:xfrm>
          <a:prstGeom prst="rect">
            <a:avLst/>
          </a:prstGeom>
          <a:noFill/>
        </p:spPr>
        <p:txBody>
          <a:bodyPr wrap="none" rtlCol="0" anchor="t"/>
          <a:lstStyle/>
          <a:p>
            <a:pPr marL="0" indent="0">
              <a:lnSpc>
                <a:spcPts val="2735"/>
              </a:lnSpc>
              <a:buNone/>
            </a:pPr>
            <a:r>
              <a:rPr lang="en-US" sz="2185" b="1" dirty="0">
                <a:solidFill>
                  <a:srgbClr val="333F70"/>
                </a:solidFill>
                <a:latin typeface="Calibri" panose="020F0502020204030204" charset="0"/>
                <a:ea typeface="Unbounded" pitchFamily="34" charset="-122"/>
                <a:cs typeface="Calibri" panose="020F0502020204030204" charset="0"/>
              </a:rPr>
              <a:t>Using Functions</a:t>
            </a:r>
            <a:endParaRPr lang="en-US" sz="2185" dirty="0">
              <a:latin typeface="Calibri" panose="020F0502020204030204" charset="0"/>
              <a:cs typeface="Calibri" panose="020F0502020204030204" charset="0"/>
            </a:endParaRPr>
          </a:p>
        </p:txBody>
      </p:sp>
      <p:sp>
        <p:nvSpPr>
          <p:cNvPr id="12" name="Text 10"/>
          <p:cNvSpPr/>
          <p:nvPr/>
        </p:nvSpPr>
        <p:spPr>
          <a:xfrm>
            <a:off x="8148399" y="3572113"/>
            <a:ext cx="4444008" cy="2132409"/>
          </a:xfrm>
          <a:prstGeom prst="rect">
            <a:avLst/>
          </a:prstGeom>
          <a:noFill/>
        </p:spPr>
        <p:txBody>
          <a:bodyPr wrap="square" rtlCol="0" anchor="t"/>
          <a:lstStyle/>
          <a:p>
            <a:pPr marL="0" indent="0" algn="just">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 By using functions, we can make our code more modular, easier to read, and more efficient. By encapsulating code into a function, we can easily reuse it throughout our program, making our code more modular and efficient.</a:t>
            </a:r>
            <a:endParaRPr lang="en-US" sz="2000" dirty="0">
              <a:solidFill>
                <a:srgbClr val="333F70"/>
              </a:solidFill>
              <a:latin typeface="Calibri" panose="020F0502020204030204" charset="0"/>
              <a:ea typeface="Open Sans" pitchFamily="34" charset="-122"/>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1317069"/>
            <a:ext cx="5554980" cy="694373"/>
          </a:xfrm>
          <a:prstGeom prst="rect">
            <a:avLst/>
          </a:prstGeom>
          <a:noFill/>
        </p:spPr>
        <p:txBody>
          <a:bodyPr wrap="none" rtlCol="0" anchor="t"/>
          <a:lstStyle/>
          <a:p>
            <a:pPr marL="0" indent="0">
              <a:lnSpc>
                <a:spcPts val="5470"/>
              </a:lnSpc>
              <a:buNone/>
            </a:pPr>
            <a:r>
              <a:rPr lang="en-US" sz="4375" b="1" dirty="0">
                <a:solidFill>
                  <a:srgbClr val="333F70"/>
                </a:solidFill>
                <a:latin typeface="Times New Roman" panose="02020603050405020304" charset="0"/>
                <a:ea typeface="Unbounded" pitchFamily="34" charset="-122"/>
                <a:cs typeface="Times New Roman" panose="02020603050405020304" charset="0"/>
              </a:rPr>
              <a:t>NumPy Arrays</a:t>
            </a:r>
            <a:endParaRPr lang="en-US" sz="4375" dirty="0">
              <a:latin typeface="Times New Roman" panose="02020603050405020304" charset="0"/>
              <a:cs typeface="Times New Roman" panose="02020603050405020304" charset="0"/>
            </a:endParaRPr>
          </a:p>
        </p:txBody>
      </p:sp>
      <p:pic>
        <p:nvPicPr>
          <p:cNvPr id="5" name="Image 0" descr="preencoded.png"/>
          <p:cNvPicPr>
            <a:picLocks noChangeAspect="1"/>
          </p:cNvPicPr>
          <p:nvPr/>
        </p:nvPicPr>
        <p:blipFill>
          <a:blip r:embed="rId1"/>
          <a:stretch>
            <a:fillRect/>
          </a:stretch>
        </p:blipFill>
        <p:spPr>
          <a:xfrm>
            <a:off x="2037993" y="2455783"/>
            <a:ext cx="555427" cy="555427"/>
          </a:xfrm>
          <a:prstGeom prst="rect">
            <a:avLst/>
          </a:prstGeom>
        </p:spPr>
      </p:pic>
      <p:sp>
        <p:nvSpPr>
          <p:cNvPr id="6" name="Text 3"/>
          <p:cNvSpPr/>
          <p:nvPr/>
        </p:nvSpPr>
        <p:spPr>
          <a:xfrm>
            <a:off x="2037993" y="3233380"/>
            <a:ext cx="2812733" cy="347186"/>
          </a:xfrm>
          <a:prstGeom prst="rect">
            <a:avLst/>
          </a:prstGeom>
          <a:noFill/>
        </p:spPr>
        <p:txBody>
          <a:bodyPr wrap="none" rtlCol="0" anchor="t"/>
          <a:lstStyle/>
          <a:p>
            <a:pPr marL="0" indent="0" algn="l">
              <a:lnSpc>
                <a:spcPts val="2735"/>
              </a:lnSpc>
              <a:buNone/>
            </a:pPr>
            <a:r>
              <a:rPr lang="en-US" sz="2185" b="1" dirty="0">
                <a:solidFill>
                  <a:srgbClr val="333F70"/>
                </a:solidFill>
                <a:latin typeface="Calibri" panose="020F0502020204030204" charset="0"/>
                <a:ea typeface="Unbounded" pitchFamily="34" charset="-122"/>
                <a:cs typeface="Calibri" panose="020F0502020204030204" charset="0"/>
              </a:rPr>
              <a:t>Creating Arrays</a:t>
            </a:r>
            <a:endParaRPr lang="en-US" sz="2185" dirty="0">
              <a:latin typeface="Calibri" panose="020F0502020204030204" charset="0"/>
              <a:cs typeface="Calibri" panose="020F0502020204030204" charset="0"/>
            </a:endParaRPr>
          </a:p>
        </p:txBody>
      </p:sp>
      <p:sp>
        <p:nvSpPr>
          <p:cNvPr id="7" name="Text 4"/>
          <p:cNvSpPr/>
          <p:nvPr/>
        </p:nvSpPr>
        <p:spPr>
          <a:xfrm>
            <a:off x="2037993" y="3713798"/>
            <a:ext cx="5110520" cy="3198614"/>
          </a:xfrm>
          <a:prstGeom prst="rect">
            <a:avLst/>
          </a:prstGeom>
          <a:noFill/>
        </p:spPr>
        <p:txBody>
          <a:bodyPr wrap="square" rtlCol="0" anchor="t"/>
          <a:lstStyle/>
          <a:p>
            <a:pPr marL="0" indent="0" algn="just">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Arrays are collections of items optimized for numerical operations.An Array is </a:t>
            </a:r>
            <a:r>
              <a:rPr lang="en-US" sz="2000" b="1" dirty="0">
                <a:solidFill>
                  <a:srgbClr val="333F70"/>
                </a:solidFill>
                <a:latin typeface="Calibri" panose="020F0502020204030204" charset="0"/>
                <a:ea typeface="Open Sans" pitchFamily="34" charset="-122"/>
                <a:cs typeface="Calibri" panose="020F0502020204030204" charset="0"/>
              </a:rPr>
              <a:t>a Data Structure that can be used to store several items of the same data type in a programming language</a:t>
            </a:r>
            <a:r>
              <a:rPr lang="en-US" sz="2000" dirty="0">
                <a:solidFill>
                  <a:srgbClr val="333F70"/>
                </a:solidFill>
                <a:latin typeface="Calibri" panose="020F0502020204030204" charset="0"/>
                <a:ea typeface="Open Sans" pitchFamily="34" charset="-122"/>
                <a:cs typeface="Calibri" panose="020F0502020204030204" charset="0"/>
              </a:rPr>
              <a:t>. In Python, you can create an array by importing the Array module and using the array() function. For example, you can create an Array of integers by writing: import array as arr.</a:t>
            </a:r>
            <a:endParaRPr lang="en-US" sz="2000" dirty="0">
              <a:solidFill>
                <a:srgbClr val="333F70"/>
              </a:solidFill>
              <a:latin typeface="Calibri" panose="020F0502020204030204" charset="0"/>
              <a:ea typeface="Open Sans" pitchFamily="34" charset="-122"/>
              <a:cs typeface="Calibri" panose="020F0502020204030204" charset="0"/>
            </a:endParaRPr>
          </a:p>
        </p:txBody>
      </p:sp>
      <p:pic>
        <p:nvPicPr>
          <p:cNvPr id="8" name="Image 1" descr="preencoded.png"/>
          <p:cNvPicPr>
            <a:picLocks noChangeAspect="1"/>
          </p:cNvPicPr>
          <p:nvPr/>
        </p:nvPicPr>
        <p:blipFill>
          <a:blip r:embed="rId2"/>
          <a:stretch>
            <a:fillRect/>
          </a:stretch>
        </p:blipFill>
        <p:spPr>
          <a:xfrm>
            <a:off x="7481768" y="2455783"/>
            <a:ext cx="555427" cy="555427"/>
          </a:xfrm>
          <a:prstGeom prst="rect">
            <a:avLst/>
          </a:prstGeom>
        </p:spPr>
      </p:pic>
      <p:sp>
        <p:nvSpPr>
          <p:cNvPr id="9" name="Text 5"/>
          <p:cNvSpPr/>
          <p:nvPr/>
        </p:nvSpPr>
        <p:spPr>
          <a:xfrm>
            <a:off x="7481768" y="3233380"/>
            <a:ext cx="3049786" cy="347186"/>
          </a:xfrm>
          <a:prstGeom prst="rect">
            <a:avLst/>
          </a:prstGeom>
          <a:noFill/>
        </p:spPr>
        <p:txBody>
          <a:bodyPr wrap="none" rtlCol="0" anchor="t"/>
          <a:lstStyle/>
          <a:p>
            <a:pPr marL="0" indent="0" algn="l">
              <a:lnSpc>
                <a:spcPts val="2735"/>
              </a:lnSpc>
              <a:buNone/>
            </a:pPr>
            <a:r>
              <a:rPr lang="en-US" sz="2185" b="1" dirty="0">
                <a:solidFill>
                  <a:srgbClr val="333F70"/>
                </a:solidFill>
                <a:latin typeface="Calibri" panose="020F0502020204030204" charset="0"/>
                <a:ea typeface="Unbounded" pitchFamily="34" charset="-122"/>
                <a:cs typeface="Calibri" panose="020F0502020204030204" charset="0"/>
              </a:rPr>
              <a:t>Array Operations</a:t>
            </a:r>
            <a:endParaRPr lang="en-US" sz="2185" dirty="0">
              <a:latin typeface="Calibri" panose="020F0502020204030204" charset="0"/>
              <a:cs typeface="Calibri" panose="020F0502020204030204" charset="0"/>
            </a:endParaRPr>
          </a:p>
        </p:txBody>
      </p:sp>
      <p:sp>
        <p:nvSpPr>
          <p:cNvPr id="10" name="Text 6"/>
          <p:cNvSpPr/>
          <p:nvPr/>
        </p:nvSpPr>
        <p:spPr>
          <a:xfrm>
            <a:off x="7481768" y="3713798"/>
            <a:ext cx="5110639" cy="1421606"/>
          </a:xfrm>
          <a:prstGeom prst="rect">
            <a:avLst/>
          </a:prstGeom>
          <a:noFill/>
        </p:spPr>
        <p:txBody>
          <a:bodyPr wrap="square" rtlCol="0" anchor="t"/>
          <a:lstStyle/>
          <a:p>
            <a:pPr marL="0" indent="0" algn="just">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Perform operations like adding a number to all elements.The basic operations in the Arrays are </a:t>
            </a:r>
            <a:r>
              <a:rPr lang="en-US" sz="2000" b="1" dirty="0">
                <a:solidFill>
                  <a:srgbClr val="333F70"/>
                </a:solidFill>
                <a:latin typeface="Calibri" panose="020F0502020204030204" charset="0"/>
                <a:ea typeface="Open Sans" pitchFamily="34" charset="-122"/>
                <a:cs typeface="Calibri" panose="020F0502020204030204" charset="0"/>
              </a:rPr>
              <a:t>insertion, deletion, searching, display, traverse, and update</a:t>
            </a:r>
            <a:r>
              <a:rPr lang="en-US" sz="2000" dirty="0">
                <a:solidFill>
                  <a:srgbClr val="333F70"/>
                </a:solidFill>
                <a:latin typeface="Calibri" panose="020F0502020204030204" charset="0"/>
                <a:ea typeface="Open Sans" pitchFamily="34" charset="-122"/>
                <a:cs typeface="Calibri" panose="020F0502020204030204" charset="0"/>
              </a:rPr>
              <a:t>.</a:t>
            </a:r>
            <a:endParaRPr lang="en-US" sz="2000" dirty="0">
              <a:solidFill>
                <a:srgbClr val="333F70"/>
              </a:solidFill>
              <a:latin typeface="Calibri" panose="020F0502020204030204" charset="0"/>
              <a:ea typeface="Open Sans" pitchFamily="34" charset="-122"/>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2749868"/>
            <a:ext cx="7240548" cy="694373"/>
          </a:xfrm>
          <a:prstGeom prst="rect">
            <a:avLst/>
          </a:prstGeom>
          <a:noFill/>
        </p:spPr>
        <p:txBody>
          <a:bodyPr wrap="none" rtlCol="0" anchor="t"/>
          <a:lstStyle/>
          <a:p>
            <a:pPr marL="0" indent="0">
              <a:lnSpc>
                <a:spcPts val="5470"/>
              </a:lnSpc>
              <a:buNone/>
            </a:pPr>
            <a:r>
              <a:rPr lang="en-US" sz="4375" b="1" dirty="0">
                <a:solidFill>
                  <a:srgbClr val="333F70"/>
                </a:solidFill>
                <a:latin typeface="Times New Roman" panose="02020603050405020304" charset="0"/>
                <a:ea typeface="Unbounded" pitchFamily="34" charset="-122"/>
                <a:cs typeface="Times New Roman" panose="02020603050405020304" charset="0"/>
              </a:rPr>
              <a:t>Pandas DataFrames</a:t>
            </a:r>
            <a:endParaRPr lang="en-US" sz="4375" dirty="0">
              <a:latin typeface="Times New Roman" panose="02020603050405020304" charset="0"/>
              <a:cs typeface="Times New Roman" panose="02020603050405020304" charset="0"/>
            </a:endParaRPr>
          </a:p>
        </p:txBody>
      </p:sp>
      <p:sp>
        <p:nvSpPr>
          <p:cNvPr id="5" name="Text 3"/>
          <p:cNvSpPr/>
          <p:nvPr/>
        </p:nvSpPr>
        <p:spPr>
          <a:xfrm>
            <a:off x="2037993" y="3999667"/>
            <a:ext cx="3823930" cy="347186"/>
          </a:xfrm>
          <a:prstGeom prst="rect">
            <a:avLst/>
          </a:prstGeom>
          <a:noFill/>
        </p:spPr>
        <p:txBody>
          <a:bodyPr wrap="none" rtlCol="0" anchor="t"/>
          <a:lstStyle/>
          <a:p>
            <a:pPr marL="0" indent="0">
              <a:lnSpc>
                <a:spcPts val="2735"/>
              </a:lnSpc>
              <a:buNone/>
            </a:pPr>
            <a:r>
              <a:rPr lang="en-US" sz="2185" b="1" dirty="0">
                <a:solidFill>
                  <a:srgbClr val="333F70"/>
                </a:solidFill>
                <a:latin typeface="Calibri" panose="020F0502020204030204" charset="0"/>
                <a:ea typeface="Unbounded" pitchFamily="34" charset="-122"/>
                <a:cs typeface="Calibri" panose="020F0502020204030204" charset="0"/>
              </a:rPr>
              <a:t>Creating DataFrames</a:t>
            </a:r>
            <a:endParaRPr lang="en-US" sz="2185" dirty="0">
              <a:latin typeface="Calibri" panose="020F0502020204030204" charset="0"/>
              <a:cs typeface="Calibri" panose="020F0502020204030204" charset="0"/>
            </a:endParaRPr>
          </a:p>
        </p:txBody>
      </p:sp>
      <p:sp>
        <p:nvSpPr>
          <p:cNvPr id="6" name="Text 4"/>
          <p:cNvSpPr/>
          <p:nvPr/>
        </p:nvSpPr>
        <p:spPr>
          <a:xfrm>
            <a:off x="2037993" y="4569023"/>
            <a:ext cx="5006221" cy="710803"/>
          </a:xfrm>
          <a:prstGeom prst="rect">
            <a:avLst/>
          </a:prstGeom>
          <a:noFill/>
        </p:spPr>
        <p:txBody>
          <a:bodyPr wrap="square" rtlCol="0" anchor="t"/>
          <a:lstStyle/>
          <a:p>
            <a:pPr marL="0" indent="0">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DataFrames are tables with rows and columns, useful for data manipulation.</a:t>
            </a:r>
            <a:endParaRPr lang="en-US" sz="2000" dirty="0">
              <a:solidFill>
                <a:srgbClr val="333F70"/>
              </a:solidFill>
              <a:latin typeface="Calibri" panose="020F0502020204030204" charset="0"/>
              <a:ea typeface="Open Sans" pitchFamily="34" charset="-122"/>
              <a:cs typeface="Calibri" panose="020F0502020204030204" charset="0"/>
            </a:endParaRPr>
          </a:p>
        </p:txBody>
      </p:sp>
      <p:sp>
        <p:nvSpPr>
          <p:cNvPr id="7" name="Text 5"/>
          <p:cNvSpPr/>
          <p:nvPr/>
        </p:nvSpPr>
        <p:spPr>
          <a:xfrm>
            <a:off x="7593806" y="3999667"/>
            <a:ext cx="4051340" cy="347186"/>
          </a:xfrm>
          <a:prstGeom prst="rect">
            <a:avLst/>
          </a:prstGeom>
          <a:noFill/>
        </p:spPr>
        <p:txBody>
          <a:bodyPr wrap="none" rtlCol="0" anchor="t"/>
          <a:lstStyle/>
          <a:p>
            <a:pPr marL="0" indent="0">
              <a:lnSpc>
                <a:spcPts val="2735"/>
              </a:lnSpc>
              <a:buNone/>
            </a:pPr>
            <a:r>
              <a:rPr lang="en-US" sz="2185" b="1" dirty="0">
                <a:solidFill>
                  <a:srgbClr val="333F70"/>
                </a:solidFill>
                <a:latin typeface="Calibri" panose="020F0502020204030204" charset="0"/>
                <a:ea typeface="Unbounded" pitchFamily="34" charset="-122"/>
                <a:cs typeface="Calibri" panose="020F0502020204030204" charset="0"/>
              </a:rPr>
              <a:t>DataFrame Operations</a:t>
            </a:r>
            <a:endParaRPr lang="en-US" sz="2185" dirty="0">
              <a:latin typeface="Calibri" panose="020F0502020204030204" charset="0"/>
              <a:cs typeface="Calibri" panose="020F0502020204030204" charset="0"/>
            </a:endParaRPr>
          </a:p>
        </p:txBody>
      </p:sp>
      <p:sp>
        <p:nvSpPr>
          <p:cNvPr id="8" name="Text 6"/>
          <p:cNvSpPr/>
          <p:nvPr/>
        </p:nvSpPr>
        <p:spPr>
          <a:xfrm>
            <a:off x="7593806" y="4569023"/>
            <a:ext cx="5006221" cy="710803"/>
          </a:xfrm>
          <a:prstGeom prst="rect">
            <a:avLst/>
          </a:prstGeom>
          <a:noFill/>
        </p:spPr>
        <p:txBody>
          <a:bodyPr wrap="square" rtlCol="0" anchor="t"/>
          <a:lstStyle/>
          <a:p>
            <a:pPr marL="0" indent="0">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View data, access specific columns, and generate summary statistics.</a:t>
            </a:r>
            <a:endParaRPr lang="en-US" sz="2000" dirty="0">
              <a:solidFill>
                <a:srgbClr val="333F70"/>
              </a:solidFill>
              <a:latin typeface="Calibri" panose="020F0502020204030204" charset="0"/>
              <a:ea typeface="Open Sans" pitchFamily="34" charset="-122"/>
              <a:cs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91440"/>
            <a:ext cx="14630400" cy="8229600"/>
          </a:xfrm>
          <a:prstGeom prst="rect">
            <a:avLst/>
          </a:prstGeom>
          <a:solidFill>
            <a:srgbClr val="FFFFFF"/>
          </a:solidFill>
        </p:spPr>
      </p:sp>
      <p:sp>
        <p:nvSpPr>
          <p:cNvPr id="4" name="Text 2"/>
          <p:cNvSpPr/>
          <p:nvPr/>
        </p:nvSpPr>
        <p:spPr>
          <a:xfrm>
            <a:off x="2037993" y="2050018"/>
            <a:ext cx="8462486" cy="694373"/>
          </a:xfrm>
          <a:prstGeom prst="rect">
            <a:avLst/>
          </a:prstGeom>
          <a:noFill/>
        </p:spPr>
        <p:txBody>
          <a:bodyPr wrap="none" rtlCol="0" anchor="t"/>
          <a:lstStyle/>
          <a:p>
            <a:pPr marL="0" indent="0">
              <a:lnSpc>
                <a:spcPts val="5470"/>
              </a:lnSpc>
              <a:buNone/>
            </a:pPr>
            <a:r>
              <a:rPr lang="en-US" sz="4375" b="1" dirty="0">
                <a:solidFill>
                  <a:srgbClr val="333F70"/>
                </a:solidFill>
                <a:latin typeface="Times New Roman" panose="02020603050405020304" charset="0"/>
                <a:ea typeface="Unbounded" pitchFamily="34" charset="-122"/>
                <a:cs typeface="Times New Roman" panose="02020603050405020304" charset="0"/>
              </a:rPr>
              <a:t>Data Analysis Workflow</a:t>
            </a:r>
            <a:endParaRPr lang="en-US" sz="4375" dirty="0">
              <a:latin typeface="Times New Roman" panose="02020603050405020304" charset="0"/>
              <a:cs typeface="Times New Roman" panose="02020603050405020304" charset="0"/>
            </a:endParaRPr>
          </a:p>
        </p:txBody>
      </p:sp>
      <p:pic>
        <p:nvPicPr>
          <p:cNvPr id="5" name="Image 0" descr="preencoded.png"/>
          <p:cNvPicPr>
            <a:picLocks noChangeAspect="1"/>
          </p:cNvPicPr>
          <p:nvPr/>
        </p:nvPicPr>
        <p:blipFill>
          <a:blip r:embed="rId1"/>
          <a:stretch>
            <a:fillRect/>
          </a:stretch>
        </p:blipFill>
        <p:spPr>
          <a:xfrm>
            <a:off x="2037993" y="3188732"/>
            <a:ext cx="3518059" cy="888682"/>
          </a:xfrm>
          <a:prstGeom prst="rect">
            <a:avLst/>
          </a:prstGeom>
        </p:spPr>
      </p:pic>
      <p:sp>
        <p:nvSpPr>
          <p:cNvPr id="6" name="Text 3"/>
          <p:cNvSpPr/>
          <p:nvPr/>
        </p:nvSpPr>
        <p:spPr>
          <a:xfrm>
            <a:off x="2260163" y="4410670"/>
            <a:ext cx="2777490" cy="347186"/>
          </a:xfrm>
          <a:prstGeom prst="rect">
            <a:avLst/>
          </a:prstGeom>
          <a:noFill/>
        </p:spPr>
        <p:txBody>
          <a:bodyPr wrap="none" rtlCol="0" anchor="t"/>
          <a:lstStyle/>
          <a:p>
            <a:pPr marL="0" indent="0" algn="l">
              <a:lnSpc>
                <a:spcPts val="2735"/>
              </a:lnSpc>
              <a:buNone/>
            </a:pPr>
            <a:r>
              <a:rPr lang="en-US" sz="2185" b="1" dirty="0">
                <a:solidFill>
                  <a:srgbClr val="333F70"/>
                </a:solidFill>
                <a:latin typeface="Calibri" panose="020F0502020204030204" charset="0"/>
                <a:ea typeface="Unbounded" pitchFamily="34" charset="-122"/>
                <a:cs typeface="Calibri" panose="020F0502020204030204" charset="0"/>
              </a:rPr>
              <a:t>Load Data</a:t>
            </a:r>
            <a:endParaRPr lang="en-US" sz="2185" dirty="0">
              <a:latin typeface="Calibri" panose="020F0502020204030204" charset="0"/>
              <a:cs typeface="Calibri" panose="020F0502020204030204" charset="0"/>
            </a:endParaRPr>
          </a:p>
        </p:txBody>
      </p:sp>
      <p:sp>
        <p:nvSpPr>
          <p:cNvPr id="7" name="Text 4"/>
          <p:cNvSpPr/>
          <p:nvPr/>
        </p:nvSpPr>
        <p:spPr>
          <a:xfrm>
            <a:off x="2260163" y="4891088"/>
            <a:ext cx="3073718" cy="710803"/>
          </a:xfrm>
          <a:prstGeom prst="rect">
            <a:avLst/>
          </a:prstGeom>
          <a:noFill/>
        </p:spPr>
        <p:txBody>
          <a:bodyPr wrap="square" rtlCol="0" anchor="t"/>
          <a:lstStyle/>
          <a:p>
            <a:pPr marL="0" indent="0" algn="l">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Import data from files like CSV.</a:t>
            </a:r>
            <a:endParaRPr lang="en-US" sz="2000" dirty="0">
              <a:solidFill>
                <a:srgbClr val="333F70"/>
              </a:solidFill>
              <a:latin typeface="Calibri" panose="020F0502020204030204" charset="0"/>
              <a:ea typeface="Open Sans" pitchFamily="34" charset="-122"/>
              <a:cs typeface="Calibri" panose="020F0502020204030204" charset="0"/>
            </a:endParaRPr>
          </a:p>
        </p:txBody>
      </p:sp>
      <p:pic>
        <p:nvPicPr>
          <p:cNvPr id="8" name="Image 1" descr="preencoded.png"/>
          <p:cNvPicPr>
            <a:picLocks noChangeAspect="1"/>
          </p:cNvPicPr>
          <p:nvPr/>
        </p:nvPicPr>
        <p:blipFill>
          <a:blip r:embed="rId2"/>
          <a:stretch>
            <a:fillRect/>
          </a:stretch>
        </p:blipFill>
        <p:spPr>
          <a:xfrm>
            <a:off x="5556052" y="3188732"/>
            <a:ext cx="3518178" cy="888682"/>
          </a:xfrm>
          <a:prstGeom prst="rect">
            <a:avLst/>
          </a:prstGeom>
        </p:spPr>
      </p:pic>
      <p:sp>
        <p:nvSpPr>
          <p:cNvPr id="9" name="Text 5"/>
          <p:cNvSpPr/>
          <p:nvPr/>
        </p:nvSpPr>
        <p:spPr>
          <a:xfrm>
            <a:off x="5778222" y="4410670"/>
            <a:ext cx="2777490" cy="347186"/>
          </a:xfrm>
          <a:prstGeom prst="rect">
            <a:avLst/>
          </a:prstGeom>
          <a:noFill/>
        </p:spPr>
        <p:txBody>
          <a:bodyPr wrap="none" rtlCol="0" anchor="t"/>
          <a:lstStyle/>
          <a:p>
            <a:pPr marL="0" indent="0" algn="l">
              <a:lnSpc>
                <a:spcPts val="2735"/>
              </a:lnSpc>
              <a:buNone/>
            </a:pPr>
            <a:r>
              <a:rPr lang="en-US" sz="2185" b="1" dirty="0">
                <a:solidFill>
                  <a:srgbClr val="333F70"/>
                </a:solidFill>
                <a:latin typeface="Calibri" panose="020F0502020204030204" charset="0"/>
                <a:ea typeface="Unbounded" pitchFamily="34" charset="-122"/>
                <a:cs typeface="Calibri" panose="020F0502020204030204" charset="0"/>
              </a:rPr>
              <a:t>Clean Data</a:t>
            </a:r>
            <a:endParaRPr lang="en-US" sz="2185" dirty="0">
              <a:latin typeface="Calibri" panose="020F0502020204030204" charset="0"/>
              <a:cs typeface="Calibri" panose="020F0502020204030204" charset="0"/>
            </a:endParaRPr>
          </a:p>
        </p:txBody>
      </p:sp>
      <p:sp>
        <p:nvSpPr>
          <p:cNvPr id="10" name="Text 6"/>
          <p:cNvSpPr/>
          <p:nvPr/>
        </p:nvSpPr>
        <p:spPr>
          <a:xfrm>
            <a:off x="5778222" y="4891088"/>
            <a:ext cx="3073837" cy="1066205"/>
          </a:xfrm>
          <a:prstGeom prst="rect">
            <a:avLst/>
          </a:prstGeom>
          <a:noFill/>
        </p:spPr>
        <p:txBody>
          <a:bodyPr wrap="square" rtlCol="0" anchor="t"/>
          <a:lstStyle/>
          <a:p>
            <a:pPr marL="0" indent="0" algn="l">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Remove or fill missing values, filter rows based on conditions.</a:t>
            </a:r>
            <a:endParaRPr lang="en-US" sz="2000" dirty="0">
              <a:solidFill>
                <a:srgbClr val="333F70"/>
              </a:solidFill>
              <a:latin typeface="Calibri" panose="020F0502020204030204" charset="0"/>
              <a:ea typeface="Open Sans" pitchFamily="34" charset="-122"/>
              <a:cs typeface="Calibri" panose="020F0502020204030204" charset="0"/>
            </a:endParaRPr>
          </a:p>
        </p:txBody>
      </p:sp>
      <p:pic>
        <p:nvPicPr>
          <p:cNvPr id="11" name="Image 2" descr="preencoded.png"/>
          <p:cNvPicPr>
            <a:picLocks noChangeAspect="1"/>
          </p:cNvPicPr>
          <p:nvPr/>
        </p:nvPicPr>
        <p:blipFill>
          <a:blip r:embed="rId3"/>
          <a:stretch>
            <a:fillRect/>
          </a:stretch>
        </p:blipFill>
        <p:spPr>
          <a:xfrm>
            <a:off x="9074229" y="3188732"/>
            <a:ext cx="3518178" cy="888682"/>
          </a:xfrm>
          <a:prstGeom prst="rect">
            <a:avLst/>
          </a:prstGeom>
        </p:spPr>
      </p:pic>
      <p:sp>
        <p:nvSpPr>
          <p:cNvPr id="12" name="Text 7"/>
          <p:cNvSpPr/>
          <p:nvPr/>
        </p:nvSpPr>
        <p:spPr>
          <a:xfrm>
            <a:off x="9296400" y="4410670"/>
            <a:ext cx="2777490" cy="347186"/>
          </a:xfrm>
          <a:prstGeom prst="rect">
            <a:avLst/>
          </a:prstGeom>
          <a:noFill/>
        </p:spPr>
        <p:txBody>
          <a:bodyPr wrap="none" rtlCol="0" anchor="t"/>
          <a:lstStyle/>
          <a:p>
            <a:pPr marL="0" indent="0" algn="l">
              <a:lnSpc>
                <a:spcPts val="2735"/>
              </a:lnSpc>
              <a:buNone/>
            </a:pPr>
            <a:r>
              <a:rPr lang="en-US" sz="2185" b="1" dirty="0">
                <a:solidFill>
                  <a:srgbClr val="333F70"/>
                </a:solidFill>
                <a:latin typeface="Calibri" panose="020F0502020204030204" charset="0"/>
                <a:ea typeface="Unbounded" pitchFamily="34" charset="-122"/>
                <a:cs typeface="Calibri" panose="020F0502020204030204" charset="0"/>
              </a:rPr>
              <a:t>Analyze Data</a:t>
            </a:r>
            <a:endParaRPr lang="en-US" sz="2185" dirty="0">
              <a:latin typeface="Calibri" panose="020F0502020204030204" charset="0"/>
              <a:cs typeface="Calibri" panose="020F0502020204030204" charset="0"/>
            </a:endParaRPr>
          </a:p>
        </p:txBody>
      </p:sp>
      <p:sp>
        <p:nvSpPr>
          <p:cNvPr id="13" name="Text 8"/>
          <p:cNvSpPr/>
          <p:nvPr/>
        </p:nvSpPr>
        <p:spPr>
          <a:xfrm>
            <a:off x="9296400" y="4891088"/>
            <a:ext cx="3073837" cy="710803"/>
          </a:xfrm>
          <a:prstGeom prst="rect">
            <a:avLst/>
          </a:prstGeom>
          <a:noFill/>
        </p:spPr>
        <p:txBody>
          <a:bodyPr wrap="square" rtlCol="0" anchor="t"/>
          <a:lstStyle/>
          <a:p>
            <a:pPr marL="0" indent="0" algn="l">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Calculate statistics and group data for comparison.</a:t>
            </a:r>
            <a:endParaRPr lang="en-US" sz="2000" dirty="0">
              <a:solidFill>
                <a:srgbClr val="333F70"/>
              </a:solidFill>
              <a:latin typeface="Calibri" panose="020F0502020204030204" charset="0"/>
              <a:ea typeface="Open Sans" pitchFamily="34" charset="-122"/>
              <a:cs typeface="Calibri" panose="020F0502020204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4781</Words>
  <Application>WPS Presentation</Application>
  <PresentationFormat>On-screen Show (16:9)</PresentationFormat>
  <Paragraphs>108</Paragraphs>
  <Slides>11</Slides>
  <Notes>11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11</vt:i4>
      </vt:variant>
    </vt:vector>
  </HeadingPairs>
  <TitlesOfParts>
    <vt:vector size="29" baseType="lpstr">
      <vt:lpstr>Arial</vt:lpstr>
      <vt:lpstr>SimSun</vt:lpstr>
      <vt:lpstr>Wingdings</vt:lpstr>
      <vt:lpstr>Unbounded</vt:lpstr>
      <vt:lpstr>Segoe Print</vt:lpstr>
      <vt:lpstr>Unbounded</vt:lpstr>
      <vt:lpstr>Unbounded</vt:lpstr>
      <vt:lpstr>Open Sans</vt:lpstr>
      <vt:lpstr>Open Sans</vt:lpstr>
      <vt:lpstr>Open Sans</vt:lpstr>
      <vt:lpstr>Calibri</vt:lpstr>
      <vt:lpstr>Microsoft YaHei</vt:lpstr>
      <vt:lpstr>Arial Unicode MS</vt:lpstr>
      <vt:lpstr>MingLiU-ExtB</vt:lpstr>
      <vt:lpstr>Calisto MT</vt:lpstr>
      <vt:lpstr>Times New Roman</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Lenovo</cp:lastModifiedBy>
  <cp:revision>2</cp:revision>
  <dcterms:created xsi:type="dcterms:W3CDTF">2024-05-21T06:49:00Z</dcterms:created>
  <dcterms:modified xsi:type="dcterms:W3CDTF">2024-05-21T07:20:53Z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8F9B92F27185474F9DB4BCD8895D3B2D_13</vt:lpwstr>
  </property>
  <property fmtid="{D5CDD505-2E9C-101B-9397-08002B2CF9AE}" pid="3" name="KSOProductBuildVer">
    <vt:lpwstr>1033-12.2.0.16909</vt:lpwstr>
  </property>
</Properties>
</file>