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p:spPr>
      </p:sp>
      <p:pic>
        <p:nvPicPr>
          <p:cNvPr id="4" name="Image 0" descr="preencoded.png"/>
          <p:cNvPicPr>
            <a:picLocks noChangeAspect="1"/>
          </p:cNvPicPr>
          <p:nvPr/>
        </p:nvPicPr>
        <p:blipFill>
          <a:blip r:embed="rId1"/>
          <a:stretch>
            <a:fillRect/>
          </a:stretch>
        </p:blipFill>
        <p:spPr>
          <a:xfrm>
            <a:off x="-7620" y="0"/>
            <a:ext cx="5486400" cy="8229600"/>
          </a:xfrm>
          <a:prstGeom prst="rect">
            <a:avLst/>
          </a:prstGeom>
        </p:spPr>
      </p:pic>
      <p:sp>
        <p:nvSpPr>
          <p:cNvPr id="5" name="Text 2"/>
          <p:cNvSpPr/>
          <p:nvPr/>
        </p:nvSpPr>
        <p:spPr>
          <a:xfrm>
            <a:off x="6319599" y="2279094"/>
            <a:ext cx="7477601" cy="1916430"/>
          </a:xfrm>
          <a:prstGeom prst="rect">
            <a:avLst/>
          </a:prstGeom>
          <a:noFill/>
        </p:spPr>
        <p:txBody>
          <a:bodyPr wrap="square" rtlCol="0" anchor="t"/>
          <a:lstStyle/>
          <a:p>
            <a:pPr marL="0" indent="0">
              <a:lnSpc>
                <a:spcPts val="7545"/>
              </a:lnSpc>
              <a:buNone/>
            </a:pPr>
            <a:r>
              <a:rPr lang="en-US" sz="6035" b="1" kern="0" spc="-181" dirty="0">
                <a:solidFill>
                  <a:srgbClr val="000000"/>
                </a:solidFill>
                <a:latin typeface="Calisto MT" panose="02040603050505030304" charset="0"/>
                <a:ea typeface="Inter" pitchFamily="34" charset="-122"/>
                <a:cs typeface="Calisto MT" panose="02040603050505030304" charset="0"/>
              </a:rPr>
              <a:t>Introduction to Machine Learning</a:t>
            </a:r>
            <a:endParaRPr lang="en-US" sz="6035" dirty="0">
              <a:latin typeface="Calisto MT" panose="02040603050505030304" charset="0"/>
              <a:cs typeface="Calisto MT" panose="02040603050505030304" charset="0"/>
            </a:endParaRPr>
          </a:p>
        </p:txBody>
      </p:sp>
      <p:sp>
        <p:nvSpPr>
          <p:cNvPr id="6" name="Text 3"/>
          <p:cNvSpPr/>
          <p:nvPr/>
        </p:nvSpPr>
        <p:spPr>
          <a:xfrm>
            <a:off x="6319599" y="4528780"/>
            <a:ext cx="7477601" cy="1421606"/>
          </a:xfrm>
          <a:prstGeom prst="rect">
            <a:avLst/>
          </a:prstGeom>
          <a:noFill/>
        </p:spPr>
        <p:txBody>
          <a:bodyPr wrap="square" rtlCol="0" anchor="t"/>
          <a:lstStyle/>
          <a:p>
            <a:pPr marL="0" indent="0" algn="just">
              <a:lnSpc>
                <a:spcPts val="2800"/>
              </a:lnSpc>
              <a:buNone/>
            </a:pPr>
            <a:r>
              <a:rPr lang="en-US" sz="1750" kern="0" spc="-35" dirty="0">
                <a:solidFill>
                  <a:srgbClr val="272525"/>
                </a:solidFill>
                <a:latin typeface="Calibri" panose="020F0502020204030204" charset="0"/>
                <a:ea typeface="Inter" pitchFamily="34" charset="-122"/>
                <a:cs typeface="Calibri" panose="020F0502020204030204" charset="0"/>
              </a:rPr>
              <a:t> Machine learning is a field of artificial intelligence that allows computers to learn and improve from experience without being explicitly programmed. It enables systems to automatically identify patterns in data and make predictions or decisions based on that information.</a:t>
            </a:r>
            <a:endParaRPr lang="en-US" sz="1750" dirty="0">
              <a:latin typeface="Calibri" panose="020F0502020204030204" charset="0"/>
              <a:cs typeface="Calibri" panose="020F0502020204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p:spPr>
      </p:sp>
      <p:sp>
        <p:nvSpPr>
          <p:cNvPr id="4" name="Text 2"/>
          <p:cNvSpPr/>
          <p:nvPr/>
        </p:nvSpPr>
        <p:spPr>
          <a:xfrm>
            <a:off x="2037993" y="908090"/>
            <a:ext cx="7009090" cy="694373"/>
          </a:xfrm>
          <a:prstGeom prst="rect">
            <a:avLst/>
          </a:prstGeom>
          <a:noFill/>
        </p:spPr>
        <p:txBody>
          <a:bodyPr wrap="none" rtlCol="0" anchor="t"/>
          <a:lstStyle/>
          <a:p>
            <a:pPr marL="0" indent="0">
              <a:lnSpc>
                <a:spcPts val="5470"/>
              </a:lnSpc>
              <a:buNone/>
            </a:pPr>
            <a:r>
              <a:rPr lang="en-US" sz="4375" b="1" kern="0" spc="-131" dirty="0">
                <a:solidFill>
                  <a:srgbClr val="000000"/>
                </a:solidFill>
                <a:latin typeface="Calisto MT" panose="02040603050505030304" charset="0"/>
                <a:ea typeface="Inter" pitchFamily="34" charset="-122"/>
                <a:cs typeface="Calisto MT" panose="02040603050505030304" charset="0"/>
              </a:rPr>
              <a:t>Real-World Examples of ML</a:t>
            </a:r>
            <a:endParaRPr lang="en-US" sz="4375" dirty="0">
              <a:latin typeface="Calisto MT" panose="02040603050505030304" charset="0"/>
              <a:cs typeface="Calisto MT" panose="02040603050505030304" charset="0"/>
            </a:endParaRPr>
          </a:p>
        </p:txBody>
      </p:sp>
      <p:sp>
        <p:nvSpPr>
          <p:cNvPr id="5" name="Shape 3"/>
          <p:cNvSpPr/>
          <p:nvPr/>
        </p:nvSpPr>
        <p:spPr>
          <a:xfrm>
            <a:off x="7293054" y="2046803"/>
            <a:ext cx="44410" cy="5274588"/>
          </a:xfrm>
          <a:prstGeom prst="roundRect">
            <a:avLst>
              <a:gd name="adj" fmla="val 225151"/>
            </a:avLst>
          </a:prstGeom>
          <a:solidFill>
            <a:srgbClr val="C0C1D7"/>
          </a:solidFill>
        </p:spPr>
      </p:sp>
      <p:sp>
        <p:nvSpPr>
          <p:cNvPr id="6" name="Shape 4"/>
          <p:cNvSpPr/>
          <p:nvPr/>
        </p:nvSpPr>
        <p:spPr>
          <a:xfrm>
            <a:off x="6287631" y="2448104"/>
            <a:ext cx="777597" cy="44410"/>
          </a:xfrm>
          <a:prstGeom prst="roundRect">
            <a:avLst>
              <a:gd name="adj" fmla="val 225151"/>
            </a:avLst>
          </a:prstGeom>
          <a:solidFill>
            <a:srgbClr val="C0C1D7"/>
          </a:solidFill>
        </p:spPr>
      </p:sp>
      <p:sp>
        <p:nvSpPr>
          <p:cNvPr id="7" name="Shape 5"/>
          <p:cNvSpPr/>
          <p:nvPr/>
        </p:nvSpPr>
        <p:spPr>
          <a:xfrm>
            <a:off x="7065228" y="2220397"/>
            <a:ext cx="499943" cy="499943"/>
          </a:xfrm>
          <a:prstGeom prst="roundRect">
            <a:avLst>
              <a:gd name="adj" fmla="val 20000"/>
            </a:avLst>
          </a:prstGeom>
          <a:solidFill>
            <a:srgbClr val="DADBF1"/>
          </a:solidFill>
          <a:ln w="7620">
            <a:solidFill>
              <a:srgbClr val="C0C1D7"/>
            </a:solidFill>
            <a:prstDash val="solid"/>
          </a:ln>
        </p:spPr>
      </p:sp>
      <p:sp>
        <p:nvSpPr>
          <p:cNvPr id="8" name="Text 6"/>
          <p:cNvSpPr/>
          <p:nvPr/>
        </p:nvSpPr>
        <p:spPr>
          <a:xfrm>
            <a:off x="7238583" y="2262068"/>
            <a:ext cx="153114" cy="416481"/>
          </a:xfrm>
          <a:prstGeom prst="rect">
            <a:avLst/>
          </a:prstGeom>
          <a:noFill/>
        </p:spPr>
        <p:txBody>
          <a:bodyPr wrap="none" rtlCol="0" anchor="t"/>
          <a:lstStyle/>
          <a:p>
            <a:pPr marL="0" indent="0" algn="ctr">
              <a:lnSpc>
                <a:spcPts val="3280"/>
              </a:lnSpc>
              <a:buNone/>
            </a:pPr>
            <a:r>
              <a:rPr lang="en-US" sz="2625" b="1" kern="0" spc="-79" dirty="0">
                <a:solidFill>
                  <a:srgbClr val="272525"/>
                </a:solidFill>
                <a:latin typeface="Inter" pitchFamily="34" charset="0"/>
                <a:ea typeface="Inter" pitchFamily="34" charset="-122"/>
                <a:cs typeface="Inter" pitchFamily="34" charset="-120"/>
              </a:rPr>
              <a:t>1</a:t>
            </a:r>
            <a:endParaRPr lang="en-US" sz="2625" dirty="0"/>
          </a:p>
        </p:txBody>
      </p:sp>
      <p:sp>
        <p:nvSpPr>
          <p:cNvPr id="9" name="Text 7"/>
          <p:cNvSpPr/>
          <p:nvPr/>
        </p:nvSpPr>
        <p:spPr>
          <a:xfrm>
            <a:off x="3315653" y="2268974"/>
            <a:ext cx="2777490" cy="347186"/>
          </a:xfrm>
          <a:prstGeom prst="rect">
            <a:avLst/>
          </a:prstGeom>
          <a:noFill/>
        </p:spPr>
        <p:txBody>
          <a:bodyPr wrap="none" rtlCol="0" anchor="t"/>
          <a:lstStyle/>
          <a:p>
            <a:pPr marL="0" indent="0" algn="r">
              <a:lnSpc>
                <a:spcPts val="2735"/>
              </a:lnSpc>
              <a:buNone/>
            </a:pPr>
            <a:r>
              <a:rPr lang="en-US" sz="2185" b="1" kern="0" spc="-66" dirty="0">
                <a:solidFill>
                  <a:srgbClr val="272525"/>
                </a:solidFill>
                <a:latin typeface="Calisto MT" panose="02040603050505030304" charset="0"/>
                <a:ea typeface="Inter" pitchFamily="34" charset="-122"/>
                <a:cs typeface="Calisto MT" panose="02040603050505030304" charset="0"/>
              </a:rPr>
              <a:t>Spam Filtering</a:t>
            </a:r>
            <a:endParaRPr lang="en-US" sz="2185" dirty="0">
              <a:latin typeface="Calisto MT" panose="02040603050505030304" charset="0"/>
              <a:cs typeface="Calisto MT" panose="02040603050505030304" charset="0"/>
            </a:endParaRPr>
          </a:p>
        </p:txBody>
      </p:sp>
      <p:sp>
        <p:nvSpPr>
          <p:cNvPr id="10" name="Text 8"/>
          <p:cNvSpPr/>
          <p:nvPr/>
        </p:nvSpPr>
        <p:spPr>
          <a:xfrm>
            <a:off x="2037993" y="2749391"/>
            <a:ext cx="4055150" cy="1421606"/>
          </a:xfrm>
          <a:prstGeom prst="rect">
            <a:avLst/>
          </a:prstGeom>
          <a:noFill/>
        </p:spPr>
        <p:txBody>
          <a:bodyPr wrap="square" rtlCol="0" anchor="t"/>
          <a:lstStyle/>
          <a:p>
            <a:pPr marL="0" indent="0" algn="just">
              <a:lnSpc>
                <a:spcPts val="2800"/>
              </a:lnSpc>
              <a:buNone/>
            </a:pPr>
            <a:r>
              <a:rPr lang="en-US" sz="1750" kern="0" spc="-35" dirty="0">
                <a:solidFill>
                  <a:srgbClr val="272525"/>
                </a:solidFill>
                <a:latin typeface="Calibri" panose="020F0502020204030204" charset="0"/>
                <a:ea typeface="Inter" pitchFamily="34" charset="-122"/>
                <a:cs typeface="Calibri" panose="020F0502020204030204" charset="0"/>
              </a:rPr>
              <a:t>Machine learning algorithms analyze email content and user behaviors to automatically detect and filter out spam messages, keeping inboxes clutter-free.</a:t>
            </a:r>
            <a:endParaRPr lang="en-US" sz="1750" dirty="0">
              <a:latin typeface="Calibri" panose="020F0502020204030204" charset="0"/>
              <a:cs typeface="Calibri" panose="020F0502020204030204" charset="0"/>
            </a:endParaRPr>
          </a:p>
        </p:txBody>
      </p:sp>
      <p:sp>
        <p:nvSpPr>
          <p:cNvPr id="11" name="Shape 9"/>
          <p:cNvSpPr/>
          <p:nvPr/>
        </p:nvSpPr>
        <p:spPr>
          <a:xfrm>
            <a:off x="7565172" y="3558957"/>
            <a:ext cx="777597" cy="44410"/>
          </a:xfrm>
          <a:prstGeom prst="roundRect">
            <a:avLst>
              <a:gd name="adj" fmla="val 225151"/>
            </a:avLst>
          </a:prstGeom>
          <a:solidFill>
            <a:srgbClr val="C0C1D7"/>
          </a:solidFill>
        </p:spPr>
      </p:sp>
      <p:sp>
        <p:nvSpPr>
          <p:cNvPr id="12" name="Shape 10"/>
          <p:cNvSpPr/>
          <p:nvPr/>
        </p:nvSpPr>
        <p:spPr>
          <a:xfrm>
            <a:off x="7065228" y="3331250"/>
            <a:ext cx="499943" cy="499943"/>
          </a:xfrm>
          <a:prstGeom prst="roundRect">
            <a:avLst>
              <a:gd name="adj" fmla="val 20000"/>
            </a:avLst>
          </a:prstGeom>
          <a:solidFill>
            <a:srgbClr val="DADBF1"/>
          </a:solidFill>
          <a:ln w="7620">
            <a:solidFill>
              <a:srgbClr val="C0C1D7"/>
            </a:solidFill>
            <a:prstDash val="solid"/>
          </a:ln>
        </p:spPr>
      </p:sp>
      <p:sp>
        <p:nvSpPr>
          <p:cNvPr id="13" name="Text 11"/>
          <p:cNvSpPr/>
          <p:nvPr/>
        </p:nvSpPr>
        <p:spPr>
          <a:xfrm>
            <a:off x="7215128" y="3372922"/>
            <a:ext cx="200025" cy="416481"/>
          </a:xfrm>
          <a:prstGeom prst="rect">
            <a:avLst/>
          </a:prstGeom>
          <a:noFill/>
        </p:spPr>
        <p:txBody>
          <a:bodyPr wrap="none" rtlCol="0" anchor="t"/>
          <a:lstStyle/>
          <a:p>
            <a:pPr marL="0" indent="0" algn="ctr">
              <a:lnSpc>
                <a:spcPts val="3280"/>
              </a:lnSpc>
              <a:buNone/>
            </a:pPr>
            <a:r>
              <a:rPr lang="en-US" sz="2625" b="1" kern="0" spc="-79" dirty="0">
                <a:solidFill>
                  <a:srgbClr val="272525"/>
                </a:solidFill>
                <a:latin typeface="Inter" pitchFamily="34" charset="0"/>
                <a:ea typeface="Inter" pitchFamily="34" charset="-122"/>
                <a:cs typeface="Inter" pitchFamily="34" charset="-120"/>
              </a:rPr>
              <a:t>2</a:t>
            </a:r>
            <a:endParaRPr lang="en-US" sz="2625" dirty="0"/>
          </a:p>
        </p:txBody>
      </p:sp>
      <p:sp>
        <p:nvSpPr>
          <p:cNvPr id="14" name="Text 12"/>
          <p:cNvSpPr/>
          <p:nvPr/>
        </p:nvSpPr>
        <p:spPr>
          <a:xfrm>
            <a:off x="8537258" y="3379827"/>
            <a:ext cx="2777490" cy="347186"/>
          </a:xfrm>
          <a:prstGeom prst="rect">
            <a:avLst/>
          </a:prstGeom>
          <a:noFill/>
        </p:spPr>
        <p:txBody>
          <a:bodyPr wrap="none" rtlCol="0" anchor="t"/>
          <a:lstStyle/>
          <a:p>
            <a:pPr marL="0" indent="0" algn="l">
              <a:lnSpc>
                <a:spcPts val="2735"/>
              </a:lnSpc>
              <a:buNone/>
            </a:pPr>
            <a:r>
              <a:rPr lang="en-US" sz="2185" b="1" kern="0" spc="-66" dirty="0">
                <a:solidFill>
                  <a:srgbClr val="272525"/>
                </a:solidFill>
                <a:latin typeface="Calisto MT" panose="02040603050505030304" charset="0"/>
                <a:ea typeface="Inter" pitchFamily="34" charset="-122"/>
                <a:cs typeface="Calisto MT" panose="02040603050505030304" charset="0"/>
              </a:rPr>
              <a:t>Fraud Detection</a:t>
            </a:r>
            <a:endParaRPr lang="en-US" sz="2185" dirty="0">
              <a:latin typeface="Calisto MT" panose="02040603050505030304" charset="0"/>
              <a:cs typeface="Calisto MT" panose="02040603050505030304" charset="0"/>
            </a:endParaRPr>
          </a:p>
        </p:txBody>
      </p:sp>
      <p:sp>
        <p:nvSpPr>
          <p:cNvPr id="15" name="Text 13"/>
          <p:cNvSpPr/>
          <p:nvPr/>
        </p:nvSpPr>
        <p:spPr>
          <a:xfrm>
            <a:off x="8537258" y="3860244"/>
            <a:ext cx="4055150" cy="1777008"/>
          </a:xfrm>
          <a:prstGeom prst="rect">
            <a:avLst/>
          </a:prstGeom>
          <a:noFill/>
        </p:spPr>
        <p:txBody>
          <a:bodyPr wrap="square" rtlCol="0" anchor="t"/>
          <a:lstStyle/>
          <a:p>
            <a:pPr marL="0" indent="0" algn="just">
              <a:lnSpc>
                <a:spcPts val="2800"/>
              </a:lnSpc>
              <a:buNone/>
            </a:pPr>
            <a:r>
              <a:rPr lang="en-US" sz="1750" kern="0" spc="-35" dirty="0">
                <a:solidFill>
                  <a:srgbClr val="272525"/>
                </a:solidFill>
                <a:latin typeface="Calibri" panose="020F0502020204030204" charset="0"/>
                <a:ea typeface="Inter" pitchFamily="34" charset="-122"/>
                <a:cs typeface="Calibri" panose="020F0502020204030204" charset="0"/>
              </a:rPr>
              <a:t>ML models are able to learn from patterns of normal behavior. They are very fast to adapt to changes in that normal behaviour and </a:t>
            </a:r>
            <a:r>
              <a:rPr lang="en-US" sz="1750" b="1" kern="0" spc="-35" dirty="0">
                <a:solidFill>
                  <a:srgbClr val="272525"/>
                </a:solidFill>
                <a:latin typeface="Calibri" panose="020F0502020204030204" charset="0"/>
                <a:ea typeface="Inter" pitchFamily="34" charset="-122"/>
                <a:cs typeface="Calibri" panose="020F0502020204030204" charset="0"/>
              </a:rPr>
              <a:t>can quickly identify patterns of fraud transactions</a:t>
            </a:r>
            <a:r>
              <a:rPr lang="en-US" sz="1750" kern="0" spc="-35" dirty="0">
                <a:solidFill>
                  <a:srgbClr val="272525"/>
                </a:solidFill>
                <a:latin typeface="Calibri" panose="020F0502020204030204" charset="0"/>
                <a:ea typeface="Inter" pitchFamily="34" charset="-122"/>
                <a:cs typeface="Calibri" panose="020F0502020204030204" charset="0"/>
              </a:rPr>
              <a:t>.</a:t>
            </a:r>
            <a:endParaRPr lang="en-US" sz="1750" dirty="0">
              <a:latin typeface="Calibri" panose="020F0502020204030204" charset="0"/>
              <a:cs typeface="Calibri" panose="020F0502020204030204" charset="0"/>
            </a:endParaRPr>
          </a:p>
        </p:txBody>
      </p:sp>
      <p:sp>
        <p:nvSpPr>
          <p:cNvPr id="16" name="Shape 14"/>
          <p:cNvSpPr/>
          <p:nvPr/>
        </p:nvSpPr>
        <p:spPr>
          <a:xfrm>
            <a:off x="6287631" y="5020925"/>
            <a:ext cx="777597" cy="44410"/>
          </a:xfrm>
          <a:prstGeom prst="roundRect">
            <a:avLst>
              <a:gd name="adj" fmla="val 225151"/>
            </a:avLst>
          </a:prstGeom>
          <a:solidFill>
            <a:srgbClr val="C0C1D7"/>
          </a:solidFill>
        </p:spPr>
      </p:sp>
      <p:sp>
        <p:nvSpPr>
          <p:cNvPr id="17" name="Shape 15"/>
          <p:cNvSpPr/>
          <p:nvPr/>
        </p:nvSpPr>
        <p:spPr>
          <a:xfrm>
            <a:off x="7065228" y="4793218"/>
            <a:ext cx="499943" cy="499943"/>
          </a:xfrm>
          <a:prstGeom prst="roundRect">
            <a:avLst>
              <a:gd name="adj" fmla="val 20000"/>
            </a:avLst>
          </a:prstGeom>
          <a:solidFill>
            <a:srgbClr val="DADBF1"/>
          </a:solidFill>
          <a:ln w="7620">
            <a:solidFill>
              <a:srgbClr val="C0C1D7"/>
            </a:solidFill>
            <a:prstDash val="solid"/>
          </a:ln>
        </p:spPr>
      </p:sp>
      <p:sp>
        <p:nvSpPr>
          <p:cNvPr id="18" name="Text 16"/>
          <p:cNvSpPr/>
          <p:nvPr/>
        </p:nvSpPr>
        <p:spPr>
          <a:xfrm>
            <a:off x="7210246" y="4834890"/>
            <a:ext cx="209788" cy="416481"/>
          </a:xfrm>
          <a:prstGeom prst="rect">
            <a:avLst/>
          </a:prstGeom>
          <a:noFill/>
        </p:spPr>
        <p:txBody>
          <a:bodyPr wrap="none" rtlCol="0" anchor="t"/>
          <a:lstStyle/>
          <a:p>
            <a:pPr marL="0" indent="0" algn="ctr">
              <a:lnSpc>
                <a:spcPts val="3280"/>
              </a:lnSpc>
              <a:buNone/>
            </a:pPr>
            <a:r>
              <a:rPr lang="en-US" sz="2625" b="1" kern="0" spc="-79" dirty="0">
                <a:solidFill>
                  <a:srgbClr val="272525"/>
                </a:solidFill>
                <a:latin typeface="Inter" pitchFamily="34" charset="0"/>
                <a:ea typeface="Inter" pitchFamily="34" charset="-122"/>
                <a:cs typeface="Inter" pitchFamily="34" charset="-120"/>
              </a:rPr>
              <a:t>3</a:t>
            </a:r>
            <a:endParaRPr lang="en-US" sz="2625" dirty="0"/>
          </a:p>
        </p:txBody>
      </p:sp>
      <p:sp>
        <p:nvSpPr>
          <p:cNvPr id="19" name="Text 17"/>
          <p:cNvSpPr/>
          <p:nvPr/>
        </p:nvSpPr>
        <p:spPr>
          <a:xfrm>
            <a:off x="2642116" y="4841796"/>
            <a:ext cx="3451027" cy="347186"/>
          </a:xfrm>
          <a:prstGeom prst="rect">
            <a:avLst/>
          </a:prstGeom>
          <a:noFill/>
        </p:spPr>
        <p:txBody>
          <a:bodyPr wrap="none" rtlCol="0" anchor="t"/>
          <a:lstStyle/>
          <a:p>
            <a:pPr marL="0" indent="0" algn="r">
              <a:lnSpc>
                <a:spcPts val="2735"/>
              </a:lnSpc>
              <a:buNone/>
            </a:pPr>
            <a:r>
              <a:rPr lang="en-US" sz="2185" b="1" kern="0" spc="-66" dirty="0">
                <a:solidFill>
                  <a:srgbClr val="272525"/>
                </a:solidFill>
                <a:latin typeface="Calisto MT" panose="02040603050505030304" charset="0"/>
                <a:ea typeface="Inter" pitchFamily="34" charset="-122"/>
                <a:cs typeface="Calisto MT" panose="02040603050505030304" charset="0"/>
              </a:rPr>
              <a:t>Recommendation Systems</a:t>
            </a:r>
            <a:endParaRPr lang="en-US" sz="2185" dirty="0">
              <a:latin typeface="Calisto MT" panose="02040603050505030304" charset="0"/>
              <a:cs typeface="Calisto MT" panose="02040603050505030304" charset="0"/>
            </a:endParaRPr>
          </a:p>
        </p:txBody>
      </p:sp>
      <p:sp>
        <p:nvSpPr>
          <p:cNvPr id="20" name="Text 18"/>
          <p:cNvSpPr/>
          <p:nvPr/>
        </p:nvSpPr>
        <p:spPr>
          <a:xfrm>
            <a:off x="2037993" y="5322213"/>
            <a:ext cx="4055150" cy="1777008"/>
          </a:xfrm>
          <a:prstGeom prst="rect">
            <a:avLst/>
          </a:prstGeom>
          <a:noFill/>
        </p:spPr>
        <p:txBody>
          <a:bodyPr wrap="square" rtlCol="0" anchor="t"/>
          <a:lstStyle/>
          <a:p>
            <a:pPr marL="0" indent="0" algn="just">
              <a:lnSpc>
                <a:spcPts val="2800"/>
              </a:lnSpc>
              <a:buNone/>
            </a:pPr>
            <a:r>
              <a:rPr lang="en-US" sz="1750" kern="0" spc="-35" dirty="0">
                <a:solidFill>
                  <a:srgbClr val="272525"/>
                </a:solidFill>
                <a:latin typeface="Calibri" panose="020F0502020204030204" charset="0"/>
                <a:ea typeface="Inter" pitchFamily="34" charset="-122"/>
                <a:cs typeface="Calibri" panose="020F0502020204030204" charset="0"/>
              </a:rPr>
              <a:t>Powerful machine learning algorithms power recommendation engines on platforms like Netflix, Amazon, and Spotify, suggesting content and products tailored to user preferences.</a:t>
            </a:r>
            <a:endParaRPr lang="en-US" sz="1750" dirty="0">
              <a:latin typeface="Calibri" panose="020F0502020204030204" charset="0"/>
              <a:cs typeface="Calibri" panose="020F0502020204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40005" y="0"/>
            <a:ext cx="14630400" cy="8231981"/>
          </a:xfrm>
          <a:prstGeom prst="rect">
            <a:avLst/>
          </a:prstGeom>
          <a:solidFill>
            <a:srgbClr val="FFFFFF"/>
          </a:solidFill>
        </p:spPr>
      </p:sp>
      <p:sp>
        <p:nvSpPr>
          <p:cNvPr id="4" name="Text 2"/>
          <p:cNvSpPr/>
          <p:nvPr/>
        </p:nvSpPr>
        <p:spPr>
          <a:xfrm>
            <a:off x="2367796" y="572810"/>
            <a:ext cx="6471642" cy="650915"/>
          </a:xfrm>
          <a:prstGeom prst="rect">
            <a:avLst/>
          </a:prstGeom>
          <a:noFill/>
        </p:spPr>
        <p:txBody>
          <a:bodyPr wrap="none" rtlCol="0" anchor="t"/>
          <a:lstStyle/>
          <a:p>
            <a:pPr marL="0" indent="0">
              <a:lnSpc>
                <a:spcPts val="5125"/>
              </a:lnSpc>
              <a:buNone/>
            </a:pPr>
            <a:r>
              <a:rPr lang="en-US" sz="4400" b="1" kern="0" spc="-123" dirty="0">
                <a:solidFill>
                  <a:srgbClr val="000000"/>
                </a:solidFill>
                <a:latin typeface="Times New Roman" panose="02020603050405020304" charset="0"/>
                <a:ea typeface="Inter" pitchFamily="34" charset="-122"/>
                <a:cs typeface="Times New Roman" panose="02020603050405020304" charset="0"/>
              </a:rPr>
              <a:t>Types of Machine Learning</a:t>
            </a:r>
            <a:endParaRPr lang="en-US" sz="4400" dirty="0">
              <a:latin typeface="Times New Roman" panose="02020603050405020304" charset="0"/>
              <a:cs typeface="Times New Roman" panose="02020603050405020304" charset="0"/>
            </a:endParaRPr>
          </a:p>
        </p:txBody>
      </p:sp>
      <p:sp>
        <p:nvSpPr>
          <p:cNvPr id="5" name="Text 3"/>
          <p:cNvSpPr/>
          <p:nvPr/>
        </p:nvSpPr>
        <p:spPr>
          <a:xfrm>
            <a:off x="2367796" y="1536144"/>
            <a:ext cx="3124676" cy="390525"/>
          </a:xfrm>
          <a:prstGeom prst="rect">
            <a:avLst/>
          </a:prstGeom>
          <a:noFill/>
        </p:spPr>
        <p:txBody>
          <a:bodyPr wrap="none" rtlCol="0" anchor="t"/>
          <a:lstStyle/>
          <a:p>
            <a:pPr marL="0" indent="0">
              <a:lnSpc>
                <a:spcPts val="3075"/>
              </a:lnSpc>
              <a:buNone/>
            </a:pPr>
            <a:r>
              <a:rPr lang="en-US" sz="3600" b="1" kern="0" spc="-74" dirty="0">
                <a:solidFill>
                  <a:srgbClr val="4950BC"/>
                </a:solidFill>
                <a:latin typeface="Calisto MT" panose="02040603050505030304" charset="0"/>
                <a:ea typeface="Inter" pitchFamily="34" charset="-122"/>
                <a:cs typeface="Calisto MT" panose="02040603050505030304" charset="0"/>
              </a:rPr>
              <a:t>Supervised Learning</a:t>
            </a:r>
            <a:endParaRPr lang="en-US" sz="3600" dirty="0">
              <a:latin typeface="Calisto MT" panose="02040603050505030304" charset="0"/>
              <a:cs typeface="Calisto MT" panose="02040603050505030304" charset="0"/>
            </a:endParaRPr>
          </a:p>
        </p:txBody>
      </p:sp>
      <p:sp>
        <p:nvSpPr>
          <p:cNvPr id="6" name="Shape 4"/>
          <p:cNvSpPr/>
          <p:nvPr/>
        </p:nvSpPr>
        <p:spPr>
          <a:xfrm>
            <a:off x="7294483" y="2239089"/>
            <a:ext cx="41553" cy="3404592"/>
          </a:xfrm>
          <a:prstGeom prst="roundRect">
            <a:avLst>
              <a:gd name="adj" fmla="val 225593"/>
            </a:avLst>
          </a:prstGeom>
          <a:solidFill>
            <a:srgbClr val="C0C1D7"/>
          </a:solidFill>
        </p:spPr>
      </p:sp>
      <p:sp>
        <p:nvSpPr>
          <p:cNvPr id="7" name="Shape 5"/>
          <p:cNvSpPr/>
          <p:nvPr/>
        </p:nvSpPr>
        <p:spPr>
          <a:xfrm>
            <a:off x="6351865" y="2615267"/>
            <a:ext cx="729020" cy="41553"/>
          </a:xfrm>
          <a:prstGeom prst="roundRect">
            <a:avLst>
              <a:gd name="adj" fmla="val 225593"/>
            </a:avLst>
          </a:prstGeom>
          <a:solidFill>
            <a:srgbClr val="C0C1D7"/>
          </a:solidFill>
        </p:spPr>
      </p:sp>
      <p:sp>
        <p:nvSpPr>
          <p:cNvPr id="8" name="Shape 6"/>
          <p:cNvSpPr/>
          <p:nvPr/>
        </p:nvSpPr>
        <p:spPr>
          <a:xfrm>
            <a:off x="7080885" y="2401848"/>
            <a:ext cx="468630" cy="468630"/>
          </a:xfrm>
          <a:prstGeom prst="roundRect">
            <a:avLst>
              <a:gd name="adj" fmla="val 20003"/>
            </a:avLst>
          </a:prstGeom>
          <a:solidFill>
            <a:srgbClr val="DADBF1"/>
          </a:solidFill>
          <a:ln w="7620">
            <a:solidFill>
              <a:srgbClr val="C0C1D7"/>
            </a:solidFill>
            <a:prstDash val="solid"/>
          </a:ln>
        </p:spPr>
      </p:sp>
      <p:sp>
        <p:nvSpPr>
          <p:cNvPr id="9" name="Text 7"/>
          <p:cNvSpPr/>
          <p:nvPr/>
        </p:nvSpPr>
        <p:spPr>
          <a:xfrm>
            <a:off x="7243405" y="2440900"/>
            <a:ext cx="143589" cy="390525"/>
          </a:xfrm>
          <a:prstGeom prst="rect">
            <a:avLst/>
          </a:prstGeom>
          <a:noFill/>
        </p:spPr>
        <p:txBody>
          <a:bodyPr wrap="none" rtlCol="0" anchor="t"/>
          <a:lstStyle/>
          <a:p>
            <a:pPr marL="0" indent="0" algn="ctr">
              <a:lnSpc>
                <a:spcPts val="3075"/>
              </a:lnSpc>
              <a:buNone/>
            </a:pPr>
            <a:r>
              <a:rPr lang="en-US" sz="2460" b="1" kern="0" spc="-74" dirty="0">
                <a:solidFill>
                  <a:srgbClr val="272525"/>
                </a:solidFill>
                <a:latin typeface="Inter" pitchFamily="34" charset="0"/>
                <a:ea typeface="Inter" pitchFamily="34" charset="-122"/>
                <a:cs typeface="Inter" pitchFamily="34" charset="-120"/>
              </a:rPr>
              <a:t>1</a:t>
            </a:r>
            <a:endParaRPr lang="en-US" sz="2460" dirty="0"/>
          </a:p>
        </p:txBody>
      </p:sp>
      <p:sp>
        <p:nvSpPr>
          <p:cNvPr id="10" name="Text 8"/>
          <p:cNvSpPr/>
          <p:nvPr/>
        </p:nvSpPr>
        <p:spPr>
          <a:xfrm>
            <a:off x="3565684" y="2447330"/>
            <a:ext cx="2603897" cy="325398"/>
          </a:xfrm>
          <a:prstGeom prst="rect">
            <a:avLst/>
          </a:prstGeom>
          <a:noFill/>
        </p:spPr>
        <p:txBody>
          <a:bodyPr wrap="none" rtlCol="0" anchor="t"/>
          <a:lstStyle/>
          <a:p>
            <a:pPr marL="0" indent="0" algn="r">
              <a:lnSpc>
                <a:spcPts val="2565"/>
              </a:lnSpc>
              <a:buNone/>
            </a:pPr>
            <a:r>
              <a:rPr lang="en-US" sz="2050" b="1" kern="0" spc="-62" dirty="0">
                <a:solidFill>
                  <a:srgbClr val="272525"/>
                </a:solidFill>
                <a:latin typeface="Times New Roman" panose="02020603050405020304" charset="0"/>
                <a:ea typeface="Inter" pitchFamily="34" charset="-122"/>
                <a:cs typeface="Times New Roman" panose="02020603050405020304" charset="0"/>
              </a:rPr>
              <a:t>Labeled Data</a:t>
            </a:r>
            <a:endParaRPr lang="en-US" sz="2050" dirty="0">
              <a:latin typeface="Times New Roman" panose="02020603050405020304" charset="0"/>
              <a:cs typeface="Times New Roman" panose="02020603050405020304" charset="0"/>
            </a:endParaRPr>
          </a:p>
        </p:txBody>
      </p:sp>
      <p:sp>
        <p:nvSpPr>
          <p:cNvPr id="11" name="Text 9"/>
          <p:cNvSpPr/>
          <p:nvPr/>
        </p:nvSpPr>
        <p:spPr>
          <a:xfrm>
            <a:off x="2367796" y="2897624"/>
            <a:ext cx="3801785" cy="1333500"/>
          </a:xfrm>
          <a:prstGeom prst="rect">
            <a:avLst/>
          </a:prstGeom>
          <a:noFill/>
        </p:spPr>
        <p:txBody>
          <a:bodyPr wrap="square" rtlCol="0" anchor="t"/>
          <a:lstStyle/>
          <a:p>
            <a:pPr marL="0" indent="0" algn="just">
              <a:lnSpc>
                <a:spcPts val="2625"/>
              </a:lnSpc>
              <a:buNone/>
            </a:pPr>
            <a:r>
              <a:rPr lang="en-US" sz="1640" kern="0" spc="-33" dirty="0">
                <a:solidFill>
                  <a:srgbClr val="272525"/>
                </a:solidFill>
                <a:latin typeface="Calibri" panose="020F0502020204030204" charset="0"/>
                <a:ea typeface="Inter" pitchFamily="34" charset="-122"/>
                <a:cs typeface="Calibri" panose="020F0502020204030204" charset="0"/>
              </a:rPr>
              <a:t>In supervised learning, algorithms are trained on datasets that include both the inputs and their expected outputs or labels.</a:t>
            </a:r>
            <a:endParaRPr lang="en-US" sz="1640" dirty="0">
              <a:latin typeface="Calibri" panose="020F0502020204030204" charset="0"/>
              <a:cs typeface="Calibri" panose="020F0502020204030204" charset="0"/>
            </a:endParaRPr>
          </a:p>
        </p:txBody>
      </p:sp>
      <p:sp>
        <p:nvSpPr>
          <p:cNvPr id="12" name="Shape 10"/>
          <p:cNvSpPr/>
          <p:nvPr/>
        </p:nvSpPr>
        <p:spPr>
          <a:xfrm>
            <a:off x="7549515" y="3656707"/>
            <a:ext cx="729020" cy="41553"/>
          </a:xfrm>
          <a:prstGeom prst="roundRect">
            <a:avLst>
              <a:gd name="adj" fmla="val 225593"/>
            </a:avLst>
          </a:prstGeom>
          <a:solidFill>
            <a:srgbClr val="C0C1D7"/>
          </a:solidFill>
        </p:spPr>
      </p:sp>
      <p:sp>
        <p:nvSpPr>
          <p:cNvPr id="13" name="Shape 11"/>
          <p:cNvSpPr/>
          <p:nvPr/>
        </p:nvSpPr>
        <p:spPr>
          <a:xfrm>
            <a:off x="7080885" y="3443288"/>
            <a:ext cx="468630" cy="468630"/>
          </a:xfrm>
          <a:prstGeom prst="roundRect">
            <a:avLst>
              <a:gd name="adj" fmla="val 20003"/>
            </a:avLst>
          </a:prstGeom>
          <a:solidFill>
            <a:srgbClr val="DADBF1"/>
          </a:solidFill>
          <a:ln w="7620">
            <a:solidFill>
              <a:srgbClr val="C0C1D7"/>
            </a:solidFill>
            <a:prstDash val="solid"/>
          </a:ln>
        </p:spPr>
      </p:sp>
      <p:sp>
        <p:nvSpPr>
          <p:cNvPr id="14" name="Text 12"/>
          <p:cNvSpPr/>
          <p:nvPr/>
        </p:nvSpPr>
        <p:spPr>
          <a:xfrm>
            <a:off x="7221379" y="3482340"/>
            <a:ext cx="187523" cy="390525"/>
          </a:xfrm>
          <a:prstGeom prst="rect">
            <a:avLst/>
          </a:prstGeom>
          <a:noFill/>
        </p:spPr>
        <p:txBody>
          <a:bodyPr wrap="none" rtlCol="0" anchor="t"/>
          <a:lstStyle/>
          <a:p>
            <a:pPr marL="0" indent="0" algn="ctr">
              <a:lnSpc>
                <a:spcPts val="3075"/>
              </a:lnSpc>
              <a:buNone/>
            </a:pPr>
            <a:r>
              <a:rPr lang="en-US" sz="2460" b="1" kern="0" spc="-74" dirty="0">
                <a:solidFill>
                  <a:srgbClr val="272525"/>
                </a:solidFill>
                <a:latin typeface="Inter" pitchFamily="34" charset="0"/>
                <a:ea typeface="Inter" pitchFamily="34" charset="-122"/>
                <a:cs typeface="Inter" pitchFamily="34" charset="-120"/>
              </a:rPr>
              <a:t>2</a:t>
            </a:r>
            <a:endParaRPr lang="en-US" sz="2460" dirty="0"/>
          </a:p>
        </p:txBody>
      </p:sp>
      <p:sp>
        <p:nvSpPr>
          <p:cNvPr id="15" name="Text 13"/>
          <p:cNvSpPr/>
          <p:nvPr/>
        </p:nvSpPr>
        <p:spPr>
          <a:xfrm>
            <a:off x="8460819" y="3488769"/>
            <a:ext cx="2603897" cy="325398"/>
          </a:xfrm>
          <a:prstGeom prst="rect">
            <a:avLst/>
          </a:prstGeom>
          <a:noFill/>
        </p:spPr>
        <p:txBody>
          <a:bodyPr wrap="none" rtlCol="0" anchor="t"/>
          <a:lstStyle/>
          <a:p>
            <a:pPr marL="0" indent="0" algn="l">
              <a:lnSpc>
                <a:spcPts val="2565"/>
              </a:lnSpc>
              <a:buNone/>
            </a:pPr>
            <a:r>
              <a:rPr lang="en-US" sz="2050" b="1" kern="0" spc="-62" dirty="0">
                <a:solidFill>
                  <a:srgbClr val="272525"/>
                </a:solidFill>
                <a:latin typeface="Times New Roman" panose="02020603050405020304" charset="0"/>
                <a:ea typeface="Inter" pitchFamily="34" charset="-122"/>
                <a:cs typeface="Times New Roman" panose="02020603050405020304" charset="0"/>
              </a:rPr>
              <a:t>Prediction Models</a:t>
            </a:r>
            <a:endParaRPr lang="en-US" sz="2050" dirty="0">
              <a:latin typeface="Times New Roman" panose="02020603050405020304" charset="0"/>
              <a:cs typeface="Times New Roman" panose="02020603050405020304" charset="0"/>
            </a:endParaRPr>
          </a:p>
        </p:txBody>
      </p:sp>
      <p:sp>
        <p:nvSpPr>
          <p:cNvPr id="16" name="Text 14"/>
          <p:cNvSpPr/>
          <p:nvPr/>
        </p:nvSpPr>
        <p:spPr>
          <a:xfrm>
            <a:off x="8460819" y="3939064"/>
            <a:ext cx="3801785" cy="1333500"/>
          </a:xfrm>
          <a:prstGeom prst="rect">
            <a:avLst/>
          </a:prstGeom>
          <a:noFill/>
        </p:spPr>
        <p:txBody>
          <a:bodyPr wrap="square" rtlCol="0" anchor="t"/>
          <a:lstStyle/>
          <a:p>
            <a:pPr marL="0" indent="0" algn="just">
              <a:lnSpc>
                <a:spcPts val="2625"/>
              </a:lnSpc>
              <a:buNone/>
            </a:pPr>
            <a:r>
              <a:rPr lang="en-US" sz="1640" kern="0" spc="-33" dirty="0">
                <a:solidFill>
                  <a:srgbClr val="272525"/>
                </a:solidFill>
                <a:latin typeface="Calibri" panose="020F0502020204030204" charset="0"/>
                <a:ea typeface="Inter" pitchFamily="34" charset="-122"/>
                <a:cs typeface="Calibri" panose="020F0502020204030204" charset="0"/>
              </a:rPr>
              <a:t>The algorithms learn to identify patterns in the data and develop predictive models that can be applied to new, unseen inputs.</a:t>
            </a:r>
            <a:endParaRPr lang="en-US" sz="1640" dirty="0">
              <a:latin typeface="Calibri" panose="020F0502020204030204" charset="0"/>
              <a:cs typeface="Calibri" panose="020F0502020204030204" charset="0"/>
            </a:endParaRPr>
          </a:p>
        </p:txBody>
      </p:sp>
      <p:sp>
        <p:nvSpPr>
          <p:cNvPr id="17" name="Text 15"/>
          <p:cNvSpPr/>
          <p:nvPr/>
        </p:nvSpPr>
        <p:spPr>
          <a:xfrm>
            <a:off x="2367796" y="5956102"/>
            <a:ext cx="5181957" cy="390525"/>
          </a:xfrm>
          <a:prstGeom prst="rect">
            <a:avLst/>
          </a:prstGeom>
          <a:noFill/>
        </p:spPr>
        <p:txBody>
          <a:bodyPr wrap="none" rtlCol="0" anchor="t"/>
          <a:lstStyle/>
          <a:p>
            <a:pPr marL="0" indent="0">
              <a:lnSpc>
                <a:spcPts val="3075"/>
              </a:lnSpc>
              <a:buNone/>
            </a:pPr>
            <a:r>
              <a:rPr lang="en-US" sz="2460" b="1" kern="0" spc="-74" dirty="0">
                <a:solidFill>
                  <a:srgbClr val="4950BC"/>
                </a:solidFill>
                <a:latin typeface="Calisto MT" panose="02040603050505030304" charset="0"/>
                <a:ea typeface="Inter" pitchFamily="34" charset="-122"/>
                <a:cs typeface="Calisto MT" panose="02040603050505030304" charset="0"/>
              </a:rPr>
              <a:t>Why is Supervised Learning Useful?</a:t>
            </a:r>
            <a:endParaRPr lang="en-US" sz="2460" dirty="0">
              <a:latin typeface="Calisto MT" panose="02040603050505030304" charset="0"/>
              <a:cs typeface="Calisto MT" panose="02040603050505030304" charset="0"/>
            </a:endParaRPr>
          </a:p>
        </p:txBody>
      </p:sp>
      <p:sp>
        <p:nvSpPr>
          <p:cNvPr id="18" name="Text 16"/>
          <p:cNvSpPr/>
          <p:nvPr/>
        </p:nvSpPr>
        <p:spPr>
          <a:xfrm>
            <a:off x="2367796" y="6659047"/>
            <a:ext cx="9894808" cy="1000125"/>
          </a:xfrm>
          <a:prstGeom prst="rect">
            <a:avLst/>
          </a:prstGeom>
          <a:noFill/>
        </p:spPr>
        <p:txBody>
          <a:bodyPr wrap="square" rtlCol="0" anchor="t"/>
          <a:lstStyle/>
          <a:p>
            <a:pPr marL="0" indent="0" algn="just">
              <a:lnSpc>
                <a:spcPts val="2625"/>
              </a:lnSpc>
              <a:buNone/>
            </a:pPr>
            <a:r>
              <a:rPr lang="en-US" sz="1640" kern="0" spc="-33" dirty="0">
                <a:solidFill>
                  <a:srgbClr val="272525"/>
                </a:solidFill>
                <a:latin typeface="Calibri" panose="020F0502020204030204" charset="0"/>
                <a:ea typeface="Inter" pitchFamily="34" charset="-122"/>
                <a:cs typeface="Calibri" panose="020F0502020204030204" charset="0"/>
              </a:rPr>
              <a:t>Supervised Learning is useful because it can automate decision-making processes and make predictions based on data. It’s widely used in various applications like image recognition, speech recognition, medical diagnosis, and many more.</a:t>
            </a:r>
            <a:endParaRPr lang="en-US" sz="1640" dirty="0">
              <a:latin typeface="Calibri" panose="020F0502020204030204" charset="0"/>
              <a:cs typeface="Calibri" panose="020F0502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32458"/>
          </a:xfrm>
          <a:prstGeom prst="rect">
            <a:avLst/>
          </a:prstGeom>
          <a:solidFill>
            <a:srgbClr val="FFFFFF"/>
          </a:solidFill>
        </p:spPr>
      </p:sp>
      <p:sp>
        <p:nvSpPr>
          <p:cNvPr id="4" name="Text 2"/>
          <p:cNvSpPr/>
          <p:nvPr/>
        </p:nvSpPr>
        <p:spPr>
          <a:xfrm>
            <a:off x="2226469" y="589121"/>
            <a:ext cx="2876669" cy="334685"/>
          </a:xfrm>
          <a:prstGeom prst="rect">
            <a:avLst/>
          </a:prstGeom>
          <a:noFill/>
        </p:spPr>
        <p:txBody>
          <a:bodyPr wrap="none" rtlCol="0" anchor="t"/>
          <a:lstStyle/>
          <a:p>
            <a:pPr marL="0" indent="0">
              <a:lnSpc>
                <a:spcPts val="2635"/>
              </a:lnSpc>
              <a:buNone/>
            </a:pPr>
            <a:r>
              <a:rPr lang="en-US" sz="3600" b="1" kern="0" spc="-63" dirty="0">
                <a:solidFill>
                  <a:srgbClr val="4950BC"/>
                </a:solidFill>
                <a:latin typeface="Calisto MT" panose="02040603050505030304" charset="0"/>
                <a:ea typeface="Inter" pitchFamily="34" charset="-122"/>
                <a:cs typeface="Calisto MT" panose="02040603050505030304" charset="0"/>
              </a:rPr>
              <a:t>Unsupervised Learning</a:t>
            </a:r>
            <a:endParaRPr lang="en-US" sz="3600" b="1" kern="0" spc="-63" dirty="0">
              <a:solidFill>
                <a:srgbClr val="4950BC"/>
              </a:solidFill>
              <a:latin typeface="Calisto MT" panose="02040603050505030304" charset="0"/>
              <a:ea typeface="Inter" pitchFamily="34" charset="-122"/>
              <a:cs typeface="Calisto MT" panose="02040603050505030304" charset="0"/>
            </a:endParaRPr>
          </a:p>
        </p:txBody>
      </p:sp>
      <p:sp>
        <p:nvSpPr>
          <p:cNvPr id="5" name="Shape 3"/>
          <p:cNvSpPr/>
          <p:nvPr/>
        </p:nvSpPr>
        <p:spPr>
          <a:xfrm>
            <a:off x="7293888" y="1352312"/>
            <a:ext cx="42743" cy="3334345"/>
          </a:xfrm>
          <a:prstGeom prst="roundRect">
            <a:avLst>
              <a:gd name="adj" fmla="val 225578"/>
            </a:avLst>
          </a:prstGeom>
          <a:solidFill>
            <a:srgbClr val="C0C1D7"/>
          </a:solidFill>
        </p:spPr>
      </p:sp>
      <p:sp>
        <p:nvSpPr>
          <p:cNvPr id="6" name="Shape 4"/>
          <p:cNvSpPr/>
          <p:nvPr/>
        </p:nvSpPr>
        <p:spPr>
          <a:xfrm>
            <a:off x="6324302" y="1739205"/>
            <a:ext cx="749856" cy="42743"/>
          </a:xfrm>
          <a:prstGeom prst="roundRect">
            <a:avLst>
              <a:gd name="adj" fmla="val 225578"/>
            </a:avLst>
          </a:prstGeom>
          <a:solidFill>
            <a:srgbClr val="C0C1D7"/>
          </a:solidFill>
        </p:spPr>
      </p:sp>
      <p:sp>
        <p:nvSpPr>
          <p:cNvPr id="7" name="Shape 5"/>
          <p:cNvSpPr/>
          <p:nvPr/>
        </p:nvSpPr>
        <p:spPr>
          <a:xfrm>
            <a:off x="7074158" y="1519595"/>
            <a:ext cx="482084" cy="482084"/>
          </a:xfrm>
          <a:prstGeom prst="roundRect">
            <a:avLst>
              <a:gd name="adj" fmla="val 20000"/>
            </a:avLst>
          </a:prstGeom>
          <a:solidFill>
            <a:srgbClr val="DADBF1"/>
          </a:solidFill>
          <a:ln w="7620">
            <a:solidFill>
              <a:srgbClr val="C0C1D7"/>
            </a:solidFill>
            <a:prstDash val="solid"/>
          </a:ln>
        </p:spPr>
      </p:sp>
      <p:sp>
        <p:nvSpPr>
          <p:cNvPr id="8" name="Text 6"/>
          <p:cNvSpPr/>
          <p:nvPr/>
        </p:nvSpPr>
        <p:spPr>
          <a:xfrm>
            <a:off x="7241322" y="1559838"/>
            <a:ext cx="147637" cy="401598"/>
          </a:xfrm>
          <a:prstGeom prst="rect">
            <a:avLst/>
          </a:prstGeom>
          <a:noFill/>
        </p:spPr>
        <p:txBody>
          <a:bodyPr wrap="none" rtlCol="0" anchor="t"/>
          <a:lstStyle/>
          <a:p>
            <a:pPr marL="0" indent="0" algn="ctr">
              <a:lnSpc>
                <a:spcPts val="3165"/>
              </a:lnSpc>
              <a:buNone/>
            </a:pPr>
            <a:r>
              <a:rPr lang="en-US" sz="2530" b="1" kern="0" spc="-76" dirty="0">
                <a:solidFill>
                  <a:srgbClr val="272525"/>
                </a:solidFill>
                <a:latin typeface="Inter" pitchFamily="34" charset="0"/>
                <a:ea typeface="Inter" pitchFamily="34" charset="-122"/>
                <a:cs typeface="Inter" pitchFamily="34" charset="-120"/>
              </a:rPr>
              <a:t>1</a:t>
            </a:r>
            <a:endParaRPr lang="en-US" sz="2530" dirty="0"/>
          </a:p>
        </p:txBody>
      </p:sp>
      <p:sp>
        <p:nvSpPr>
          <p:cNvPr id="9" name="Text 7"/>
          <p:cNvSpPr/>
          <p:nvPr/>
        </p:nvSpPr>
        <p:spPr>
          <a:xfrm>
            <a:off x="3458647" y="1566505"/>
            <a:ext cx="2678192" cy="334685"/>
          </a:xfrm>
          <a:prstGeom prst="rect">
            <a:avLst/>
          </a:prstGeom>
          <a:noFill/>
        </p:spPr>
        <p:txBody>
          <a:bodyPr wrap="none" rtlCol="0" anchor="t"/>
          <a:lstStyle/>
          <a:p>
            <a:pPr marL="0" indent="0" algn="r">
              <a:lnSpc>
                <a:spcPts val="2635"/>
              </a:lnSpc>
              <a:buNone/>
            </a:pPr>
            <a:r>
              <a:rPr lang="en-US" sz="2110" b="1" kern="0" spc="-63" dirty="0">
                <a:solidFill>
                  <a:srgbClr val="272525"/>
                </a:solidFill>
                <a:latin typeface="Calisto MT" panose="02040603050505030304" charset="0"/>
                <a:ea typeface="Inter" pitchFamily="34" charset="-122"/>
                <a:cs typeface="Calisto MT" panose="02040603050505030304" charset="0"/>
              </a:rPr>
              <a:t>Unlabeled Data</a:t>
            </a:r>
            <a:endParaRPr lang="en-US" sz="2110" dirty="0">
              <a:latin typeface="Calisto MT" panose="02040603050505030304" charset="0"/>
              <a:cs typeface="Calisto MT" panose="02040603050505030304" charset="0"/>
            </a:endParaRPr>
          </a:p>
        </p:txBody>
      </p:sp>
      <p:sp>
        <p:nvSpPr>
          <p:cNvPr id="10" name="Text 8"/>
          <p:cNvSpPr/>
          <p:nvPr/>
        </p:nvSpPr>
        <p:spPr>
          <a:xfrm>
            <a:off x="2226469" y="2029658"/>
            <a:ext cx="3910370" cy="1028700"/>
          </a:xfrm>
          <a:prstGeom prst="rect">
            <a:avLst/>
          </a:prstGeom>
          <a:noFill/>
        </p:spPr>
        <p:txBody>
          <a:bodyPr wrap="square" rtlCol="0" anchor="t"/>
          <a:lstStyle/>
          <a:p>
            <a:pPr marL="0" indent="0" algn="just">
              <a:lnSpc>
                <a:spcPts val="2700"/>
              </a:lnSpc>
              <a:buNone/>
            </a:pPr>
            <a:r>
              <a:rPr lang="en-US" sz="1685" kern="0" spc="-34" dirty="0">
                <a:solidFill>
                  <a:srgbClr val="272525"/>
                </a:solidFill>
                <a:latin typeface="Calibri" panose="020F0502020204030204" charset="0"/>
                <a:ea typeface="Inter" pitchFamily="34" charset="-122"/>
                <a:cs typeface="Calibri" panose="020F0502020204030204" charset="0"/>
              </a:rPr>
              <a:t>In unsupervised learning, algorithms are trained on datasets without predefined labels or expected outputs.</a:t>
            </a:r>
            <a:endParaRPr lang="en-US" sz="1685" dirty="0">
              <a:latin typeface="Calibri" panose="020F0502020204030204" charset="0"/>
              <a:cs typeface="Calibri" panose="020F0502020204030204" charset="0"/>
            </a:endParaRPr>
          </a:p>
        </p:txBody>
      </p:sp>
      <p:sp>
        <p:nvSpPr>
          <p:cNvPr id="11" name="Shape 9"/>
          <p:cNvSpPr/>
          <p:nvPr/>
        </p:nvSpPr>
        <p:spPr>
          <a:xfrm>
            <a:off x="7556242" y="2810411"/>
            <a:ext cx="749856" cy="42743"/>
          </a:xfrm>
          <a:prstGeom prst="roundRect">
            <a:avLst>
              <a:gd name="adj" fmla="val 225578"/>
            </a:avLst>
          </a:prstGeom>
          <a:solidFill>
            <a:srgbClr val="C0C1D7"/>
          </a:solidFill>
        </p:spPr>
      </p:sp>
      <p:sp>
        <p:nvSpPr>
          <p:cNvPr id="12" name="Shape 10"/>
          <p:cNvSpPr/>
          <p:nvPr/>
        </p:nvSpPr>
        <p:spPr>
          <a:xfrm>
            <a:off x="7074158" y="2590800"/>
            <a:ext cx="482084" cy="482084"/>
          </a:xfrm>
          <a:prstGeom prst="roundRect">
            <a:avLst>
              <a:gd name="adj" fmla="val 20000"/>
            </a:avLst>
          </a:prstGeom>
          <a:solidFill>
            <a:srgbClr val="DADBF1"/>
          </a:solidFill>
          <a:ln w="7620">
            <a:solidFill>
              <a:srgbClr val="C0C1D7"/>
            </a:solidFill>
            <a:prstDash val="solid"/>
          </a:ln>
        </p:spPr>
      </p:sp>
      <p:sp>
        <p:nvSpPr>
          <p:cNvPr id="13" name="Text 11"/>
          <p:cNvSpPr/>
          <p:nvPr/>
        </p:nvSpPr>
        <p:spPr>
          <a:xfrm>
            <a:off x="7218819" y="2631043"/>
            <a:ext cx="192762" cy="401598"/>
          </a:xfrm>
          <a:prstGeom prst="rect">
            <a:avLst/>
          </a:prstGeom>
          <a:noFill/>
        </p:spPr>
        <p:txBody>
          <a:bodyPr wrap="none" rtlCol="0" anchor="t"/>
          <a:lstStyle/>
          <a:p>
            <a:pPr marL="0" indent="0" algn="ctr">
              <a:lnSpc>
                <a:spcPts val="3165"/>
              </a:lnSpc>
              <a:buNone/>
            </a:pPr>
            <a:r>
              <a:rPr lang="en-US" sz="2530" b="1" kern="0" spc="-76" dirty="0">
                <a:solidFill>
                  <a:srgbClr val="272525"/>
                </a:solidFill>
                <a:latin typeface="Inter" pitchFamily="34" charset="0"/>
                <a:ea typeface="Inter" pitchFamily="34" charset="-122"/>
                <a:cs typeface="Inter" pitchFamily="34" charset="-120"/>
              </a:rPr>
              <a:t>2</a:t>
            </a:r>
            <a:endParaRPr lang="en-US" sz="2530" dirty="0"/>
          </a:p>
        </p:txBody>
      </p:sp>
      <p:sp>
        <p:nvSpPr>
          <p:cNvPr id="14" name="Text 12"/>
          <p:cNvSpPr/>
          <p:nvPr/>
        </p:nvSpPr>
        <p:spPr>
          <a:xfrm>
            <a:off x="8493562" y="2637711"/>
            <a:ext cx="2678192" cy="334685"/>
          </a:xfrm>
          <a:prstGeom prst="rect">
            <a:avLst/>
          </a:prstGeom>
          <a:noFill/>
        </p:spPr>
        <p:txBody>
          <a:bodyPr wrap="none" rtlCol="0" anchor="t"/>
          <a:lstStyle/>
          <a:p>
            <a:pPr marL="0" indent="0" algn="l">
              <a:lnSpc>
                <a:spcPts val="2635"/>
              </a:lnSpc>
              <a:buNone/>
            </a:pPr>
            <a:r>
              <a:rPr lang="en-US" sz="2110" b="1" kern="0" spc="-63" dirty="0">
                <a:solidFill>
                  <a:srgbClr val="272525"/>
                </a:solidFill>
                <a:latin typeface="Calisto MT" panose="02040603050505030304" charset="0"/>
                <a:ea typeface="Inter" pitchFamily="34" charset="-122"/>
                <a:cs typeface="Calisto MT" panose="02040603050505030304" charset="0"/>
              </a:rPr>
              <a:t>Pattern Discovery</a:t>
            </a:r>
            <a:endParaRPr lang="en-US" sz="2110" dirty="0">
              <a:latin typeface="Calisto MT" panose="02040603050505030304" charset="0"/>
              <a:cs typeface="Calisto MT" panose="02040603050505030304" charset="0"/>
            </a:endParaRPr>
          </a:p>
        </p:txBody>
      </p:sp>
      <p:sp>
        <p:nvSpPr>
          <p:cNvPr id="15" name="Text 13"/>
          <p:cNvSpPr/>
          <p:nvPr/>
        </p:nvSpPr>
        <p:spPr>
          <a:xfrm>
            <a:off x="8493562" y="3100864"/>
            <a:ext cx="3910370" cy="1371600"/>
          </a:xfrm>
          <a:prstGeom prst="rect">
            <a:avLst/>
          </a:prstGeom>
          <a:noFill/>
        </p:spPr>
        <p:txBody>
          <a:bodyPr wrap="square" rtlCol="0" anchor="t"/>
          <a:lstStyle/>
          <a:p>
            <a:pPr marL="0" indent="0" algn="just">
              <a:lnSpc>
                <a:spcPts val="2700"/>
              </a:lnSpc>
              <a:buNone/>
            </a:pPr>
            <a:r>
              <a:rPr lang="en-US" sz="1685" kern="0" spc="-34" dirty="0">
                <a:solidFill>
                  <a:srgbClr val="272525"/>
                </a:solidFill>
                <a:latin typeface="Calibri" panose="020F0502020204030204" charset="0"/>
                <a:ea typeface="Inter" pitchFamily="34" charset="-122"/>
                <a:cs typeface="Calibri" panose="020F0502020204030204" charset="0"/>
              </a:rPr>
              <a:t>The algorithms identify hidden structures and groupings within the data, revealing insights without human supervision.</a:t>
            </a:r>
            <a:endParaRPr lang="en-US" sz="1685" dirty="0">
              <a:latin typeface="Calibri" panose="020F0502020204030204" charset="0"/>
              <a:cs typeface="Calibri" panose="020F0502020204030204" charset="0"/>
            </a:endParaRPr>
          </a:p>
        </p:txBody>
      </p:sp>
      <p:sp>
        <p:nvSpPr>
          <p:cNvPr id="16" name="Text 14"/>
          <p:cNvSpPr/>
          <p:nvPr/>
        </p:nvSpPr>
        <p:spPr>
          <a:xfrm>
            <a:off x="2226469" y="5008007"/>
            <a:ext cx="5712857" cy="401598"/>
          </a:xfrm>
          <a:prstGeom prst="rect">
            <a:avLst/>
          </a:prstGeom>
          <a:noFill/>
        </p:spPr>
        <p:txBody>
          <a:bodyPr wrap="none" rtlCol="0" anchor="t"/>
          <a:lstStyle/>
          <a:p>
            <a:pPr marL="0" indent="0">
              <a:lnSpc>
                <a:spcPts val="3165"/>
              </a:lnSpc>
              <a:buNone/>
            </a:pPr>
            <a:r>
              <a:rPr lang="en-US" sz="2530" b="1" kern="0" spc="-76" dirty="0">
                <a:solidFill>
                  <a:srgbClr val="4950BC"/>
                </a:solidFill>
                <a:latin typeface="Times New Roman" panose="02020603050405020304" charset="0"/>
                <a:ea typeface="Inter" pitchFamily="34" charset="-122"/>
                <a:cs typeface="Times New Roman" panose="02020603050405020304" charset="0"/>
              </a:rPr>
              <a:t>Why is Unsupervised Learning Useful?</a:t>
            </a:r>
            <a:endParaRPr lang="en-US" sz="2530" dirty="0">
              <a:latin typeface="Times New Roman" panose="02020603050405020304" charset="0"/>
              <a:cs typeface="Times New Roman" panose="02020603050405020304" charset="0"/>
            </a:endParaRPr>
          </a:p>
        </p:txBody>
      </p:sp>
      <p:sp>
        <p:nvSpPr>
          <p:cNvPr id="17" name="Text 15"/>
          <p:cNvSpPr/>
          <p:nvPr/>
        </p:nvSpPr>
        <p:spPr>
          <a:xfrm>
            <a:off x="2226469" y="5730954"/>
            <a:ext cx="10177462" cy="342900"/>
          </a:xfrm>
          <a:prstGeom prst="rect">
            <a:avLst/>
          </a:prstGeom>
          <a:noFill/>
        </p:spPr>
        <p:txBody>
          <a:bodyPr wrap="none" rtlCol="0" anchor="t"/>
          <a:lstStyle/>
          <a:p>
            <a:pPr marL="0" indent="0" algn="just">
              <a:lnSpc>
                <a:spcPts val="2700"/>
              </a:lnSpc>
              <a:buNone/>
            </a:pPr>
            <a:r>
              <a:rPr lang="en-US" sz="1685" kern="0" spc="-34" dirty="0">
                <a:solidFill>
                  <a:srgbClr val="272525"/>
                </a:solidFill>
                <a:latin typeface="Calibri" panose="020F0502020204030204" charset="0"/>
                <a:ea typeface="Inter" pitchFamily="34" charset="-122"/>
                <a:cs typeface="Calibri" panose="020F0502020204030204" charset="0"/>
              </a:rPr>
              <a:t>Unsupervised learning is useful for exploring the underlying structure of data. It helps in:</a:t>
            </a:r>
            <a:endParaRPr lang="en-US" sz="1685" dirty="0">
              <a:latin typeface="Calibri" panose="020F0502020204030204" charset="0"/>
              <a:cs typeface="Calibri" panose="020F0502020204030204" charset="0"/>
            </a:endParaRPr>
          </a:p>
        </p:txBody>
      </p:sp>
      <p:sp>
        <p:nvSpPr>
          <p:cNvPr id="18" name="Text 16"/>
          <p:cNvSpPr/>
          <p:nvPr/>
        </p:nvSpPr>
        <p:spPr>
          <a:xfrm>
            <a:off x="2569131" y="6314837"/>
            <a:ext cx="9834801" cy="385763"/>
          </a:xfrm>
          <a:prstGeom prst="rect">
            <a:avLst/>
          </a:prstGeom>
          <a:noFill/>
        </p:spPr>
        <p:txBody>
          <a:bodyPr wrap="none" rtlCol="0" anchor="t"/>
          <a:lstStyle/>
          <a:p>
            <a:pPr marL="342900" indent="-342900" algn="l">
              <a:lnSpc>
                <a:spcPts val="3035"/>
              </a:lnSpc>
              <a:buSzPct val="100000"/>
              <a:buChar char="•"/>
            </a:pPr>
            <a:r>
              <a:rPr lang="en-US" sz="1685" kern="0" spc="-34" dirty="0">
                <a:solidFill>
                  <a:srgbClr val="272525"/>
                </a:solidFill>
                <a:latin typeface="Calibri" panose="020F0502020204030204" charset="0"/>
                <a:ea typeface="Inter" pitchFamily="34" charset="-122"/>
                <a:cs typeface="Calibri" panose="020F0502020204030204" charset="0"/>
              </a:rPr>
              <a:t>Discovering hidden patterns or intrinsic structures in data.</a:t>
            </a:r>
            <a:endParaRPr lang="en-US" sz="1685" dirty="0">
              <a:latin typeface="Calibri" panose="020F0502020204030204" charset="0"/>
              <a:cs typeface="Calibri" panose="020F0502020204030204" charset="0"/>
            </a:endParaRPr>
          </a:p>
        </p:txBody>
      </p:sp>
      <p:sp>
        <p:nvSpPr>
          <p:cNvPr id="19" name="Text 17"/>
          <p:cNvSpPr/>
          <p:nvPr/>
        </p:nvSpPr>
        <p:spPr>
          <a:xfrm>
            <a:off x="2569131" y="6786205"/>
            <a:ext cx="9834801" cy="385763"/>
          </a:xfrm>
          <a:prstGeom prst="rect">
            <a:avLst/>
          </a:prstGeom>
          <a:noFill/>
        </p:spPr>
        <p:txBody>
          <a:bodyPr wrap="none" rtlCol="0" anchor="t"/>
          <a:lstStyle/>
          <a:p>
            <a:pPr marL="342900" indent="-342900" algn="l">
              <a:lnSpc>
                <a:spcPts val="3035"/>
              </a:lnSpc>
              <a:buSzPct val="100000"/>
              <a:buChar char="•"/>
            </a:pPr>
            <a:r>
              <a:rPr lang="en-US" sz="1685" kern="0" spc="-34" dirty="0">
                <a:solidFill>
                  <a:srgbClr val="272525"/>
                </a:solidFill>
                <a:latin typeface="Calibri" panose="020F0502020204030204" charset="0"/>
                <a:ea typeface="Inter" pitchFamily="34" charset="-122"/>
                <a:cs typeface="Calibri" panose="020F0502020204030204" charset="0"/>
              </a:rPr>
              <a:t>Reducing data dimensions for easier visualization and analysis.</a:t>
            </a:r>
            <a:endParaRPr lang="en-US" sz="1685" dirty="0">
              <a:latin typeface="Calibri" panose="020F0502020204030204" charset="0"/>
              <a:cs typeface="Calibri" panose="020F0502020204030204" charset="0"/>
            </a:endParaRPr>
          </a:p>
        </p:txBody>
      </p:sp>
      <p:sp>
        <p:nvSpPr>
          <p:cNvPr id="20" name="Text 18"/>
          <p:cNvSpPr/>
          <p:nvPr/>
        </p:nvSpPr>
        <p:spPr>
          <a:xfrm>
            <a:off x="2569131" y="7257574"/>
            <a:ext cx="9834801" cy="385763"/>
          </a:xfrm>
          <a:prstGeom prst="rect">
            <a:avLst/>
          </a:prstGeom>
          <a:noFill/>
        </p:spPr>
        <p:txBody>
          <a:bodyPr wrap="none" rtlCol="0" anchor="t"/>
          <a:lstStyle/>
          <a:p>
            <a:pPr marL="342900" indent="-342900" algn="l">
              <a:lnSpc>
                <a:spcPts val="3035"/>
              </a:lnSpc>
              <a:buSzPct val="100000"/>
              <a:buChar char="•"/>
            </a:pPr>
            <a:r>
              <a:rPr lang="en-US" sz="1685" kern="0" spc="-34" dirty="0">
                <a:solidFill>
                  <a:srgbClr val="272525"/>
                </a:solidFill>
                <a:latin typeface="Calibri" panose="020F0502020204030204" charset="0"/>
                <a:ea typeface="Inter" pitchFamily="34" charset="-122"/>
                <a:cs typeface="Calibri" panose="020F0502020204030204" charset="0"/>
              </a:rPr>
              <a:t>Identifying anomalies or outliers that may indicate errors or significant insights.</a:t>
            </a:r>
            <a:endParaRPr lang="en-US" sz="1685" dirty="0">
              <a:latin typeface="Calibri" panose="020F0502020204030204" charset="0"/>
              <a:cs typeface="Calibri" panose="020F05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p:spPr>
      </p:sp>
      <p:sp>
        <p:nvSpPr>
          <p:cNvPr id="4" name="Text 2"/>
          <p:cNvSpPr/>
          <p:nvPr/>
        </p:nvSpPr>
        <p:spPr>
          <a:xfrm>
            <a:off x="2770227" y="527090"/>
            <a:ext cx="2649379" cy="298966"/>
          </a:xfrm>
          <a:prstGeom prst="rect">
            <a:avLst/>
          </a:prstGeom>
          <a:noFill/>
        </p:spPr>
        <p:txBody>
          <a:bodyPr wrap="none" rtlCol="0" anchor="t"/>
          <a:lstStyle/>
          <a:p>
            <a:pPr marL="0" indent="0">
              <a:lnSpc>
                <a:spcPts val="2355"/>
              </a:lnSpc>
              <a:buNone/>
            </a:pPr>
            <a:r>
              <a:rPr lang="en-US" sz="3600" b="1" kern="0" spc="-57" dirty="0">
                <a:solidFill>
                  <a:srgbClr val="4950BC"/>
                </a:solidFill>
                <a:latin typeface="Calisto MT" panose="02040603050505030304" charset="0"/>
                <a:ea typeface="Inter" pitchFamily="34" charset="-122"/>
                <a:cs typeface="Calisto MT" panose="02040603050505030304" charset="0"/>
              </a:rPr>
              <a:t>Reinforcement Learning</a:t>
            </a:r>
            <a:endParaRPr lang="en-US" sz="3600" dirty="0">
              <a:latin typeface="Calisto MT" panose="02040603050505030304" charset="0"/>
              <a:cs typeface="Calisto MT" panose="02040603050505030304" charset="0"/>
            </a:endParaRPr>
          </a:p>
        </p:txBody>
      </p:sp>
      <p:sp>
        <p:nvSpPr>
          <p:cNvPr id="5" name="Shape 3"/>
          <p:cNvSpPr/>
          <p:nvPr/>
        </p:nvSpPr>
        <p:spPr>
          <a:xfrm>
            <a:off x="7296150" y="1208723"/>
            <a:ext cx="38219" cy="3126938"/>
          </a:xfrm>
          <a:prstGeom prst="roundRect">
            <a:avLst>
              <a:gd name="adj" fmla="val 225321"/>
            </a:avLst>
          </a:prstGeom>
          <a:solidFill>
            <a:srgbClr val="C0C1D7"/>
          </a:solidFill>
        </p:spPr>
      </p:sp>
      <p:sp>
        <p:nvSpPr>
          <p:cNvPr id="6" name="Shape 4"/>
          <p:cNvSpPr/>
          <p:nvPr/>
        </p:nvSpPr>
        <p:spPr>
          <a:xfrm>
            <a:off x="6430208" y="1554301"/>
            <a:ext cx="669727" cy="38219"/>
          </a:xfrm>
          <a:prstGeom prst="roundRect">
            <a:avLst>
              <a:gd name="adj" fmla="val 225321"/>
            </a:avLst>
          </a:prstGeom>
          <a:solidFill>
            <a:srgbClr val="C0C1D7"/>
          </a:solidFill>
        </p:spPr>
      </p:sp>
      <p:sp>
        <p:nvSpPr>
          <p:cNvPr id="7" name="Shape 5"/>
          <p:cNvSpPr/>
          <p:nvPr/>
        </p:nvSpPr>
        <p:spPr>
          <a:xfrm>
            <a:off x="7099935" y="1358265"/>
            <a:ext cx="430530" cy="430530"/>
          </a:xfrm>
          <a:prstGeom prst="roundRect">
            <a:avLst>
              <a:gd name="adj" fmla="val 20002"/>
            </a:avLst>
          </a:prstGeom>
          <a:solidFill>
            <a:srgbClr val="DADBF1"/>
          </a:solidFill>
          <a:ln w="7620">
            <a:solidFill>
              <a:srgbClr val="C0C1D7"/>
            </a:solidFill>
            <a:prstDash val="solid"/>
          </a:ln>
        </p:spPr>
      </p:sp>
      <p:sp>
        <p:nvSpPr>
          <p:cNvPr id="8" name="Text 6"/>
          <p:cNvSpPr/>
          <p:nvPr/>
        </p:nvSpPr>
        <p:spPr>
          <a:xfrm>
            <a:off x="7249239" y="1394103"/>
            <a:ext cx="131802" cy="358735"/>
          </a:xfrm>
          <a:prstGeom prst="rect">
            <a:avLst/>
          </a:prstGeom>
          <a:noFill/>
        </p:spPr>
        <p:txBody>
          <a:bodyPr wrap="none" rtlCol="0" anchor="t"/>
          <a:lstStyle/>
          <a:p>
            <a:pPr marL="0" indent="0" algn="ctr">
              <a:lnSpc>
                <a:spcPts val="2825"/>
              </a:lnSpc>
              <a:buNone/>
            </a:pPr>
            <a:r>
              <a:rPr lang="en-US" sz="2260" b="1" kern="0" spc="-68" dirty="0">
                <a:solidFill>
                  <a:srgbClr val="272525"/>
                </a:solidFill>
                <a:latin typeface="Inter" pitchFamily="34" charset="0"/>
                <a:ea typeface="Inter" pitchFamily="34" charset="-122"/>
                <a:cs typeface="Inter" pitchFamily="34" charset="-120"/>
              </a:rPr>
              <a:t>1</a:t>
            </a:r>
            <a:endParaRPr lang="en-US" sz="2260" dirty="0"/>
          </a:p>
        </p:txBody>
      </p:sp>
      <p:sp>
        <p:nvSpPr>
          <p:cNvPr id="9" name="Text 7"/>
          <p:cNvSpPr/>
          <p:nvPr/>
        </p:nvSpPr>
        <p:spPr>
          <a:xfrm>
            <a:off x="3078004" y="1400056"/>
            <a:ext cx="3184684" cy="298966"/>
          </a:xfrm>
          <a:prstGeom prst="rect">
            <a:avLst/>
          </a:prstGeom>
          <a:noFill/>
        </p:spPr>
        <p:txBody>
          <a:bodyPr wrap="none" rtlCol="0" anchor="t"/>
          <a:lstStyle/>
          <a:p>
            <a:pPr marL="0" indent="0" algn="r">
              <a:lnSpc>
                <a:spcPts val="2355"/>
              </a:lnSpc>
              <a:buNone/>
            </a:pPr>
            <a:r>
              <a:rPr lang="en-US" sz="1885" b="1" kern="0" spc="-57" dirty="0">
                <a:solidFill>
                  <a:srgbClr val="272525"/>
                </a:solidFill>
                <a:latin typeface="Times New Roman" panose="02020603050405020304" charset="0"/>
                <a:ea typeface="Inter" pitchFamily="34" charset="-122"/>
                <a:cs typeface="Times New Roman" panose="02020603050405020304" charset="0"/>
              </a:rPr>
              <a:t>Interaction with Environment</a:t>
            </a:r>
            <a:endParaRPr lang="en-US" sz="1885" dirty="0">
              <a:latin typeface="Times New Roman" panose="02020603050405020304" charset="0"/>
              <a:cs typeface="Times New Roman" panose="02020603050405020304" charset="0"/>
            </a:endParaRPr>
          </a:p>
        </p:txBody>
      </p:sp>
      <p:sp>
        <p:nvSpPr>
          <p:cNvPr id="10" name="Text 8"/>
          <p:cNvSpPr/>
          <p:nvPr/>
        </p:nvSpPr>
        <p:spPr>
          <a:xfrm>
            <a:off x="2770227" y="1813798"/>
            <a:ext cx="3492460" cy="1224439"/>
          </a:xfrm>
          <a:prstGeom prst="rect">
            <a:avLst/>
          </a:prstGeom>
          <a:noFill/>
        </p:spPr>
        <p:txBody>
          <a:bodyPr wrap="square" rtlCol="0" anchor="t"/>
          <a:lstStyle/>
          <a:p>
            <a:pPr marL="0" indent="0" algn="just">
              <a:lnSpc>
                <a:spcPts val="2410"/>
              </a:lnSpc>
              <a:buNone/>
            </a:pPr>
            <a:r>
              <a:rPr lang="en-US" sz="1505" kern="0" spc="-30" dirty="0">
                <a:solidFill>
                  <a:srgbClr val="272525"/>
                </a:solidFill>
                <a:latin typeface="Calibri" panose="020F0502020204030204" charset="0"/>
                <a:ea typeface="Inter" pitchFamily="34" charset="-122"/>
                <a:cs typeface="Calibri" panose="020F0502020204030204" charset="0"/>
              </a:rPr>
              <a:t>Reinforcement learning algorithms learn by interacting with an environment, taking actions, and receiving rewards or penalties as feedback.</a:t>
            </a:r>
            <a:endParaRPr lang="en-US" sz="1505" dirty="0">
              <a:latin typeface="Calibri" panose="020F0502020204030204" charset="0"/>
              <a:cs typeface="Calibri" panose="020F0502020204030204" charset="0"/>
            </a:endParaRPr>
          </a:p>
        </p:txBody>
      </p:sp>
      <p:sp>
        <p:nvSpPr>
          <p:cNvPr id="11" name="Shape 9"/>
          <p:cNvSpPr/>
          <p:nvPr/>
        </p:nvSpPr>
        <p:spPr>
          <a:xfrm>
            <a:off x="7530465" y="2511088"/>
            <a:ext cx="669727" cy="38219"/>
          </a:xfrm>
          <a:prstGeom prst="roundRect">
            <a:avLst>
              <a:gd name="adj" fmla="val 225321"/>
            </a:avLst>
          </a:prstGeom>
          <a:solidFill>
            <a:srgbClr val="C0C1D7"/>
          </a:solidFill>
        </p:spPr>
      </p:sp>
      <p:sp>
        <p:nvSpPr>
          <p:cNvPr id="12" name="Shape 10"/>
          <p:cNvSpPr/>
          <p:nvPr/>
        </p:nvSpPr>
        <p:spPr>
          <a:xfrm>
            <a:off x="7099935" y="2315051"/>
            <a:ext cx="430530" cy="430530"/>
          </a:xfrm>
          <a:prstGeom prst="roundRect">
            <a:avLst>
              <a:gd name="adj" fmla="val 20002"/>
            </a:avLst>
          </a:prstGeom>
          <a:solidFill>
            <a:srgbClr val="DADBF1"/>
          </a:solidFill>
          <a:ln w="7620">
            <a:solidFill>
              <a:srgbClr val="C0C1D7"/>
            </a:solidFill>
            <a:prstDash val="solid"/>
          </a:ln>
        </p:spPr>
      </p:sp>
      <p:sp>
        <p:nvSpPr>
          <p:cNvPr id="13" name="Text 11"/>
          <p:cNvSpPr/>
          <p:nvPr/>
        </p:nvSpPr>
        <p:spPr>
          <a:xfrm>
            <a:off x="7229118" y="2350889"/>
            <a:ext cx="172164" cy="358735"/>
          </a:xfrm>
          <a:prstGeom prst="rect">
            <a:avLst/>
          </a:prstGeom>
          <a:noFill/>
        </p:spPr>
        <p:txBody>
          <a:bodyPr wrap="none" rtlCol="0" anchor="t"/>
          <a:lstStyle/>
          <a:p>
            <a:pPr marL="0" indent="0" algn="ctr">
              <a:lnSpc>
                <a:spcPts val="2825"/>
              </a:lnSpc>
              <a:buNone/>
            </a:pPr>
            <a:r>
              <a:rPr lang="en-US" sz="2260" b="1" kern="0" spc="-68" dirty="0">
                <a:solidFill>
                  <a:srgbClr val="272525"/>
                </a:solidFill>
                <a:latin typeface="Inter" pitchFamily="34" charset="0"/>
                <a:ea typeface="Inter" pitchFamily="34" charset="-122"/>
                <a:cs typeface="Inter" pitchFamily="34" charset="-120"/>
              </a:rPr>
              <a:t>2</a:t>
            </a:r>
            <a:endParaRPr lang="en-US" sz="2260" dirty="0"/>
          </a:p>
        </p:txBody>
      </p:sp>
      <p:sp>
        <p:nvSpPr>
          <p:cNvPr id="14" name="Text 12"/>
          <p:cNvSpPr/>
          <p:nvPr/>
        </p:nvSpPr>
        <p:spPr>
          <a:xfrm>
            <a:off x="8367712" y="2356842"/>
            <a:ext cx="2392085" cy="298966"/>
          </a:xfrm>
          <a:prstGeom prst="rect">
            <a:avLst/>
          </a:prstGeom>
          <a:noFill/>
        </p:spPr>
        <p:txBody>
          <a:bodyPr wrap="none" rtlCol="0" anchor="t"/>
          <a:lstStyle/>
          <a:p>
            <a:pPr marL="0" indent="0" algn="l">
              <a:lnSpc>
                <a:spcPts val="2355"/>
              </a:lnSpc>
              <a:buNone/>
            </a:pPr>
            <a:r>
              <a:rPr lang="en-US" sz="1885" b="1" kern="0" spc="-57" dirty="0">
                <a:solidFill>
                  <a:srgbClr val="272525"/>
                </a:solidFill>
                <a:latin typeface="Calisto MT" panose="02040603050505030304" charset="0"/>
                <a:ea typeface="Inter" pitchFamily="34" charset="-122"/>
                <a:cs typeface="Calisto MT" panose="02040603050505030304" charset="0"/>
              </a:rPr>
              <a:t>Maximizing Rewards</a:t>
            </a:r>
            <a:endParaRPr lang="en-US" sz="1885" dirty="0">
              <a:latin typeface="Calisto MT" panose="02040603050505030304" charset="0"/>
              <a:cs typeface="Calisto MT" panose="02040603050505030304" charset="0"/>
            </a:endParaRPr>
          </a:p>
        </p:txBody>
      </p:sp>
      <p:sp>
        <p:nvSpPr>
          <p:cNvPr id="15" name="Text 13"/>
          <p:cNvSpPr/>
          <p:nvPr/>
        </p:nvSpPr>
        <p:spPr>
          <a:xfrm>
            <a:off x="8367712" y="2770584"/>
            <a:ext cx="3492460" cy="1224439"/>
          </a:xfrm>
          <a:prstGeom prst="rect">
            <a:avLst/>
          </a:prstGeom>
          <a:noFill/>
        </p:spPr>
        <p:txBody>
          <a:bodyPr wrap="square" rtlCol="0" anchor="t"/>
          <a:lstStyle/>
          <a:p>
            <a:pPr marL="0" indent="0" algn="just">
              <a:lnSpc>
                <a:spcPts val="2410"/>
              </a:lnSpc>
              <a:buNone/>
            </a:pPr>
            <a:r>
              <a:rPr lang="en-US" sz="1505" kern="0" spc="-30" dirty="0">
                <a:solidFill>
                  <a:srgbClr val="272525"/>
                </a:solidFill>
                <a:latin typeface="Calibri" panose="020F0502020204030204" charset="0"/>
                <a:ea typeface="Inter" pitchFamily="34" charset="-122"/>
                <a:cs typeface="Calibri" panose="020F0502020204030204" charset="0"/>
              </a:rPr>
              <a:t>The goal is to learn a policy that maximizes the cumulative reward over time, as the agent navigates the environment.</a:t>
            </a:r>
            <a:endParaRPr lang="en-US" sz="1505" dirty="0">
              <a:latin typeface="Calibri" panose="020F0502020204030204" charset="0"/>
              <a:cs typeface="Calibri" panose="020F0502020204030204" charset="0"/>
            </a:endParaRPr>
          </a:p>
        </p:txBody>
      </p:sp>
      <p:sp>
        <p:nvSpPr>
          <p:cNvPr id="16" name="Text 14"/>
          <p:cNvSpPr/>
          <p:nvPr/>
        </p:nvSpPr>
        <p:spPr>
          <a:xfrm>
            <a:off x="2770227" y="4622602"/>
            <a:ext cx="5198745" cy="358735"/>
          </a:xfrm>
          <a:prstGeom prst="rect">
            <a:avLst/>
          </a:prstGeom>
          <a:noFill/>
        </p:spPr>
        <p:txBody>
          <a:bodyPr wrap="none" rtlCol="0" anchor="t"/>
          <a:lstStyle/>
          <a:p>
            <a:pPr marL="0" indent="0">
              <a:lnSpc>
                <a:spcPts val="2825"/>
              </a:lnSpc>
              <a:buNone/>
            </a:pPr>
            <a:r>
              <a:rPr lang="en-US" sz="2260" b="1" kern="0" spc="-68" dirty="0">
                <a:solidFill>
                  <a:srgbClr val="4950BC"/>
                </a:solidFill>
                <a:latin typeface="Times New Roman" panose="02020603050405020304" charset="0"/>
                <a:ea typeface="Inter" pitchFamily="34" charset="-122"/>
                <a:cs typeface="Times New Roman" panose="02020603050405020304" charset="0"/>
              </a:rPr>
              <a:t>Why is Reinforcement Learning Useful?</a:t>
            </a:r>
            <a:endParaRPr lang="en-US" sz="2260" dirty="0">
              <a:latin typeface="Times New Roman" panose="02020603050405020304" charset="0"/>
              <a:cs typeface="Times New Roman" panose="02020603050405020304" charset="0"/>
            </a:endParaRPr>
          </a:p>
        </p:txBody>
      </p:sp>
      <p:sp>
        <p:nvSpPr>
          <p:cNvPr id="17" name="Text 15"/>
          <p:cNvSpPr/>
          <p:nvPr/>
        </p:nvSpPr>
        <p:spPr>
          <a:xfrm>
            <a:off x="2770227" y="5268278"/>
            <a:ext cx="9089946" cy="612219"/>
          </a:xfrm>
          <a:prstGeom prst="rect">
            <a:avLst/>
          </a:prstGeom>
          <a:noFill/>
        </p:spPr>
        <p:txBody>
          <a:bodyPr wrap="square" rtlCol="0" anchor="t"/>
          <a:lstStyle/>
          <a:p>
            <a:pPr marL="0" indent="0">
              <a:lnSpc>
                <a:spcPts val="2410"/>
              </a:lnSpc>
              <a:buNone/>
            </a:pPr>
            <a:r>
              <a:rPr lang="en-US" sz="1505" kern="0" spc="-30" dirty="0">
                <a:solidFill>
                  <a:srgbClr val="272525"/>
                </a:solidFill>
                <a:latin typeface="Calibri" panose="020F0502020204030204" charset="0"/>
                <a:ea typeface="Inter" pitchFamily="34" charset="-122"/>
                <a:cs typeface="Calibri" panose="020F0502020204030204" charset="0"/>
              </a:rPr>
              <a:t>Reinforcement Learning is useful for problems where decision-making is required in dynamic and complex environments. It is widely used in areas such as:</a:t>
            </a:r>
            <a:endParaRPr lang="en-US" sz="1505" dirty="0">
              <a:latin typeface="Calibri" panose="020F0502020204030204" charset="0"/>
              <a:cs typeface="Calibri" panose="020F0502020204030204" charset="0"/>
            </a:endParaRPr>
          </a:p>
        </p:txBody>
      </p:sp>
      <p:sp>
        <p:nvSpPr>
          <p:cNvPr id="18" name="Text 16"/>
          <p:cNvSpPr/>
          <p:nvPr/>
        </p:nvSpPr>
        <p:spPr>
          <a:xfrm>
            <a:off x="3076218" y="6095762"/>
            <a:ext cx="8783955" cy="344329"/>
          </a:xfrm>
          <a:prstGeom prst="rect">
            <a:avLst/>
          </a:prstGeom>
          <a:noFill/>
        </p:spPr>
        <p:txBody>
          <a:bodyPr wrap="none" rtlCol="0" anchor="t"/>
          <a:lstStyle/>
          <a:p>
            <a:pPr marL="342900" indent="-342900" algn="l">
              <a:lnSpc>
                <a:spcPts val="2710"/>
              </a:lnSpc>
              <a:buSzPct val="100000"/>
              <a:buChar char="•"/>
            </a:pPr>
            <a:r>
              <a:rPr lang="en-US" sz="1505" kern="0" spc="-30" dirty="0">
                <a:solidFill>
                  <a:srgbClr val="272525"/>
                </a:solidFill>
                <a:latin typeface="Calibri" panose="020F0502020204030204" charset="0"/>
                <a:ea typeface="Inter" pitchFamily="34" charset="-122"/>
                <a:cs typeface="Calibri" panose="020F0502020204030204" charset="0"/>
              </a:rPr>
              <a:t>Game playing (e.g., AlphaGo)</a:t>
            </a:r>
            <a:endParaRPr lang="en-US" sz="1505" dirty="0">
              <a:latin typeface="Calibri" panose="020F0502020204030204" charset="0"/>
              <a:cs typeface="Calibri" panose="020F0502020204030204" charset="0"/>
            </a:endParaRPr>
          </a:p>
        </p:txBody>
      </p:sp>
      <p:sp>
        <p:nvSpPr>
          <p:cNvPr id="19" name="Text 17"/>
          <p:cNvSpPr/>
          <p:nvPr/>
        </p:nvSpPr>
        <p:spPr>
          <a:xfrm>
            <a:off x="3076218" y="6516529"/>
            <a:ext cx="8783955" cy="344329"/>
          </a:xfrm>
          <a:prstGeom prst="rect">
            <a:avLst/>
          </a:prstGeom>
          <a:noFill/>
        </p:spPr>
        <p:txBody>
          <a:bodyPr wrap="none" rtlCol="0" anchor="t"/>
          <a:lstStyle/>
          <a:p>
            <a:pPr marL="342900" indent="-342900" algn="l">
              <a:lnSpc>
                <a:spcPts val="2710"/>
              </a:lnSpc>
              <a:buSzPct val="100000"/>
              <a:buChar char="•"/>
            </a:pPr>
            <a:r>
              <a:rPr lang="en-US" sz="1505" kern="0" spc="-30" dirty="0">
                <a:solidFill>
                  <a:srgbClr val="272525"/>
                </a:solidFill>
                <a:latin typeface="Calibri" panose="020F0502020204030204" charset="0"/>
                <a:ea typeface="Inter" pitchFamily="34" charset="-122"/>
                <a:cs typeface="Calibri" panose="020F0502020204030204" charset="0"/>
              </a:rPr>
              <a:t>Robotics (e.g., robot navigation and control)</a:t>
            </a:r>
            <a:endParaRPr lang="en-US" sz="1505" dirty="0">
              <a:latin typeface="Calibri" panose="020F0502020204030204" charset="0"/>
              <a:cs typeface="Calibri" panose="020F0502020204030204" charset="0"/>
            </a:endParaRPr>
          </a:p>
        </p:txBody>
      </p:sp>
      <p:sp>
        <p:nvSpPr>
          <p:cNvPr id="20" name="Text 18"/>
          <p:cNvSpPr/>
          <p:nvPr/>
        </p:nvSpPr>
        <p:spPr>
          <a:xfrm>
            <a:off x="3076218" y="6937296"/>
            <a:ext cx="8783955" cy="344329"/>
          </a:xfrm>
          <a:prstGeom prst="rect">
            <a:avLst/>
          </a:prstGeom>
          <a:noFill/>
        </p:spPr>
        <p:txBody>
          <a:bodyPr wrap="none" rtlCol="0" anchor="t"/>
          <a:lstStyle/>
          <a:p>
            <a:pPr marL="342900" indent="-342900" algn="l">
              <a:lnSpc>
                <a:spcPts val="2710"/>
              </a:lnSpc>
              <a:buSzPct val="100000"/>
              <a:buChar char="•"/>
            </a:pPr>
            <a:r>
              <a:rPr lang="en-US" sz="1505" kern="0" spc="-30" dirty="0">
                <a:solidFill>
                  <a:srgbClr val="272525"/>
                </a:solidFill>
                <a:latin typeface="Calibri" panose="020F0502020204030204" charset="0"/>
                <a:ea typeface="Inter" pitchFamily="34" charset="-122"/>
                <a:cs typeface="Calibri" panose="020F0502020204030204" charset="0"/>
              </a:rPr>
              <a:t>Autonomous vehicles (e.g., self-driving cars)</a:t>
            </a:r>
            <a:endParaRPr lang="en-US" sz="1505" dirty="0">
              <a:latin typeface="Calibri" panose="020F0502020204030204" charset="0"/>
              <a:cs typeface="Calibri" panose="020F0502020204030204" charset="0"/>
            </a:endParaRPr>
          </a:p>
        </p:txBody>
      </p:sp>
      <p:sp>
        <p:nvSpPr>
          <p:cNvPr id="21" name="Text 19"/>
          <p:cNvSpPr/>
          <p:nvPr/>
        </p:nvSpPr>
        <p:spPr>
          <a:xfrm>
            <a:off x="3076218" y="7358063"/>
            <a:ext cx="8783955" cy="344329"/>
          </a:xfrm>
          <a:prstGeom prst="rect">
            <a:avLst/>
          </a:prstGeom>
          <a:noFill/>
        </p:spPr>
        <p:txBody>
          <a:bodyPr wrap="none" rtlCol="0" anchor="t"/>
          <a:lstStyle/>
          <a:p>
            <a:pPr marL="342900" indent="-342900" algn="l">
              <a:lnSpc>
                <a:spcPts val="2710"/>
              </a:lnSpc>
              <a:buSzPct val="100000"/>
              <a:buChar char="•"/>
            </a:pPr>
            <a:r>
              <a:rPr lang="en-US" sz="1505" kern="0" spc="-30" dirty="0">
                <a:solidFill>
                  <a:srgbClr val="272525"/>
                </a:solidFill>
                <a:latin typeface="Calibri" panose="020F0502020204030204" charset="0"/>
                <a:ea typeface="Inter" pitchFamily="34" charset="-122"/>
                <a:cs typeface="Calibri" panose="020F0502020204030204" charset="0"/>
              </a:rPr>
              <a:t>Resource management (e.g., optimizing power grids)</a:t>
            </a:r>
            <a:endParaRPr lang="en-US" sz="1505" dirty="0">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p:spPr>
      </p:sp>
      <p:sp>
        <p:nvSpPr>
          <p:cNvPr id="4" name="Text 2"/>
          <p:cNvSpPr/>
          <p:nvPr/>
        </p:nvSpPr>
        <p:spPr>
          <a:xfrm>
            <a:off x="2037993" y="1993225"/>
            <a:ext cx="7986117" cy="694373"/>
          </a:xfrm>
          <a:prstGeom prst="rect">
            <a:avLst/>
          </a:prstGeom>
          <a:noFill/>
        </p:spPr>
        <p:txBody>
          <a:bodyPr wrap="none" rtlCol="0" anchor="t"/>
          <a:lstStyle/>
          <a:p>
            <a:pPr marL="0" indent="0">
              <a:lnSpc>
                <a:spcPts val="5470"/>
              </a:lnSpc>
              <a:buNone/>
            </a:pPr>
            <a:r>
              <a:rPr lang="en-US" sz="4375" b="1" kern="0" spc="-131" dirty="0">
                <a:solidFill>
                  <a:srgbClr val="000000"/>
                </a:solidFill>
                <a:latin typeface="Calisto MT" panose="02040603050505030304" charset="0"/>
                <a:ea typeface="Inter" pitchFamily="34" charset="-122"/>
                <a:cs typeface="Calisto MT" panose="02040603050505030304" charset="0"/>
              </a:rPr>
              <a:t>Key Concepts and Terminology</a:t>
            </a:r>
            <a:endParaRPr lang="en-US" sz="4375" dirty="0">
              <a:latin typeface="Calisto MT" panose="02040603050505030304" charset="0"/>
              <a:cs typeface="Calisto MT" panose="02040603050505030304" charset="0"/>
            </a:endParaRPr>
          </a:p>
        </p:txBody>
      </p:sp>
      <p:sp>
        <p:nvSpPr>
          <p:cNvPr id="5" name="Shape 3"/>
          <p:cNvSpPr/>
          <p:nvPr/>
        </p:nvSpPr>
        <p:spPr>
          <a:xfrm>
            <a:off x="2037993" y="3305532"/>
            <a:ext cx="499943" cy="499943"/>
          </a:xfrm>
          <a:prstGeom prst="roundRect">
            <a:avLst>
              <a:gd name="adj" fmla="val 20000"/>
            </a:avLst>
          </a:prstGeom>
          <a:solidFill>
            <a:srgbClr val="DADBF1"/>
          </a:solidFill>
          <a:ln w="7620">
            <a:solidFill>
              <a:srgbClr val="C0C1D7"/>
            </a:solidFill>
            <a:prstDash val="solid"/>
          </a:ln>
        </p:spPr>
      </p:sp>
      <p:sp>
        <p:nvSpPr>
          <p:cNvPr id="6" name="Text 4"/>
          <p:cNvSpPr/>
          <p:nvPr/>
        </p:nvSpPr>
        <p:spPr>
          <a:xfrm>
            <a:off x="2211348" y="3347204"/>
            <a:ext cx="153114" cy="416481"/>
          </a:xfrm>
          <a:prstGeom prst="rect">
            <a:avLst/>
          </a:prstGeom>
          <a:noFill/>
        </p:spPr>
        <p:txBody>
          <a:bodyPr wrap="none" rtlCol="0" anchor="t"/>
          <a:lstStyle/>
          <a:p>
            <a:pPr marL="0" indent="0" algn="ctr">
              <a:lnSpc>
                <a:spcPts val="3280"/>
              </a:lnSpc>
              <a:buNone/>
            </a:pPr>
            <a:r>
              <a:rPr lang="en-US" sz="2625" b="1" kern="0" spc="-79" dirty="0">
                <a:solidFill>
                  <a:srgbClr val="272525"/>
                </a:solidFill>
                <a:latin typeface="Inter" pitchFamily="34" charset="0"/>
                <a:ea typeface="Inter" pitchFamily="34" charset="-122"/>
                <a:cs typeface="Inter" pitchFamily="34" charset="-120"/>
              </a:rPr>
              <a:t>1</a:t>
            </a:r>
            <a:endParaRPr lang="en-US" sz="2625" dirty="0"/>
          </a:p>
        </p:txBody>
      </p:sp>
      <p:sp>
        <p:nvSpPr>
          <p:cNvPr id="7" name="Text 5"/>
          <p:cNvSpPr/>
          <p:nvPr/>
        </p:nvSpPr>
        <p:spPr>
          <a:xfrm>
            <a:off x="2760107" y="3381851"/>
            <a:ext cx="2777490" cy="347186"/>
          </a:xfrm>
          <a:prstGeom prst="rect">
            <a:avLst/>
          </a:prstGeom>
          <a:noFill/>
        </p:spPr>
        <p:txBody>
          <a:bodyPr wrap="none" rtlCol="0" anchor="t"/>
          <a:lstStyle/>
          <a:p>
            <a:pPr marL="0" indent="0">
              <a:lnSpc>
                <a:spcPts val="2735"/>
              </a:lnSpc>
              <a:buNone/>
            </a:pPr>
            <a:r>
              <a:rPr lang="en-US" sz="2185" b="1" kern="0" spc="-66" dirty="0">
                <a:solidFill>
                  <a:srgbClr val="272525"/>
                </a:solidFill>
                <a:latin typeface="Times New Roman" panose="02020603050405020304" charset="0"/>
                <a:ea typeface="Inter" pitchFamily="34" charset="-122"/>
                <a:cs typeface="Times New Roman" panose="02020603050405020304" charset="0"/>
              </a:rPr>
              <a:t>Features</a:t>
            </a:r>
            <a:endParaRPr lang="en-US" sz="2185" dirty="0">
              <a:latin typeface="Times New Roman" panose="02020603050405020304" charset="0"/>
              <a:cs typeface="Times New Roman" panose="02020603050405020304" charset="0"/>
            </a:endParaRPr>
          </a:p>
        </p:txBody>
      </p:sp>
      <p:sp>
        <p:nvSpPr>
          <p:cNvPr id="8" name="Text 6"/>
          <p:cNvSpPr/>
          <p:nvPr/>
        </p:nvSpPr>
        <p:spPr>
          <a:xfrm>
            <a:off x="2760107" y="3862268"/>
            <a:ext cx="4444008" cy="710803"/>
          </a:xfrm>
          <a:prstGeom prst="rect">
            <a:avLst/>
          </a:prstGeom>
          <a:noFill/>
        </p:spPr>
        <p:txBody>
          <a:bodyPr wrap="square" rtlCol="0" anchor="t"/>
          <a:lstStyle/>
          <a:p>
            <a:pPr marL="0" indent="0">
              <a:lnSpc>
                <a:spcPts val="2800"/>
              </a:lnSpc>
              <a:buNone/>
            </a:pPr>
            <a:r>
              <a:rPr lang="en-US" sz="1750" kern="0" spc="-35" dirty="0">
                <a:solidFill>
                  <a:srgbClr val="272525"/>
                </a:solidFill>
                <a:latin typeface="Calibri" panose="020F0502020204030204" charset="0"/>
                <a:ea typeface="Inter" pitchFamily="34" charset="-122"/>
                <a:cs typeface="Calibri" panose="020F0502020204030204" charset="0"/>
              </a:rPr>
              <a:t>The input variables or attributes used to make predictions.</a:t>
            </a:r>
            <a:endParaRPr lang="en-US" sz="1750" dirty="0">
              <a:latin typeface="Calibri" panose="020F0502020204030204" charset="0"/>
              <a:cs typeface="Calibri" panose="020F0502020204030204" charset="0"/>
            </a:endParaRPr>
          </a:p>
        </p:txBody>
      </p:sp>
      <p:sp>
        <p:nvSpPr>
          <p:cNvPr id="9" name="Shape 7"/>
          <p:cNvSpPr/>
          <p:nvPr/>
        </p:nvSpPr>
        <p:spPr>
          <a:xfrm>
            <a:off x="7426285" y="3305532"/>
            <a:ext cx="499943" cy="499943"/>
          </a:xfrm>
          <a:prstGeom prst="roundRect">
            <a:avLst>
              <a:gd name="adj" fmla="val 20000"/>
            </a:avLst>
          </a:prstGeom>
          <a:solidFill>
            <a:srgbClr val="DADBF1"/>
          </a:solidFill>
          <a:ln w="7620">
            <a:solidFill>
              <a:srgbClr val="C0C1D7"/>
            </a:solidFill>
            <a:prstDash val="solid"/>
          </a:ln>
        </p:spPr>
      </p:sp>
      <p:sp>
        <p:nvSpPr>
          <p:cNvPr id="10" name="Text 8"/>
          <p:cNvSpPr/>
          <p:nvPr/>
        </p:nvSpPr>
        <p:spPr>
          <a:xfrm>
            <a:off x="7576185" y="3347204"/>
            <a:ext cx="200025" cy="416481"/>
          </a:xfrm>
          <a:prstGeom prst="rect">
            <a:avLst/>
          </a:prstGeom>
          <a:noFill/>
        </p:spPr>
        <p:txBody>
          <a:bodyPr wrap="none" rtlCol="0" anchor="t"/>
          <a:lstStyle/>
          <a:p>
            <a:pPr marL="0" indent="0" algn="ctr">
              <a:lnSpc>
                <a:spcPts val="3280"/>
              </a:lnSpc>
              <a:buNone/>
            </a:pPr>
            <a:r>
              <a:rPr lang="en-US" sz="2625" b="1" kern="0" spc="-79" dirty="0">
                <a:solidFill>
                  <a:srgbClr val="272525"/>
                </a:solidFill>
                <a:latin typeface="Inter" pitchFamily="34" charset="0"/>
                <a:ea typeface="Inter" pitchFamily="34" charset="-122"/>
                <a:cs typeface="Inter" pitchFamily="34" charset="-120"/>
              </a:rPr>
              <a:t>2</a:t>
            </a:r>
            <a:endParaRPr lang="en-US" sz="2625" dirty="0"/>
          </a:p>
        </p:txBody>
      </p:sp>
      <p:sp>
        <p:nvSpPr>
          <p:cNvPr id="11" name="Text 9"/>
          <p:cNvSpPr/>
          <p:nvPr/>
        </p:nvSpPr>
        <p:spPr>
          <a:xfrm>
            <a:off x="8148399" y="3381851"/>
            <a:ext cx="2777490" cy="347186"/>
          </a:xfrm>
          <a:prstGeom prst="rect">
            <a:avLst/>
          </a:prstGeom>
          <a:noFill/>
        </p:spPr>
        <p:txBody>
          <a:bodyPr wrap="none" rtlCol="0" anchor="t"/>
          <a:lstStyle/>
          <a:p>
            <a:pPr marL="0" indent="0">
              <a:lnSpc>
                <a:spcPts val="2735"/>
              </a:lnSpc>
              <a:buNone/>
            </a:pPr>
            <a:r>
              <a:rPr lang="en-US" sz="2185" b="1" kern="0" spc="-66" dirty="0">
                <a:solidFill>
                  <a:srgbClr val="272525"/>
                </a:solidFill>
                <a:latin typeface="Times New Roman" panose="02020603050405020304" charset="0"/>
                <a:ea typeface="Inter" pitchFamily="34" charset="-122"/>
                <a:cs typeface="Times New Roman" panose="02020603050405020304" charset="0"/>
              </a:rPr>
              <a:t>Labels</a:t>
            </a:r>
            <a:endParaRPr lang="en-US" sz="2185" dirty="0">
              <a:latin typeface="Times New Roman" panose="02020603050405020304" charset="0"/>
              <a:cs typeface="Times New Roman" panose="02020603050405020304" charset="0"/>
            </a:endParaRPr>
          </a:p>
        </p:txBody>
      </p:sp>
      <p:sp>
        <p:nvSpPr>
          <p:cNvPr id="12" name="Text 10"/>
          <p:cNvSpPr/>
          <p:nvPr/>
        </p:nvSpPr>
        <p:spPr>
          <a:xfrm>
            <a:off x="8148399" y="3862268"/>
            <a:ext cx="4444008" cy="710803"/>
          </a:xfrm>
          <a:prstGeom prst="rect">
            <a:avLst/>
          </a:prstGeom>
          <a:noFill/>
        </p:spPr>
        <p:txBody>
          <a:bodyPr wrap="square" rtlCol="0" anchor="t"/>
          <a:lstStyle/>
          <a:p>
            <a:pPr marL="0" indent="0">
              <a:lnSpc>
                <a:spcPts val="2800"/>
              </a:lnSpc>
              <a:buNone/>
            </a:pPr>
            <a:r>
              <a:rPr lang="en-US" sz="1750" kern="0" spc="-35" dirty="0">
                <a:solidFill>
                  <a:srgbClr val="272525"/>
                </a:solidFill>
                <a:latin typeface="Calibri" panose="020F0502020204030204" charset="0"/>
                <a:ea typeface="Inter" pitchFamily="34" charset="-122"/>
                <a:cs typeface="Calibri" panose="020F0502020204030204" charset="0"/>
              </a:rPr>
              <a:t>The target variable or output that the model is trained to predict.</a:t>
            </a:r>
            <a:endParaRPr lang="en-US" sz="1750" dirty="0">
              <a:latin typeface="Calibri" panose="020F0502020204030204" charset="0"/>
              <a:cs typeface="Calibri" panose="020F0502020204030204" charset="0"/>
            </a:endParaRPr>
          </a:p>
        </p:txBody>
      </p:sp>
      <p:sp>
        <p:nvSpPr>
          <p:cNvPr id="13" name="Shape 11"/>
          <p:cNvSpPr/>
          <p:nvPr/>
        </p:nvSpPr>
        <p:spPr>
          <a:xfrm>
            <a:off x="2037993" y="4968835"/>
            <a:ext cx="499943" cy="499943"/>
          </a:xfrm>
          <a:prstGeom prst="roundRect">
            <a:avLst>
              <a:gd name="adj" fmla="val 20000"/>
            </a:avLst>
          </a:prstGeom>
          <a:solidFill>
            <a:srgbClr val="DADBF1"/>
          </a:solidFill>
          <a:ln w="7620">
            <a:solidFill>
              <a:srgbClr val="C0C1D7"/>
            </a:solidFill>
            <a:prstDash val="solid"/>
          </a:ln>
        </p:spPr>
      </p:sp>
      <p:sp>
        <p:nvSpPr>
          <p:cNvPr id="14" name="Text 12"/>
          <p:cNvSpPr/>
          <p:nvPr/>
        </p:nvSpPr>
        <p:spPr>
          <a:xfrm>
            <a:off x="2183011" y="5010507"/>
            <a:ext cx="209788" cy="416481"/>
          </a:xfrm>
          <a:prstGeom prst="rect">
            <a:avLst/>
          </a:prstGeom>
          <a:noFill/>
        </p:spPr>
        <p:txBody>
          <a:bodyPr wrap="none" rtlCol="0" anchor="t"/>
          <a:lstStyle/>
          <a:p>
            <a:pPr marL="0" indent="0" algn="ctr">
              <a:lnSpc>
                <a:spcPts val="3280"/>
              </a:lnSpc>
              <a:buNone/>
            </a:pPr>
            <a:r>
              <a:rPr lang="en-US" sz="2625" b="1" kern="0" spc="-79" dirty="0">
                <a:solidFill>
                  <a:srgbClr val="272525"/>
                </a:solidFill>
                <a:latin typeface="Inter" pitchFamily="34" charset="0"/>
                <a:ea typeface="Inter" pitchFamily="34" charset="-122"/>
                <a:cs typeface="Inter" pitchFamily="34" charset="-120"/>
              </a:rPr>
              <a:t>3</a:t>
            </a:r>
            <a:endParaRPr lang="en-US" sz="2625" dirty="0"/>
          </a:p>
        </p:txBody>
      </p:sp>
      <p:sp>
        <p:nvSpPr>
          <p:cNvPr id="15" name="Text 13"/>
          <p:cNvSpPr/>
          <p:nvPr/>
        </p:nvSpPr>
        <p:spPr>
          <a:xfrm>
            <a:off x="2760107" y="5045154"/>
            <a:ext cx="2777490" cy="347186"/>
          </a:xfrm>
          <a:prstGeom prst="rect">
            <a:avLst/>
          </a:prstGeom>
          <a:noFill/>
        </p:spPr>
        <p:txBody>
          <a:bodyPr wrap="none" rtlCol="0" anchor="t"/>
          <a:lstStyle/>
          <a:p>
            <a:pPr marL="0" indent="0">
              <a:lnSpc>
                <a:spcPts val="2735"/>
              </a:lnSpc>
              <a:buNone/>
            </a:pPr>
            <a:r>
              <a:rPr lang="en-US" sz="2185" b="1" kern="0" spc="-66" dirty="0">
                <a:solidFill>
                  <a:srgbClr val="272525"/>
                </a:solidFill>
                <a:latin typeface="Times New Roman" panose="02020603050405020304" charset="0"/>
                <a:ea typeface="Inter" pitchFamily="34" charset="-122"/>
                <a:cs typeface="Times New Roman" panose="02020603050405020304" charset="0"/>
              </a:rPr>
              <a:t>Training and Testing</a:t>
            </a:r>
            <a:endParaRPr lang="en-US" sz="2185" dirty="0">
              <a:latin typeface="Times New Roman" panose="02020603050405020304" charset="0"/>
              <a:cs typeface="Times New Roman" panose="02020603050405020304" charset="0"/>
            </a:endParaRPr>
          </a:p>
        </p:txBody>
      </p:sp>
      <p:sp>
        <p:nvSpPr>
          <p:cNvPr id="16" name="Text 14"/>
          <p:cNvSpPr/>
          <p:nvPr/>
        </p:nvSpPr>
        <p:spPr>
          <a:xfrm>
            <a:off x="2760107" y="5525572"/>
            <a:ext cx="4444008" cy="710803"/>
          </a:xfrm>
          <a:prstGeom prst="rect">
            <a:avLst/>
          </a:prstGeom>
          <a:noFill/>
        </p:spPr>
        <p:txBody>
          <a:bodyPr wrap="square" rtlCol="0" anchor="t"/>
          <a:lstStyle/>
          <a:p>
            <a:pPr marL="0" indent="0">
              <a:lnSpc>
                <a:spcPts val="2800"/>
              </a:lnSpc>
              <a:buNone/>
            </a:pPr>
            <a:r>
              <a:rPr lang="en-US" sz="1750" kern="0" spc="-35" dirty="0">
                <a:solidFill>
                  <a:srgbClr val="272525"/>
                </a:solidFill>
                <a:latin typeface="Calibri" panose="020F0502020204030204" charset="0"/>
                <a:ea typeface="Inter" pitchFamily="34" charset="-122"/>
                <a:cs typeface="Calibri" panose="020F0502020204030204" charset="0"/>
              </a:rPr>
              <a:t>Splitting data to train the model and evaluate its performance.</a:t>
            </a:r>
            <a:endParaRPr lang="en-US" sz="1750" dirty="0">
              <a:latin typeface="Calibri" panose="020F0502020204030204" charset="0"/>
              <a:cs typeface="Calibri" panose="020F0502020204030204" charset="0"/>
            </a:endParaRPr>
          </a:p>
        </p:txBody>
      </p:sp>
      <p:sp>
        <p:nvSpPr>
          <p:cNvPr id="17" name="Shape 15"/>
          <p:cNvSpPr/>
          <p:nvPr/>
        </p:nvSpPr>
        <p:spPr>
          <a:xfrm>
            <a:off x="7426285" y="4968835"/>
            <a:ext cx="499943" cy="499943"/>
          </a:xfrm>
          <a:prstGeom prst="roundRect">
            <a:avLst>
              <a:gd name="adj" fmla="val 20000"/>
            </a:avLst>
          </a:prstGeom>
          <a:solidFill>
            <a:srgbClr val="DADBF1"/>
          </a:solidFill>
          <a:ln w="7620">
            <a:solidFill>
              <a:srgbClr val="C0C1D7"/>
            </a:solidFill>
            <a:prstDash val="solid"/>
          </a:ln>
        </p:spPr>
      </p:sp>
      <p:sp>
        <p:nvSpPr>
          <p:cNvPr id="18" name="Text 16"/>
          <p:cNvSpPr/>
          <p:nvPr/>
        </p:nvSpPr>
        <p:spPr>
          <a:xfrm>
            <a:off x="7568208" y="5010507"/>
            <a:ext cx="215979" cy="416481"/>
          </a:xfrm>
          <a:prstGeom prst="rect">
            <a:avLst/>
          </a:prstGeom>
          <a:noFill/>
        </p:spPr>
        <p:txBody>
          <a:bodyPr wrap="none" rtlCol="0" anchor="t"/>
          <a:lstStyle/>
          <a:p>
            <a:pPr marL="0" indent="0" algn="ctr">
              <a:lnSpc>
                <a:spcPts val="3280"/>
              </a:lnSpc>
              <a:buNone/>
            </a:pPr>
            <a:r>
              <a:rPr lang="en-US" sz="2625" b="1" kern="0" spc="-79" dirty="0">
                <a:solidFill>
                  <a:srgbClr val="272525"/>
                </a:solidFill>
                <a:latin typeface="Inter" pitchFamily="34" charset="0"/>
                <a:ea typeface="Inter" pitchFamily="34" charset="-122"/>
                <a:cs typeface="Inter" pitchFamily="34" charset="-120"/>
              </a:rPr>
              <a:t>4</a:t>
            </a:r>
            <a:endParaRPr lang="en-US" sz="2625" dirty="0"/>
          </a:p>
        </p:txBody>
      </p:sp>
      <p:sp>
        <p:nvSpPr>
          <p:cNvPr id="19" name="Text 17"/>
          <p:cNvSpPr/>
          <p:nvPr/>
        </p:nvSpPr>
        <p:spPr>
          <a:xfrm>
            <a:off x="8148399" y="5045154"/>
            <a:ext cx="3550563" cy="347186"/>
          </a:xfrm>
          <a:prstGeom prst="rect">
            <a:avLst/>
          </a:prstGeom>
          <a:noFill/>
        </p:spPr>
        <p:txBody>
          <a:bodyPr wrap="none" rtlCol="0" anchor="t"/>
          <a:lstStyle/>
          <a:p>
            <a:pPr marL="0" indent="0">
              <a:lnSpc>
                <a:spcPts val="2735"/>
              </a:lnSpc>
              <a:buNone/>
            </a:pPr>
            <a:r>
              <a:rPr lang="en-US" sz="2185" b="1" kern="0" spc="-66" dirty="0">
                <a:solidFill>
                  <a:srgbClr val="272525"/>
                </a:solidFill>
                <a:latin typeface="Times New Roman" panose="02020603050405020304" charset="0"/>
                <a:ea typeface="Inter" pitchFamily="34" charset="-122"/>
                <a:cs typeface="Times New Roman" panose="02020603050405020304" charset="0"/>
              </a:rPr>
              <a:t>Overfitting and Underfitting</a:t>
            </a:r>
            <a:endParaRPr lang="en-US" sz="2185" dirty="0">
              <a:latin typeface="Times New Roman" panose="02020603050405020304" charset="0"/>
              <a:cs typeface="Times New Roman" panose="02020603050405020304" charset="0"/>
            </a:endParaRPr>
          </a:p>
        </p:txBody>
      </p:sp>
      <p:sp>
        <p:nvSpPr>
          <p:cNvPr id="20" name="Text 18"/>
          <p:cNvSpPr/>
          <p:nvPr/>
        </p:nvSpPr>
        <p:spPr>
          <a:xfrm>
            <a:off x="8148399" y="5525572"/>
            <a:ext cx="4444008" cy="710803"/>
          </a:xfrm>
          <a:prstGeom prst="rect">
            <a:avLst/>
          </a:prstGeom>
          <a:noFill/>
        </p:spPr>
        <p:txBody>
          <a:bodyPr wrap="square" rtlCol="0" anchor="t"/>
          <a:lstStyle/>
          <a:p>
            <a:pPr marL="0" indent="0">
              <a:lnSpc>
                <a:spcPts val="2800"/>
              </a:lnSpc>
              <a:buNone/>
            </a:pPr>
            <a:r>
              <a:rPr lang="en-US" sz="1750" kern="0" spc="-35" dirty="0">
                <a:solidFill>
                  <a:srgbClr val="272525"/>
                </a:solidFill>
                <a:latin typeface="Calibri" panose="020F0502020204030204" charset="0"/>
                <a:ea typeface="Inter" pitchFamily="34" charset="-122"/>
                <a:cs typeface="Calibri" panose="020F0502020204030204" charset="0"/>
              </a:rPr>
              <a:t>Model performance issues caused by high or low complexity.</a:t>
            </a:r>
            <a:endParaRPr lang="en-US" sz="1750" dirty="0">
              <a:latin typeface="Calibri" panose="020F0502020204030204" charset="0"/>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30553"/>
          </a:xfrm>
          <a:prstGeom prst="rect">
            <a:avLst/>
          </a:prstGeom>
          <a:solidFill>
            <a:srgbClr val="FFFFFF"/>
          </a:solidFill>
        </p:spPr>
      </p:sp>
      <p:sp>
        <p:nvSpPr>
          <p:cNvPr id="4" name="Text 2"/>
          <p:cNvSpPr/>
          <p:nvPr/>
        </p:nvSpPr>
        <p:spPr>
          <a:xfrm>
            <a:off x="3453765" y="447080"/>
            <a:ext cx="6346627" cy="508040"/>
          </a:xfrm>
          <a:prstGeom prst="rect">
            <a:avLst/>
          </a:prstGeom>
          <a:noFill/>
        </p:spPr>
        <p:txBody>
          <a:bodyPr wrap="none" rtlCol="0" anchor="t"/>
          <a:lstStyle/>
          <a:p>
            <a:pPr marL="0" indent="0">
              <a:lnSpc>
                <a:spcPts val="4000"/>
              </a:lnSpc>
              <a:buNone/>
            </a:pPr>
            <a:r>
              <a:rPr lang="en-US" sz="3200" b="1" kern="0" spc="-96" dirty="0">
                <a:solidFill>
                  <a:srgbClr val="000000"/>
                </a:solidFill>
                <a:latin typeface="Times New Roman" panose="02020603050405020304" charset="0"/>
                <a:ea typeface="Inter" pitchFamily="34" charset="-122"/>
                <a:cs typeface="Times New Roman" panose="02020603050405020304" charset="0"/>
              </a:rPr>
              <a:t>Basic Machine Learning Workflow</a:t>
            </a:r>
            <a:endParaRPr lang="en-US" sz="3200" dirty="0">
              <a:latin typeface="Times New Roman" panose="02020603050405020304" charset="0"/>
              <a:cs typeface="Times New Roman" panose="02020603050405020304" charset="0"/>
            </a:endParaRPr>
          </a:p>
        </p:txBody>
      </p:sp>
      <p:pic>
        <p:nvPicPr>
          <p:cNvPr id="5" name="Image 0" descr="preencoded.png"/>
          <p:cNvPicPr>
            <a:picLocks noChangeAspect="1"/>
          </p:cNvPicPr>
          <p:nvPr/>
        </p:nvPicPr>
        <p:blipFill>
          <a:blip r:embed="rId1"/>
          <a:stretch>
            <a:fillRect/>
          </a:stretch>
        </p:blipFill>
        <p:spPr>
          <a:xfrm>
            <a:off x="3453765" y="1280279"/>
            <a:ext cx="812840" cy="1300639"/>
          </a:xfrm>
          <a:prstGeom prst="rect">
            <a:avLst/>
          </a:prstGeom>
        </p:spPr>
      </p:pic>
      <p:sp>
        <p:nvSpPr>
          <p:cNvPr id="6" name="Text 3"/>
          <p:cNvSpPr/>
          <p:nvPr/>
        </p:nvSpPr>
        <p:spPr>
          <a:xfrm>
            <a:off x="4510445" y="1442799"/>
            <a:ext cx="2032278" cy="253960"/>
          </a:xfrm>
          <a:prstGeom prst="rect">
            <a:avLst/>
          </a:prstGeom>
          <a:noFill/>
        </p:spPr>
        <p:txBody>
          <a:bodyPr wrap="none" rtlCol="0" anchor="t"/>
          <a:lstStyle/>
          <a:p>
            <a:pPr marL="0" indent="0" algn="l">
              <a:lnSpc>
                <a:spcPts val="2000"/>
              </a:lnSpc>
              <a:buNone/>
            </a:pPr>
            <a:r>
              <a:rPr lang="en-US" sz="1600" b="1" kern="0" spc="-48" dirty="0">
                <a:solidFill>
                  <a:srgbClr val="272525"/>
                </a:solidFill>
                <a:latin typeface="Times New Roman" panose="02020603050405020304" charset="0"/>
                <a:ea typeface="Inter" pitchFamily="34" charset="-122"/>
                <a:cs typeface="Times New Roman" panose="02020603050405020304" charset="0"/>
              </a:rPr>
              <a:t>Data Collection</a:t>
            </a:r>
            <a:endParaRPr lang="en-US" sz="1600" dirty="0">
              <a:latin typeface="Times New Roman" panose="02020603050405020304" charset="0"/>
              <a:cs typeface="Times New Roman" panose="02020603050405020304" charset="0"/>
            </a:endParaRPr>
          </a:p>
        </p:txBody>
      </p:sp>
      <p:sp>
        <p:nvSpPr>
          <p:cNvPr id="7" name="Text 4"/>
          <p:cNvSpPr/>
          <p:nvPr/>
        </p:nvSpPr>
        <p:spPr>
          <a:xfrm>
            <a:off x="4510445" y="1794272"/>
            <a:ext cx="6666071" cy="260152"/>
          </a:xfrm>
          <a:prstGeom prst="rect">
            <a:avLst/>
          </a:prstGeom>
          <a:noFill/>
        </p:spPr>
        <p:txBody>
          <a:bodyPr wrap="none" rtlCol="0" anchor="t"/>
          <a:lstStyle/>
          <a:p>
            <a:pPr marL="0" indent="0" algn="l">
              <a:lnSpc>
                <a:spcPts val="2050"/>
              </a:lnSpc>
              <a:buNone/>
            </a:pPr>
            <a:r>
              <a:rPr lang="en-US" sz="1280" kern="0" spc="-26" dirty="0">
                <a:solidFill>
                  <a:srgbClr val="272525"/>
                </a:solidFill>
                <a:latin typeface="Calibri" panose="020F0502020204030204" charset="0"/>
                <a:ea typeface="Inter" pitchFamily="34" charset="-122"/>
                <a:cs typeface="Calibri" panose="020F0502020204030204" charset="0"/>
              </a:rPr>
              <a:t>Gather relevant data for your problem.</a:t>
            </a:r>
            <a:endParaRPr lang="en-US" sz="1280" dirty="0">
              <a:latin typeface="Calibri" panose="020F0502020204030204" charset="0"/>
              <a:cs typeface="Calibri" panose="020F0502020204030204" charset="0"/>
            </a:endParaRPr>
          </a:p>
        </p:txBody>
      </p:sp>
      <p:pic>
        <p:nvPicPr>
          <p:cNvPr id="8" name="Image 1" descr="preencoded.png"/>
          <p:cNvPicPr>
            <a:picLocks noChangeAspect="1"/>
          </p:cNvPicPr>
          <p:nvPr/>
        </p:nvPicPr>
        <p:blipFill>
          <a:blip r:embed="rId2"/>
          <a:stretch>
            <a:fillRect/>
          </a:stretch>
        </p:blipFill>
        <p:spPr>
          <a:xfrm>
            <a:off x="3453765" y="2580918"/>
            <a:ext cx="812840" cy="1300639"/>
          </a:xfrm>
          <a:prstGeom prst="rect">
            <a:avLst/>
          </a:prstGeom>
        </p:spPr>
      </p:pic>
      <p:sp>
        <p:nvSpPr>
          <p:cNvPr id="9" name="Text 5"/>
          <p:cNvSpPr/>
          <p:nvPr/>
        </p:nvSpPr>
        <p:spPr>
          <a:xfrm>
            <a:off x="4510445" y="2743438"/>
            <a:ext cx="2032278" cy="253960"/>
          </a:xfrm>
          <a:prstGeom prst="rect">
            <a:avLst/>
          </a:prstGeom>
          <a:noFill/>
        </p:spPr>
        <p:txBody>
          <a:bodyPr wrap="none" rtlCol="0" anchor="t"/>
          <a:lstStyle/>
          <a:p>
            <a:pPr marL="0" indent="0" algn="l">
              <a:lnSpc>
                <a:spcPts val="2000"/>
              </a:lnSpc>
              <a:buNone/>
            </a:pPr>
            <a:r>
              <a:rPr lang="en-US" sz="1600" b="1" kern="0" spc="-48" dirty="0">
                <a:solidFill>
                  <a:srgbClr val="272525"/>
                </a:solidFill>
                <a:latin typeface="Times New Roman" panose="02020603050405020304" charset="0"/>
                <a:ea typeface="Inter" pitchFamily="34" charset="-122"/>
                <a:cs typeface="Times New Roman" panose="02020603050405020304" charset="0"/>
              </a:rPr>
              <a:t>Data Preprocessing</a:t>
            </a:r>
            <a:endParaRPr lang="en-US" sz="1600" dirty="0">
              <a:latin typeface="Times New Roman" panose="02020603050405020304" charset="0"/>
              <a:cs typeface="Times New Roman" panose="02020603050405020304" charset="0"/>
            </a:endParaRPr>
          </a:p>
        </p:txBody>
      </p:sp>
      <p:sp>
        <p:nvSpPr>
          <p:cNvPr id="10" name="Text 6"/>
          <p:cNvSpPr/>
          <p:nvPr/>
        </p:nvSpPr>
        <p:spPr>
          <a:xfrm>
            <a:off x="4510445" y="3094911"/>
            <a:ext cx="6666071" cy="260152"/>
          </a:xfrm>
          <a:prstGeom prst="rect">
            <a:avLst/>
          </a:prstGeom>
          <a:noFill/>
        </p:spPr>
        <p:txBody>
          <a:bodyPr wrap="none" rtlCol="0" anchor="t"/>
          <a:lstStyle/>
          <a:p>
            <a:pPr marL="0" indent="0" algn="l">
              <a:lnSpc>
                <a:spcPts val="2050"/>
              </a:lnSpc>
              <a:buNone/>
            </a:pPr>
            <a:r>
              <a:rPr lang="en-US" sz="1280" kern="0" spc="-26" dirty="0">
                <a:solidFill>
                  <a:srgbClr val="272525"/>
                </a:solidFill>
                <a:latin typeface="Calibri" panose="020F0502020204030204" charset="0"/>
                <a:ea typeface="Inter" pitchFamily="34" charset="-122"/>
                <a:cs typeface="Calibri" panose="020F0502020204030204" charset="0"/>
              </a:rPr>
              <a:t>Clean, transform, and prepare the data for modeling.</a:t>
            </a:r>
            <a:endParaRPr lang="en-US" sz="1280" dirty="0">
              <a:latin typeface="Calibri" panose="020F0502020204030204" charset="0"/>
              <a:cs typeface="Calibri" panose="020F0502020204030204" charset="0"/>
            </a:endParaRPr>
          </a:p>
        </p:txBody>
      </p:sp>
      <p:pic>
        <p:nvPicPr>
          <p:cNvPr id="11" name="Image 2" descr="preencoded.png"/>
          <p:cNvPicPr>
            <a:picLocks noChangeAspect="1"/>
          </p:cNvPicPr>
          <p:nvPr/>
        </p:nvPicPr>
        <p:blipFill>
          <a:blip r:embed="rId3"/>
          <a:stretch>
            <a:fillRect/>
          </a:stretch>
        </p:blipFill>
        <p:spPr>
          <a:xfrm>
            <a:off x="3453765" y="3881557"/>
            <a:ext cx="812840" cy="1300639"/>
          </a:xfrm>
          <a:prstGeom prst="rect">
            <a:avLst/>
          </a:prstGeom>
        </p:spPr>
      </p:pic>
      <p:sp>
        <p:nvSpPr>
          <p:cNvPr id="12" name="Text 7"/>
          <p:cNvSpPr/>
          <p:nvPr/>
        </p:nvSpPr>
        <p:spPr>
          <a:xfrm>
            <a:off x="4510445" y="4044077"/>
            <a:ext cx="2032278" cy="253960"/>
          </a:xfrm>
          <a:prstGeom prst="rect">
            <a:avLst/>
          </a:prstGeom>
          <a:noFill/>
        </p:spPr>
        <p:txBody>
          <a:bodyPr wrap="none" rtlCol="0" anchor="t"/>
          <a:lstStyle/>
          <a:p>
            <a:pPr marL="0" indent="0" algn="l">
              <a:lnSpc>
                <a:spcPts val="2000"/>
              </a:lnSpc>
              <a:buNone/>
            </a:pPr>
            <a:r>
              <a:rPr lang="en-US" sz="1600" b="1" kern="0" spc="-48" dirty="0">
                <a:solidFill>
                  <a:srgbClr val="272525"/>
                </a:solidFill>
                <a:latin typeface="Times New Roman" panose="02020603050405020304" charset="0"/>
                <a:ea typeface="Inter" pitchFamily="34" charset="-122"/>
                <a:cs typeface="Times New Roman" panose="02020603050405020304" charset="0"/>
              </a:rPr>
              <a:t>Model Training</a:t>
            </a:r>
            <a:endParaRPr lang="en-US" sz="1600" dirty="0">
              <a:latin typeface="Times New Roman" panose="02020603050405020304" charset="0"/>
              <a:cs typeface="Times New Roman" panose="02020603050405020304" charset="0"/>
            </a:endParaRPr>
          </a:p>
        </p:txBody>
      </p:sp>
      <p:sp>
        <p:nvSpPr>
          <p:cNvPr id="13" name="Text 8"/>
          <p:cNvSpPr/>
          <p:nvPr/>
        </p:nvSpPr>
        <p:spPr>
          <a:xfrm>
            <a:off x="4510445" y="4395549"/>
            <a:ext cx="6666071" cy="260152"/>
          </a:xfrm>
          <a:prstGeom prst="rect">
            <a:avLst/>
          </a:prstGeom>
          <a:noFill/>
        </p:spPr>
        <p:txBody>
          <a:bodyPr wrap="none" rtlCol="0" anchor="t"/>
          <a:lstStyle/>
          <a:p>
            <a:pPr marL="0" indent="0" algn="l">
              <a:lnSpc>
                <a:spcPts val="2050"/>
              </a:lnSpc>
              <a:buNone/>
            </a:pPr>
            <a:r>
              <a:rPr lang="en-US" sz="1280" kern="0" spc="-26" dirty="0">
                <a:solidFill>
                  <a:srgbClr val="272525"/>
                </a:solidFill>
                <a:latin typeface="Calibri" panose="020F0502020204030204" charset="0"/>
                <a:ea typeface="Inter" pitchFamily="34" charset="-122"/>
                <a:cs typeface="Calibri" panose="020F0502020204030204" charset="0"/>
              </a:rPr>
              <a:t>Train a machine learning model on the prepared data.</a:t>
            </a:r>
            <a:endParaRPr lang="en-US" sz="1280" dirty="0">
              <a:latin typeface="Calibri" panose="020F0502020204030204" charset="0"/>
              <a:cs typeface="Calibri" panose="020F0502020204030204" charset="0"/>
            </a:endParaRPr>
          </a:p>
        </p:txBody>
      </p:sp>
      <p:pic>
        <p:nvPicPr>
          <p:cNvPr id="14" name="Image 3" descr="preencoded.png"/>
          <p:cNvPicPr>
            <a:picLocks noChangeAspect="1"/>
          </p:cNvPicPr>
          <p:nvPr/>
        </p:nvPicPr>
        <p:blipFill>
          <a:blip r:embed="rId4"/>
          <a:stretch>
            <a:fillRect/>
          </a:stretch>
        </p:blipFill>
        <p:spPr>
          <a:xfrm>
            <a:off x="3453765" y="5182195"/>
            <a:ext cx="812840" cy="1300639"/>
          </a:xfrm>
          <a:prstGeom prst="rect">
            <a:avLst/>
          </a:prstGeom>
        </p:spPr>
      </p:pic>
      <p:sp>
        <p:nvSpPr>
          <p:cNvPr id="15" name="Text 9"/>
          <p:cNvSpPr/>
          <p:nvPr/>
        </p:nvSpPr>
        <p:spPr>
          <a:xfrm>
            <a:off x="4510445" y="5344716"/>
            <a:ext cx="2032278" cy="253960"/>
          </a:xfrm>
          <a:prstGeom prst="rect">
            <a:avLst/>
          </a:prstGeom>
          <a:noFill/>
        </p:spPr>
        <p:txBody>
          <a:bodyPr wrap="none" rtlCol="0" anchor="t"/>
          <a:lstStyle/>
          <a:p>
            <a:pPr marL="0" indent="0" algn="l">
              <a:lnSpc>
                <a:spcPts val="2000"/>
              </a:lnSpc>
              <a:buNone/>
            </a:pPr>
            <a:r>
              <a:rPr lang="en-US" sz="1600" b="1" kern="0" spc="-48" dirty="0">
                <a:solidFill>
                  <a:srgbClr val="272525"/>
                </a:solidFill>
                <a:latin typeface="Calisto MT" panose="02040603050505030304" charset="0"/>
                <a:ea typeface="Inter" pitchFamily="34" charset="-122"/>
                <a:cs typeface="Calisto MT" panose="02040603050505030304" charset="0"/>
              </a:rPr>
              <a:t>Model Evaluation</a:t>
            </a:r>
            <a:endParaRPr lang="en-US" sz="1600" dirty="0">
              <a:latin typeface="Calisto MT" panose="02040603050505030304" charset="0"/>
              <a:cs typeface="Calisto MT" panose="02040603050505030304" charset="0"/>
            </a:endParaRPr>
          </a:p>
        </p:txBody>
      </p:sp>
      <p:sp>
        <p:nvSpPr>
          <p:cNvPr id="16" name="Text 10"/>
          <p:cNvSpPr/>
          <p:nvPr/>
        </p:nvSpPr>
        <p:spPr>
          <a:xfrm>
            <a:off x="4510445" y="5696188"/>
            <a:ext cx="6666071" cy="260152"/>
          </a:xfrm>
          <a:prstGeom prst="rect">
            <a:avLst/>
          </a:prstGeom>
          <a:noFill/>
        </p:spPr>
        <p:txBody>
          <a:bodyPr wrap="none" rtlCol="0" anchor="t"/>
          <a:lstStyle/>
          <a:p>
            <a:pPr marL="0" indent="0" algn="l">
              <a:lnSpc>
                <a:spcPts val="2050"/>
              </a:lnSpc>
              <a:buNone/>
            </a:pPr>
            <a:r>
              <a:rPr lang="en-US" sz="1280" kern="0" spc="-26" dirty="0">
                <a:solidFill>
                  <a:srgbClr val="272525"/>
                </a:solidFill>
                <a:latin typeface="Calibri" panose="020F0502020204030204" charset="0"/>
                <a:ea typeface="Inter" pitchFamily="34" charset="-122"/>
                <a:cs typeface="Calibri" panose="020F0502020204030204" charset="0"/>
              </a:rPr>
              <a:t>Assess the model's performance and accuracy.</a:t>
            </a:r>
            <a:endParaRPr lang="en-US" sz="1280" dirty="0">
              <a:latin typeface="Calibri" panose="020F0502020204030204" charset="0"/>
              <a:cs typeface="Calibri" panose="020F0502020204030204" charset="0"/>
            </a:endParaRPr>
          </a:p>
        </p:txBody>
      </p:sp>
      <p:pic>
        <p:nvPicPr>
          <p:cNvPr id="17" name="Image 4" descr="preencoded.png"/>
          <p:cNvPicPr>
            <a:picLocks noChangeAspect="1"/>
          </p:cNvPicPr>
          <p:nvPr/>
        </p:nvPicPr>
        <p:blipFill>
          <a:blip r:embed="rId5"/>
          <a:stretch>
            <a:fillRect/>
          </a:stretch>
        </p:blipFill>
        <p:spPr>
          <a:xfrm>
            <a:off x="3453765" y="6482834"/>
            <a:ext cx="812840" cy="1300639"/>
          </a:xfrm>
          <a:prstGeom prst="rect">
            <a:avLst/>
          </a:prstGeom>
        </p:spPr>
      </p:pic>
      <p:sp>
        <p:nvSpPr>
          <p:cNvPr id="18" name="Text 11"/>
          <p:cNvSpPr/>
          <p:nvPr/>
        </p:nvSpPr>
        <p:spPr>
          <a:xfrm>
            <a:off x="4510445" y="6645354"/>
            <a:ext cx="2032278" cy="253960"/>
          </a:xfrm>
          <a:prstGeom prst="rect">
            <a:avLst/>
          </a:prstGeom>
          <a:noFill/>
        </p:spPr>
        <p:txBody>
          <a:bodyPr wrap="none" rtlCol="0" anchor="t"/>
          <a:lstStyle/>
          <a:p>
            <a:pPr marL="0" indent="0" algn="l">
              <a:lnSpc>
                <a:spcPts val="2000"/>
              </a:lnSpc>
              <a:buNone/>
            </a:pPr>
            <a:r>
              <a:rPr lang="en-US" sz="1600" b="1" kern="0" spc="-48" dirty="0">
                <a:solidFill>
                  <a:srgbClr val="272525"/>
                </a:solidFill>
                <a:latin typeface="Times New Roman" panose="02020603050405020304" charset="0"/>
                <a:ea typeface="Inter" pitchFamily="34" charset="-122"/>
                <a:cs typeface="Times New Roman" panose="02020603050405020304" charset="0"/>
              </a:rPr>
              <a:t>Deployment</a:t>
            </a:r>
            <a:endParaRPr lang="en-US" sz="1600" dirty="0">
              <a:latin typeface="Times New Roman" panose="02020603050405020304" charset="0"/>
              <a:cs typeface="Times New Roman" panose="02020603050405020304" charset="0"/>
            </a:endParaRPr>
          </a:p>
        </p:txBody>
      </p:sp>
      <p:sp>
        <p:nvSpPr>
          <p:cNvPr id="19" name="Text 12"/>
          <p:cNvSpPr/>
          <p:nvPr/>
        </p:nvSpPr>
        <p:spPr>
          <a:xfrm>
            <a:off x="4510445" y="6996827"/>
            <a:ext cx="6666071" cy="260152"/>
          </a:xfrm>
          <a:prstGeom prst="rect">
            <a:avLst/>
          </a:prstGeom>
          <a:noFill/>
        </p:spPr>
        <p:txBody>
          <a:bodyPr wrap="none" rtlCol="0" anchor="t"/>
          <a:lstStyle/>
          <a:p>
            <a:pPr marL="0" indent="0" algn="l">
              <a:lnSpc>
                <a:spcPts val="2050"/>
              </a:lnSpc>
              <a:buNone/>
            </a:pPr>
            <a:r>
              <a:rPr lang="en-US" sz="1280" kern="0" spc="-26" dirty="0">
                <a:solidFill>
                  <a:srgbClr val="272525"/>
                </a:solidFill>
                <a:latin typeface="Calisto MT" panose="02040603050505030304" charset="0"/>
                <a:ea typeface="Inter" pitchFamily="34" charset="-122"/>
                <a:cs typeface="Calisto MT" panose="02040603050505030304" charset="0"/>
              </a:rPr>
              <a:t>Integrate the trained model into a production system.</a:t>
            </a:r>
            <a:endParaRPr lang="en-US" sz="1280" dirty="0">
              <a:latin typeface="Calisto MT" panose="02040603050505030304" charset="0"/>
              <a:cs typeface="Calisto MT" panose="0204060305050503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p:spPr>
      </p:sp>
      <p:sp>
        <p:nvSpPr>
          <p:cNvPr id="4" name="Text 2"/>
          <p:cNvSpPr/>
          <p:nvPr/>
        </p:nvSpPr>
        <p:spPr>
          <a:xfrm>
            <a:off x="2037993" y="1638419"/>
            <a:ext cx="5554980" cy="694373"/>
          </a:xfrm>
          <a:prstGeom prst="rect">
            <a:avLst/>
          </a:prstGeom>
          <a:noFill/>
        </p:spPr>
        <p:txBody>
          <a:bodyPr wrap="none" rtlCol="0" anchor="t"/>
          <a:lstStyle/>
          <a:p>
            <a:pPr marL="0" indent="0">
              <a:lnSpc>
                <a:spcPts val="5470"/>
              </a:lnSpc>
              <a:buNone/>
            </a:pPr>
            <a:r>
              <a:rPr lang="en-US" sz="4375" b="1" kern="0" spc="-131" dirty="0">
                <a:solidFill>
                  <a:srgbClr val="000000"/>
                </a:solidFill>
                <a:latin typeface="Calisto MT" panose="02040603050505030304" charset="0"/>
                <a:ea typeface="Inter" pitchFamily="34" charset="-122"/>
                <a:cs typeface="Calisto MT" panose="02040603050505030304" charset="0"/>
              </a:rPr>
              <a:t>Visualization in ML</a:t>
            </a:r>
            <a:endParaRPr lang="en-US" sz="4375" dirty="0">
              <a:latin typeface="Calisto MT" panose="02040603050505030304" charset="0"/>
              <a:cs typeface="Calisto MT" panose="02040603050505030304" charset="0"/>
            </a:endParaRPr>
          </a:p>
        </p:txBody>
      </p:sp>
      <p:sp>
        <p:nvSpPr>
          <p:cNvPr id="5" name="Text 3"/>
          <p:cNvSpPr/>
          <p:nvPr/>
        </p:nvSpPr>
        <p:spPr>
          <a:xfrm>
            <a:off x="2037993" y="2865953"/>
            <a:ext cx="5006221" cy="1421606"/>
          </a:xfrm>
          <a:prstGeom prst="rect">
            <a:avLst/>
          </a:prstGeom>
          <a:noFill/>
        </p:spPr>
        <p:txBody>
          <a:bodyPr wrap="square" rtlCol="0" anchor="t"/>
          <a:lstStyle/>
          <a:p>
            <a:pPr marL="0" indent="0">
              <a:lnSpc>
                <a:spcPts val="2800"/>
              </a:lnSpc>
              <a:buNone/>
            </a:pPr>
            <a:r>
              <a:rPr lang="en-US" sz="1750" kern="0" spc="-35" dirty="0">
                <a:solidFill>
                  <a:srgbClr val="272525"/>
                </a:solidFill>
                <a:latin typeface="Calibri" panose="020F0502020204030204" charset="0"/>
                <a:ea typeface="Inter" pitchFamily="34" charset="-122"/>
                <a:cs typeface="Calibri" panose="020F0502020204030204" charset="0"/>
              </a:rPr>
              <a:t>Visualization is a crucial step in the machine learning workflow. It helps us explore, understand, and communicate our data and model results effectively.</a:t>
            </a:r>
            <a:endParaRPr lang="en-US" sz="1750" dirty="0">
              <a:latin typeface="Calibri" panose="020F0502020204030204" charset="0"/>
              <a:cs typeface="Calibri" panose="020F0502020204030204" charset="0"/>
            </a:endParaRPr>
          </a:p>
        </p:txBody>
      </p:sp>
      <p:sp>
        <p:nvSpPr>
          <p:cNvPr id="6" name="Text 4"/>
          <p:cNvSpPr/>
          <p:nvPr/>
        </p:nvSpPr>
        <p:spPr>
          <a:xfrm>
            <a:off x="2037993" y="4487466"/>
            <a:ext cx="5006221" cy="1421606"/>
          </a:xfrm>
          <a:prstGeom prst="rect">
            <a:avLst/>
          </a:prstGeom>
          <a:noFill/>
        </p:spPr>
        <p:txBody>
          <a:bodyPr wrap="square" rtlCol="0" anchor="t"/>
          <a:lstStyle/>
          <a:p>
            <a:pPr marL="0" indent="0">
              <a:lnSpc>
                <a:spcPts val="2800"/>
              </a:lnSpc>
              <a:buNone/>
            </a:pPr>
            <a:r>
              <a:rPr lang="en-US" sz="1750" kern="0" spc="-35" dirty="0">
                <a:solidFill>
                  <a:srgbClr val="272525"/>
                </a:solidFill>
                <a:latin typeface="Calibri" panose="020F0502020204030204" charset="0"/>
                <a:ea typeface="Inter" pitchFamily="34" charset="-122"/>
                <a:cs typeface="Calibri" panose="020F0502020204030204" charset="0"/>
              </a:rPr>
              <a:t>Popular visualization libraries like Matplotlib and Seaborn allow us to create a wide range of plots, from feature distributions to model performance metrics.</a:t>
            </a:r>
            <a:endParaRPr lang="en-US" sz="1750" dirty="0">
              <a:latin typeface="Calibri" panose="020F0502020204030204" charset="0"/>
              <a:cs typeface="Calibri" panose="020F0502020204030204" charset="0"/>
            </a:endParaRPr>
          </a:p>
        </p:txBody>
      </p:sp>
      <p:pic>
        <p:nvPicPr>
          <p:cNvPr id="7" name="Image 0" descr="preencoded.png"/>
          <p:cNvPicPr>
            <a:picLocks noChangeAspect="1"/>
          </p:cNvPicPr>
          <p:nvPr/>
        </p:nvPicPr>
        <p:blipFill>
          <a:blip r:embed="rId1"/>
          <a:stretch>
            <a:fillRect/>
          </a:stretch>
        </p:blipFill>
        <p:spPr>
          <a:xfrm>
            <a:off x="7593806" y="2915960"/>
            <a:ext cx="5006221" cy="342530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p:spPr>
      </p:sp>
      <p:sp>
        <p:nvSpPr>
          <p:cNvPr id="4" name="Text 2"/>
          <p:cNvSpPr/>
          <p:nvPr/>
        </p:nvSpPr>
        <p:spPr>
          <a:xfrm>
            <a:off x="2037993" y="2216706"/>
            <a:ext cx="7903012" cy="694373"/>
          </a:xfrm>
          <a:prstGeom prst="rect">
            <a:avLst/>
          </a:prstGeom>
          <a:noFill/>
        </p:spPr>
        <p:txBody>
          <a:bodyPr wrap="none" rtlCol="0" anchor="t"/>
          <a:lstStyle/>
          <a:p>
            <a:pPr marL="0" indent="0">
              <a:lnSpc>
                <a:spcPts val="5470"/>
              </a:lnSpc>
              <a:buNone/>
            </a:pPr>
            <a:r>
              <a:rPr lang="en-US" sz="4375" b="1" kern="0" spc="-131" dirty="0">
                <a:solidFill>
                  <a:srgbClr val="000000"/>
                </a:solidFill>
                <a:latin typeface="Calisto MT" panose="02040603050505030304" charset="0"/>
                <a:ea typeface="Inter" pitchFamily="34" charset="-122"/>
                <a:cs typeface="Calisto MT" panose="02040603050505030304" charset="0"/>
              </a:rPr>
              <a:t>Common Algorithms Overview</a:t>
            </a:r>
            <a:endParaRPr lang="en-US" sz="4375" dirty="0">
              <a:latin typeface="Calisto MT" panose="02040603050505030304" charset="0"/>
              <a:cs typeface="Calisto MT" panose="02040603050505030304" charset="0"/>
            </a:endParaRPr>
          </a:p>
        </p:txBody>
      </p:sp>
      <p:sp>
        <p:nvSpPr>
          <p:cNvPr id="5" name="Text 3"/>
          <p:cNvSpPr/>
          <p:nvPr/>
        </p:nvSpPr>
        <p:spPr>
          <a:xfrm>
            <a:off x="2037715" y="3466465"/>
            <a:ext cx="2777490" cy="347345"/>
          </a:xfrm>
          <a:prstGeom prst="rect">
            <a:avLst/>
          </a:prstGeom>
          <a:noFill/>
        </p:spPr>
        <p:txBody>
          <a:bodyPr wrap="none" rtlCol="0" anchor="t"/>
          <a:lstStyle/>
          <a:p>
            <a:pPr marL="0" indent="0">
              <a:lnSpc>
                <a:spcPts val="2735"/>
              </a:lnSpc>
              <a:buNone/>
            </a:pPr>
            <a:r>
              <a:rPr lang="en-US" sz="2185" b="1" kern="0" spc="-66" dirty="0">
                <a:solidFill>
                  <a:srgbClr val="000000"/>
                </a:solidFill>
                <a:latin typeface="Times New Roman" panose="02020603050405020304" charset="0"/>
                <a:ea typeface="Inter" pitchFamily="34" charset="-122"/>
                <a:cs typeface="Times New Roman" panose="02020603050405020304" charset="0"/>
              </a:rPr>
              <a:t>Linear Regression</a:t>
            </a:r>
            <a:endParaRPr lang="en-US" sz="2185" dirty="0">
              <a:latin typeface="Times New Roman" panose="02020603050405020304" charset="0"/>
              <a:cs typeface="Times New Roman" panose="02020603050405020304" charset="0"/>
            </a:endParaRPr>
          </a:p>
        </p:txBody>
      </p:sp>
      <p:sp>
        <p:nvSpPr>
          <p:cNvPr id="6" name="Text 4"/>
          <p:cNvSpPr/>
          <p:nvPr/>
        </p:nvSpPr>
        <p:spPr>
          <a:xfrm>
            <a:off x="2037993" y="4035862"/>
            <a:ext cx="5006221" cy="1777008"/>
          </a:xfrm>
          <a:prstGeom prst="rect">
            <a:avLst/>
          </a:prstGeom>
          <a:noFill/>
        </p:spPr>
        <p:txBody>
          <a:bodyPr wrap="square" rtlCol="0" anchor="t"/>
          <a:lstStyle/>
          <a:p>
            <a:pPr marL="0" indent="0" algn="just">
              <a:lnSpc>
                <a:spcPts val="2800"/>
              </a:lnSpc>
              <a:buNone/>
            </a:pPr>
            <a:r>
              <a:rPr lang="en-US" sz="1750" kern="0" spc="-35" dirty="0">
                <a:solidFill>
                  <a:srgbClr val="272525"/>
                </a:solidFill>
                <a:latin typeface="Calibri" panose="020F0502020204030204" charset="0"/>
                <a:ea typeface="Inter" pitchFamily="34" charset="-122"/>
                <a:cs typeface="Calibri" panose="020F0502020204030204" charset="0"/>
              </a:rPr>
              <a:t>Linear regression is a powerful and straightforward method for predicting continuous outcomes. Linear Regression is one of the simplest and most commonly used algorithms in machine learning for predictive modeling.</a:t>
            </a:r>
            <a:endParaRPr lang="en-US" sz="1750" dirty="0">
              <a:latin typeface="Calibri" panose="020F0502020204030204" charset="0"/>
              <a:cs typeface="Calibri" panose="020F0502020204030204" charset="0"/>
            </a:endParaRPr>
          </a:p>
        </p:txBody>
      </p:sp>
      <p:sp>
        <p:nvSpPr>
          <p:cNvPr id="7" name="Text 5"/>
          <p:cNvSpPr/>
          <p:nvPr/>
        </p:nvSpPr>
        <p:spPr>
          <a:xfrm>
            <a:off x="7593806" y="3466505"/>
            <a:ext cx="2777490" cy="347186"/>
          </a:xfrm>
          <a:prstGeom prst="rect">
            <a:avLst/>
          </a:prstGeom>
          <a:noFill/>
        </p:spPr>
        <p:txBody>
          <a:bodyPr wrap="none" rtlCol="0" anchor="t"/>
          <a:lstStyle/>
          <a:p>
            <a:pPr marL="0" indent="0">
              <a:lnSpc>
                <a:spcPts val="2735"/>
              </a:lnSpc>
              <a:buNone/>
            </a:pPr>
            <a:r>
              <a:rPr lang="en-US" sz="2185" b="1" kern="0" spc="-66" dirty="0">
                <a:solidFill>
                  <a:srgbClr val="000000"/>
                </a:solidFill>
                <a:latin typeface="Times New Roman" panose="02020603050405020304" charset="0"/>
                <a:ea typeface="Inter" pitchFamily="34" charset="-122"/>
                <a:cs typeface="Times New Roman" panose="02020603050405020304" charset="0"/>
              </a:rPr>
              <a:t>Decision Trees</a:t>
            </a:r>
            <a:endParaRPr lang="en-US" sz="2185" dirty="0">
              <a:latin typeface="Times New Roman" panose="02020603050405020304" charset="0"/>
              <a:cs typeface="Times New Roman" panose="02020603050405020304" charset="0"/>
            </a:endParaRPr>
          </a:p>
        </p:txBody>
      </p:sp>
      <p:sp>
        <p:nvSpPr>
          <p:cNvPr id="8" name="Text 6"/>
          <p:cNvSpPr/>
          <p:nvPr/>
        </p:nvSpPr>
        <p:spPr>
          <a:xfrm>
            <a:off x="7593806" y="4035862"/>
            <a:ext cx="5006221" cy="1777008"/>
          </a:xfrm>
          <a:prstGeom prst="rect">
            <a:avLst/>
          </a:prstGeom>
          <a:noFill/>
        </p:spPr>
        <p:txBody>
          <a:bodyPr wrap="square" rtlCol="0" anchor="t"/>
          <a:lstStyle/>
          <a:p>
            <a:pPr marL="0" indent="0" algn="just">
              <a:lnSpc>
                <a:spcPts val="2800"/>
              </a:lnSpc>
              <a:buNone/>
            </a:pPr>
            <a:r>
              <a:rPr lang="en-US" sz="1750" kern="0" spc="-35" dirty="0">
                <a:solidFill>
                  <a:srgbClr val="272525"/>
                </a:solidFill>
                <a:latin typeface="Calibri" panose="020F0502020204030204" charset="0"/>
                <a:ea typeface="Inter" pitchFamily="34" charset="-122"/>
                <a:cs typeface="Calibri" panose="020F0502020204030204" charset="0"/>
              </a:rPr>
              <a:t>Decision Trees are a versatile and intuitive machine learning algorithm used for both classification and regression tasks.  Hierarchical models that split the data based on feature values to make predictions.</a:t>
            </a:r>
            <a:endParaRPr lang="en-US" sz="1750" dirty="0">
              <a:latin typeface="Calibri" panose="020F0502020204030204" charset="0"/>
              <a:cs typeface="Calibri" panose="020F05020202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p:spPr>
      </p:sp>
      <p:sp>
        <p:nvSpPr>
          <p:cNvPr id="4" name="Text 2"/>
          <p:cNvSpPr/>
          <p:nvPr/>
        </p:nvSpPr>
        <p:spPr>
          <a:xfrm>
            <a:off x="2037993" y="1783556"/>
            <a:ext cx="8195072" cy="694373"/>
          </a:xfrm>
          <a:prstGeom prst="rect">
            <a:avLst/>
          </a:prstGeom>
          <a:noFill/>
        </p:spPr>
        <p:txBody>
          <a:bodyPr wrap="none" rtlCol="0" anchor="t"/>
          <a:lstStyle/>
          <a:p>
            <a:pPr marL="0" indent="0">
              <a:lnSpc>
                <a:spcPts val="5470"/>
              </a:lnSpc>
              <a:buNone/>
            </a:pPr>
            <a:r>
              <a:rPr lang="en-US" sz="4375" b="1" kern="0" spc="-131" dirty="0">
                <a:solidFill>
                  <a:srgbClr val="000000"/>
                </a:solidFill>
                <a:latin typeface="Calisto MT" panose="02040603050505030304" charset="0"/>
                <a:ea typeface="Inter" pitchFamily="34" charset="-122"/>
                <a:cs typeface="Calisto MT" panose="02040603050505030304" charset="0"/>
              </a:rPr>
              <a:t>Ethics and Considerations in ML</a:t>
            </a:r>
            <a:endParaRPr lang="en-US" sz="4375" dirty="0">
              <a:latin typeface="Calisto MT" panose="02040603050505030304" charset="0"/>
              <a:cs typeface="Calisto MT" panose="02040603050505030304" charset="0"/>
            </a:endParaRPr>
          </a:p>
        </p:txBody>
      </p:sp>
      <p:sp>
        <p:nvSpPr>
          <p:cNvPr id="5" name="Shape 3"/>
          <p:cNvSpPr/>
          <p:nvPr/>
        </p:nvSpPr>
        <p:spPr>
          <a:xfrm>
            <a:off x="2037993" y="2922270"/>
            <a:ext cx="5166122" cy="2006203"/>
          </a:xfrm>
          <a:prstGeom prst="roundRect">
            <a:avLst>
              <a:gd name="adj" fmla="val 4984"/>
            </a:avLst>
          </a:prstGeom>
          <a:solidFill>
            <a:srgbClr val="DADBF1"/>
          </a:solidFill>
          <a:ln w="7620">
            <a:solidFill>
              <a:srgbClr val="C0C1D7"/>
            </a:solidFill>
            <a:prstDash val="solid"/>
          </a:ln>
        </p:spPr>
      </p:sp>
      <p:sp>
        <p:nvSpPr>
          <p:cNvPr id="6" name="Text 4"/>
          <p:cNvSpPr/>
          <p:nvPr/>
        </p:nvSpPr>
        <p:spPr>
          <a:xfrm>
            <a:off x="2267783" y="3152061"/>
            <a:ext cx="2777490" cy="347186"/>
          </a:xfrm>
          <a:prstGeom prst="rect">
            <a:avLst/>
          </a:prstGeom>
          <a:noFill/>
        </p:spPr>
        <p:txBody>
          <a:bodyPr wrap="none" rtlCol="0" anchor="t"/>
          <a:lstStyle/>
          <a:p>
            <a:pPr marL="0" indent="0">
              <a:lnSpc>
                <a:spcPts val="2735"/>
              </a:lnSpc>
              <a:buNone/>
            </a:pPr>
            <a:r>
              <a:rPr lang="en-US" sz="2185" b="1" kern="0" spc="-66" dirty="0">
                <a:solidFill>
                  <a:srgbClr val="272525"/>
                </a:solidFill>
                <a:latin typeface="Calisto MT" panose="02040603050505030304" charset="0"/>
                <a:ea typeface="Inter" pitchFamily="34" charset="-122"/>
                <a:cs typeface="Calisto MT" panose="02040603050505030304" charset="0"/>
              </a:rPr>
              <a:t>Privacy and Security</a:t>
            </a:r>
            <a:endParaRPr lang="en-US" sz="2185" dirty="0">
              <a:latin typeface="Calisto MT" panose="02040603050505030304" charset="0"/>
              <a:cs typeface="Calisto MT" panose="02040603050505030304" charset="0"/>
            </a:endParaRPr>
          </a:p>
        </p:txBody>
      </p:sp>
      <p:sp>
        <p:nvSpPr>
          <p:cNvPr id="7" name="Text 5"/>
          <p:cNvSpPr/>
          <p:nvPr/>
        </p:nvSpPr>
        <p:spPr>
          <a:xfrm>
            <a:off x="2267783" y="3632478"/>
            <a:ext cx="4706541" cy="1066205"/>
          </a:xfrm>
          <a:prstGeom prst="rect">
            <a:avLst/>
          </a:prstGeom>
          <a:noFill/>
        </p:spPr>
        <p:txBody>
          <a:bodyPr wrap="square" rtlCol="0" anchor="t"/>
          <a:lstStyle/>
          <a:p>
            <a:pPr marL="0" indent="0" algn="just">
              <a:lnSpc>
                <a:spcPts val="2800"/>
              </a:lnSpc>
              <a:buNone/>
            </a:pPr>
            <a:r>
              <a:rPr lang="en-US" sz="1750" kern="0" spc="-35" dirty="0">
                <a:solidFill>
                  <a:srgbClr val="272525"/>
                </a:solidFill>
                <a:latin typeface="Calibri" panose="020F0502020204030204" charset="0"/>
                <a:ea typeface="Inter" pitchFamily="34" charset="-122"/>
                <a:cs typeface="Calibri" panose="020F0502020204030204" charset="0"/>
              </a:rPr>
              <a:t>Protect user data and prevent misuse or unauthorized access of machine learning systems.</a:t>
            </a:r>
            <a:endParaRPr lang="en-US" sz="1750" dirty="0">
              <a:latin typeface="Calibri" panose="020F0502020204030204" charset="0"/>
              <a:cs typeface="Calibri" panose="020F0502020204030204" charset="0"/>
            </a:endParaRPr>
          </a:p>
        </p:txBody>
      </p:sp>
      <p:sp>
        <p:nvSpPr>
          <p:cNvPr id="8" name="Shape 6"/>
          <p:cNvSpPr/>
          <p:nvPr/>
        </p:nvSpPr>
        <p:spPr>
          <a:xfrm>
            <a:off x="7426285" y="2922270"/>
            <a:ext cx="5166122" cy="2006203"/>
          </a:xfrm>
          <a:prstGeom prst="roundRect">
            <a:avLst>
              <a:gd name="adj" fmla="val 4984"/>
            </a:avLst>
          </a:prstGeom>
          <a:solidFill>
            <a:srgbClr val="DADBF1"/>
          </a:solidFill>
          <a:ln w="7620">
            <a:solidFill>
              <a:srgbClr val="C0C1D7"/>
            </a:solidFill>
            <a:prstDash val="solid"/>
          </a:ln>
        </p:spPr>
      </p:sp>
      <p:sp>
        <p:nvSpPr>
          <p:cNvPr id="9" name="Text 7"/>
          <p:cNvSpPr/>
          <p:nvPr/>
        </p:nvSpPr>
        <p:spPr>
          <a:xfrm>
            <a:off x="7656076" y="3152061"/>
            <a:ext cx="4081343" cy="347186"/>
          </a:xfrm>
          <a:prstGeom prst="rect">
            <a:avLst/>
          </a:prstGeom>
          <a:noFill/>
        </p:spPr>
        <p:txBody>
          <a:bodyPr wrap="none" rtlCol="0" anchor="t"/>
          <a:lstStyle/>
          <a:p>
            <a:pPr marL="0" indent="0">
              <a:lnSpc>
                <a:spcPts val="2735"/>
              </a:lnSpc>
              <a:buNone/>
            </a:pPr>
            <a:r>
              <a:rPr lang="en-US" sz="2185" b="1" kern="0" spc="-66" dirty="0">
                <a:solidFill>
                  <a:srgbClr val="272525"/>
                </a:solidFill>
                <a:latin typeface="Calisto MT" panose="02040603050505030304" charset="0"/>
                <a:ea typeface="Inter" pitchFamily="34" charset="-122"/>
                <a:cs typeface="Calisto MT" panose="02040603050505030304" charset="0"/>
              </a:rPr>
              <a:t>Transparency and Explainability</a:t>
            </a:r>
            <a:endParaRPr lang="en-US" sz="2185" dirty="0">
              <a:latin typeface="Calisto MT" panose="02040603050505030304" charset="0"/>
              <a:cs typeface="Calisto MT" panose="02040603050505030304" charset="0"/>
            </a:endParaRPr>
          </a:p>
        </p:txBody>
      </p:sp>
      <p:sp>
        <p:nvSpPr>
          <p:cNvPr id="10" name="Text 8"/>
          <p:cNvSpPr/>
          <p:nvPr/>
        </p:nvSpPr>
        <p:spPr>
          <a:xfrm>
            <a:off x="7656076" y="3632478"/>
            <a:ext cx="4706541" cy="1066205"/>
          </a:xfrm>
          <a:prstGeom prst="rect">
            <a:avLst/>
          </a:prstGeom>
          <a:noFill/>
        </p:spPr>
        <p:txBody>
          <a:bodyPr wrap="square" rtlCol="0" anchor="t"/>
          <a:lstStyle/>
          <a:p>
            <a:pPr marL="0" indent="0" algn="just">
              <a:lnSpc>
                <a:spcPts val="2800"/>
              </a:lnSpc>
              <a:buNone/>
            </a:pPr>
            <a:r>
              <a:rPr lang="en-US" sz="1750" kern="0" spc="-35" dirty="0">
                <a:solidFill>
                  <a:srgbClr val="272525"/>
                </a:solidFill>
                <a:latin typeface="Calibri" panose="020F0502020204030204" charset="0"/>
                <a:ea typeface="Inter" pitchFamily="34" charset="-122"/>
                <a:cs typeface="Calibri" panose="020F0502020204030204" charset="0"/>
              </a:rPr>
              <a:t>Make machine learning models and their decision-making processes more interpretable.</a:t>
            </a:r>
            <a:endParaRPr lang="en-US" sz="1750" dirty="0">
              <a:latin typeface="Calibri" panose="020F0502020204030204" charset="0"/>
              <a:cs typeface="Calibri" panose="020F0502020204030204" charset="0"/>
            </a:endParaRPr>
          </a:p>
        </p:txBody>
      </p:sp>
      <p:sp>
        <p:nvSpPr>
          <p:cNvPr id="11" name="Shape 9"/>
          <p:cNvSpPr/>
          <p:nvPr/>
        </p:nvSpPr>
        <p:spPr>
          <a:xfrm>
            <a:off x="2037993" y="5150644"/>
            <a:ext cx="10554414" cy="1295400"/>
          </a:xfrm>
          <a:prstGeom prst="roundRect">
            <a:avLst>
              <a:gd name="adj" fmla="val 7719"/>
            </a:avLst>
          </a:prstGeom>
          <a:solidFill>
            <a:srgbClr val="DADBF1"/>
          </a:solidFill>
          <a:ln w="7620">
            <a:solidFill>
              <a:srgbClr val="C0C1D7"/>
            </a:solidFill>
            <a:prstDash val="solid"/>
          </a:ln>
        </p:spPr>
      </p:sp>
      <p:sp>
        <p:nvSpPr>
          <p:cNvPr id="12" name="Text 10"/>
          <p:cNvSpPr/>
          <p:nvPr/>
        </p:nvSpPr>
        <p:spPr>
          <a:xfrm>
            <a:off x="2267783" y="5380434"/>
            <a:ext cx="3350776" cy="347186"/>
          </a:xfrm>
          <a:prstGeom prst="rect">
            <a:avLst/>
          </a:prstGeom>
          <a:noFill/>
        </p:spPr>
        <p:txBody>
          <a:bodyPr wrap="none" rtlCol="0" anchor="t"/>
          <a:lstStyle/>
          <a:p>
            <a:pPr marL="0" indent="0">
              <a:lnSpc>
                <a:spcPts val="2735"/>
              </a:lnSpc>
              <a:buNone/>
            </a:pPr>
            <a:r>
              <a:rPr lang="en-US" sz="2185" b="1" kern="0" spc="-66" dirty="0">
                <a:solidFill>
                  <a:srgbClr val="272525"/>
                </a:solidFill>
                <a:latin typeface="Calisto MT" panose="02040603050505030304" charset="0"/>
                <a:ea typeface="Inter" pitchFamily="34" charset="-122"/>
                <a:cs typeface="Calisto MT" panose="02040603050505030304" charset="0"/>
              </a:rPr>
              <a:t>Responsible Development</a:t>
            </a:r>
            <a:endParaRPr lang="en-US" sz="2185" dirty="0">
              <a:latin typeface="Calisto MT" panose="02040603050505030304" charset="0"/>
              <a:cs typeface="Calisto MT" panose="02040603050505030304" charset="0"/>
            </a:endParaRPr>
          </a:p>
        </p:txBody>
      </p:sp>
      <p:sp>
        <p:nvSpPr>
          <p:cNvPr id="13" name="Text 11"/>
          <p:cNvSpPr/>
          <p:nvPr/>
        </p:nvSpPr>
        <p:spPr>
          <a:xfrm>
            <a:off x="2267783" y="5860852"/>
            <a:ext cx="10094833" cy="355402"/>
          </a:xfrm>
          <a:prstGeom prst="rect">
            <a:avLst/>
          </a:prstGeom>
          <a:noFill/>
        </p:spPr>
        <p:txBody>
          <a:bodyPr wrap="none" rtlCol="0" anchor="t"/>
          <a:lstStyle/>
          <a:p>
            <a:pPr marL="0" indent="0" algn="just">
              <a:lnSpc>
                <a:spcPts val="2800"/>
              </a:lnSpc>
              <a:buNone/>
            </a:pPr>
            <a:r>
              <a:rPr lang="en-US" sz="1750" kern="0" spc="-35" dirty="0">
                <a:solidFill>
                  <a:srgbClr val="272525"/>
                </a:solidFill>
                <a:latin typeface="Calibri" panose="020F0502020204030204" charset="0"/>
                <a:ea typeface="Inter" pitchFamily="34" charset="-122"/>
                <a:cs typeface="Calibri" panose="020F0502020204030204" charset="0"/>
              </a:rPr>
              <a:t>Develop and deploy machine learning responsibly, with consideration for potential societal impact.</a:t>
            </a:r>
            <a:endParaRPr lang="en-US" sz="1750" dirty="0">
              <a:latin typeface="Calibri" panose="020F0502020204030204" charset="0"/>
              <a:cs typeface="Calibri" panose="020F050202020403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4653</Words>
  <Application>WPS Presentation</Application>
  <PresentationFormat>On-screen Show (16:9)</PresentationFormat>
  <Paragraphs>172</Paragraphs>
  <Slides>10</Slides>
  <Notes>10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10</vt:i4>
      </vt:variant>
    </vt:vector>
  </HeadingPairs>
  <TitlesOfParts>
    <vt:vector size="25" baseType="lpstr">
      <vt:lpstr>Arial</vt:lpstr>
      <vt:lpstr>SimSun</vt:lpstr>
      <vt:lpstr>Wingdings</vt:lpstr>
      <vt:lpstr>Inter</vt:lpstr>
      <vt:lpstr>Segoe Print</vt:lpstr>
      <vt:lpstr>Inter</vt:lpstr>
      <vt:lpstr>Inter</vt:lpstr>
      <vt:lpstr>Calibri</vt:lpstr>
      <vt:lpstr>Microsoft YaHei</vt:lpstr>
      <vt:lpstr>Arial Unicode MS</vt:lpstr>
      <vt:lpstr>MingLiU-ExtB</vt:lpstr>
      <vt:lpstr>Calisto MT</vt:lpstr>
      <vt:lpstr>Times New Roman</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Lenovo</cp:lastModifiedBy>
  <cp:revision>2</cp:revision>
  <dcterms:created xsi:type="dcterms:W3CDTF">2024-05-23T11:04:00Z</dcterms:created>
  <dcterms:modified xsi:type="dcterms:W3CDTF">2024-05-23T11:13:09Z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48DCB3E11B834081ABB237F10194BF63_13</vt:lpwstr>
  </property>
  <property fmtid="{D5CDD505-2E9C-101B-9397-08002B2CF9AE}" pid="3" name="KSOProductBuildVer">
    <vt:lpwstr>1033-12.2.0.16909</vt:lpwstr>
  </property>
</Properties>
</file>