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7"/>
  </p:notesMasterIdLst>
  <p:sldIdLst>
    <p:sldId id="259" r:id="rId5"/>
    <p:sldId id="260" r:id="rId6"/>
    <p:sldId id="262" r:id="rId7"/>
    <p:sldId id="271" r:id="rId8"/>
    <p:sldId id="272" r:id="rId9"/>
    <p:sldId id="273" r:id="rId10"/>
    <p:sldId id="274" r:id="rId11"/>
    <p:sldId id="275" r:id="rId12"/>
    <p:sldId id="265" r:id="rId13"/>
    <p:sldId id="276" r:id="rId14"/>
    <p:sldId id="266" r:id="rId15"/>
    <p:sldId id="27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92C86-4C65-4A0E-8427-E8091310C984}" v="1" dt="2022-12-27T17:38:5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u Özdeveci" userId="S::banu.ozdeveci@ogr.gsu.edu.tr::1aceeb6f-10b6-4d15-b2f0-90c32af9173a" providerId="AD" clId="Web-{21892C86-4C65-4A0E-8427-E8091310C984}"/>
    <pc:docChg chg="sldOrd">
      <pc:chgData name="Banu Özdeveci" userId="S::banu.ozdeveci@ogr.gsu.edu.tr::1aceeb6f-10b6-4d15-b2f0-90c32af9173a" providerId="AD" clId="Web-{21892C86-4C65-4A0E-8427-E8091310C984}" dt="2022-12-27T17:38:56.151" v="0"/>
      <pc:docMkLst>
        <pc:docMk/>
      </pc:docMkLst>
      <pc:sldChg chg="ord">
        <pc:chgData name="Banu Özdeveci" userId="S::banu.ozdeveci@ogr.gsu.edu.tr::1aceeb6f-10b6-4d15-b2f0-90c32af9173a" providerId="AD" clId="Web-{21892C86-4C65-4A0E-8427-E8091310C984}" dt="2022-12-27T17:38:56.151" v="0"/>
        <pc:sldMkLst>
          <pc:docMk/>
          <pc:sldMk cId="411063688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0E49-FAA3-4103-A19B-88A53BA86019}" type="datetimeFigureOut">
              <a:rPr lang="tr-TR" smtClean="0"/>
              <a:t>27.12.2022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D66C-2377-4C1A-B265-BC914AD7E5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1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BD94-E6AA-4C52-A834-F23208D8F4EA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0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400A-F8EF-4FAA-B8FA-3B1D8D300ED4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98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7599-5D37-4CA0-803D-BE400ADFD6C8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328-7B51-499D-A840-2AFA4F68DFB0}" type="datetime1">
              <a:rPr lang="tr-TR" smtClean="0"/>
              <a:t>27.12.2022</a:t>
            </a:fld>
            <a:endParaRPr lang="tr-TR"/>
          </a:p>
        </p:txBody>
      </p:sp>
      <p:pic>
        <p:nvPicPr>
          <p:cNvPr id="7" name="Resi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9261" y="6017915"/>
            <a:ext cx="1955014" cy="96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2860" y="6051487"/>
            <a:ext cx="1895740" cy="895475"/>
          </a:xfrm>
          <a:prstGeom prst="rect">
            <a:avLst/>
          </a:prstGeom>
        </p:spPr>
      </p:pic>
      <p:pic>
        <p:nvPicPr>
          <p:cNvPr id="9" name="Resi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6087" y="6017915"/>
            <a:ext cx="1849686" cy="836294"/>
          </a:xfrm>
          <a:prstGeom prst="rect">
            <a:avLst/>
          </a:prstGeom>
        </p:spPr>
      </p:pic>
      <p:pic>
        <p:nvPicPr>
          <p:cNvPr id="10" name="Resim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48460" y="5927618"/>
            <a:ext cx="2126761" cy="868999"/>
          </a:xfrm>
          <a:prstGeom prst="rect">
            <a:avLst/>
          </a:prstGeom>
        </p:spPr>
      </p:pic>
      <p:sp>
        <p:nvSpPr>
          <p:cNvPr id="11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939917" y="6251988"/>
            <a:ext cx="4114800" cy="510940"/>
          </a:xfrm>
        </p:spPr>
        <p:txBody>
          <a:bodyPr/>
          <a:lstStyle/>
          <a:p>
            <a:r>
              <a:rPr lang="tr-TR" dirty="0"/>
              <a:t>UBMK'19, 11-15 September 2019 Samsun- Türkiye     </a:t>
            </a:r>
            <a:fld id="{F00B0873-D218-4DDA-8A45-EB0A2A681640}" type="slidenum">
              <a:rPr lang="tr-TR" smtClean="0"/>
              <a:pPr/>
              <a:t>‹#›</a:t>
            </a:fld>
            <a:r>
              <a:rPr lang="tr-TR" dirty="0"/>
              <a:t>/11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83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9501-64A2-4F88-8794-01D5FB0FA62F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667000" cy="286808"/>
          </a:xfrm>
        </p:spPr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4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6160-437B-4367-B4D8-232C6947CEDB}" type="datetime1">
              <a:rPr lang="tr-TR" smtClean="0"/>
              <a:t>27.12.2022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2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4EBA-694B-498F-8815-8C760722E52F}" type="datetime1">
              <a:rPr lang="tr-TR" smtClean="0"/>
              <a:t>27.12.2022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1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344-3C13-4097-BBA1-701CAACD2188}" type="datetime1">
              <a:rPr lang="tr-TR" smtClean="0"/>
              <a:t>27.12.2022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4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878A-9FCC-4D16-A43E-5AB779B67D3C}" type="datetime1">
              <a:rPr lang="tr-TR" smtClean="0"/>
              <a:t>27.12.2022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B07C-F160-4B24-A200-A3675E3326D4}" type="datetime1">
              <a:rPr lang="tr-TR" smtClean="0"/>
              <a:t>27.12.2022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8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663-9F55-4F80-85B0-B85EA7C5323B}" type="datetime1">
              <a:rPr lang="tr-TR" smtClean="0"/>
              <a:t>27.12.2022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3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FC56-6BDA-4761-9C56-BDF4A081F3E5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UBMK'19, 11-15 September 2019 Samsun- Türkiye                           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07E6-CE96-46E6-8803-7B16E701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06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UBMK’19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69343" y="6389481"/>
            <a:ext cx="2743200" cy="365125"/>
          </a:xfrm>
        </p:spPr>
        <p:txBody>
          <a:bodyPr/>
          <a:lstStyle/>
          <a:p>
            <a:fld id="{D67107E6-CE96-46E6-8803-7B16E7012564}" type="slidenum">
              <a:rPr lang="tr-TR" smtClean="0"/>
              <a:t>1</a:t>
            </a:fld>
            <a:r>
              <a:rPr lang="tr-TR"/>
              <a:t>/11</a:t>
            </a:r>
            <a:endParaRPr lang="tr-T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1585929-E2D4-4FC3-B858-33A18A8099BD}" type="datetime1">
              <a:rPr lang="tr-TR" smtClean="0"/>
              <a:t>27.12.2022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FDCABA-99B5-2843-B42B-A6E0F882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6" y="1690688"/>
            <a:ext cx="10916723" cy="34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46F9-2552-3648-9485-E013183F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328-7B51-499D-A840-2AFA4F68DFB0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7160-99C6-DC4D-ADE4-9B8B0E13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</a:t>
            </a:r>
            <a:fld id="{F00B0873-D218-4DDA-8A45-EB0A2A681640}" type="slidenum">
              <a:rPr lang="tr-TR" smtClean="0"/>
              <a:pPr/>
              <a:t>10</a:t>
            </a:fld>
            <a:r>
              <a:rPr lang="tr-TR"/>
              <a:t>/11                       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10A42-8119-EF47-BCC5-E84BC6D6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31" y="95072"/>
            <a:ext cx="6019800" cy="584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941DD-D692-504F-BF2D-3F95D64BFBF3}"/>
              </a:ext>
            </a:extLst>
          </p:cNvPr>
          <p:cNvSpPr/>
          <p:nvPr/>
        </p:nvSpPr>
        <p:spPr>
          <a:xfrm>
            <a:off x="462168" y="1039793"/>
            <a:ext cx="495465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Turkish political climate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opinion of the individual voters on a variety of political issues related to Turkish politics.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Dataset has 885 rows and 14 columns.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7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uture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esearch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proposed a new feature selection algorithm design called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Evolving Fast and Slow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problems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using two parallel genetic algorithms having high and low mutation rates, respectively.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approach can easily be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extended to regression problems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genetic algorithms, first of all it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inherently parallel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can be easily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always finds a solution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With correct hyper-parameter settings, solutions found gets better.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leave a systematic search of hyper-parameters for different kind of real datasets as a future work.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of the key advantage of this work, is that this method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can decide the number of features to be selected on its own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whereas most of the existing feature selection algorithms requires the number of selected features as an input.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Apart from feature selection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, algorithm selection can also be done via genetic algorithms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(Auto ML)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FDBF-62BC-42C2-95CE-A3D10F30C2AA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11</a:t>
            </a:fld>
            <a:r>
              <a:rPr lang="tr-TR"/>
              <a:t>/11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063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5E06-0E03-E547-A468-B7ADAF59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347"/>
            <a:ext cx="4114801" cy="431675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Faktoring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Cheque Dataset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Results are again computed over 20 realizations for  alpha = 0.9 for the financial dataset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0A03-D0B7-AE4C-86F2-78A051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328-7B51-499D-A840-2AFA4F68DFB0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31B4-356E-2942-B993-39BC768E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</a:t>
            </a:r>
            <a:fld id="{F00B0873-D218-4DDA-8A45-EB0A2A681640}" type="slidenum">
              <a:rPr lang="tr-TR" smtClean="0"/>
              <a:pPr/>
              <a:t>12</a:t>
            </a:fld>
            <a:r>
              <a:rPr lang="tr-TR"/>
              <a:t>/11                       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BBC4-0691-6440-8506-216B2D42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15" y="568463"/>
            <a:ext cx="6286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Problem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Feature selection </a:t>
            </a:r>
            <a:r>
              <a:rPr lang="en-US" dirty="0"/>
              <a:t>is one of the most challenging issues in machine learning, especially while working with </a:t>
            </a:r>
            <a:r>
              <a:rPr lang="en-US" b="1" dirty="0"/>
              <a:t>high dimensional data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3600" b="1" dirty="0"/>
              <a:t>Proposed Solution : </a:t>
            </a:r>
          </a:p>
          <a:p>
            <a:pPr lvl="1"/>
            <a:r>
              <a:rPr lang="en-US" b="1" dirty="0"/>
              <a:t>Evolving Fast and </a:t>
            </a:r>
            <a:r>
              <a:rPr lang="en-US" b="1" dirty="0" err="1"/>
              <a:t>Slow</a:t>
            </a:r>
            <a:r>
              <a:rPr lang="en-US" dirty="0" err="1"/>
              <a:t>,a</a:t>
            </a:r>
            <a:r>
              <a:rPr lang="en-US" dirty="0"/>
              <a:t> new feature selection algorithm design based on using </a:t>
            </a:r>
            <a:r>
              <a:rPr lang="en-US" b="1" dirty="0"/>
              <a:t>two parallel genetic algorithms </a:t>
            </a:r>
            <a:r>
              <a:rPr lang="en-US" dirty="0"/>
              <a:t>having </a:t>
            </a:r>
            <a:r>
              <a:rPr lang="en-US" b="1" dirty="0"/>
              <a:t>high and low mutation rates</a:t>
            </a:r>
            <a:r>
              <a:rPr lang="en-US" dirty="0"/>
              <a:t>, respectively.</a:t>
            </a:r>
          </a:p>
        </p:txBody>
      </p:sp>
      <p:sp>
        <p:nvSpPr>
          <p:cNvPr id="20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D4A7-623D-4053-BA58-13806A24EBE3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4440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2</a:t>
            </a:fld>
            <a:r>
              <a:rPr lang="tr-TR"/>
              <a:t>/11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05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6092" cy="3590649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Genetic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Algorthm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D3A-7C01-4BC2-ADD4-461779ABBF84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3</a:t>
            </a:fld>
            <a:r>
              <a:rPr lang="tr-TR"/>
              <a:t>/11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2E445-73E3-C246-B5F2-F1021A11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92" y="103394"/>
            <a:ext cx="7363474" cy="57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6092" cy="3590649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Genetic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Algorthm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For Feature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D3A-7C01-4BC2-ADD4-461779ABBF84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4</a:t>
            </a:fld>
            <a:r>
              <a:rPr lang="tr-TR"/>
              <a:t>/11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115C1-1F9E-344F-BB6F-31ADE99B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87" y="660958"/>
            <a:ext cx="6975950" cy="474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DC015-DE0A-E549-AC7C-E8627AC7D890}"/>
              </a:ext>
            </a:extLst>
          </p:cNvPr>
          <p:cNvSpPr txBox="1"/>
          <p:nvPr/>
        </p:nvSpPr>
        <p:spPr>
          <a:xfrm>
            <a:off x="4921387" y="93455"/>
            <a:ext cx="322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0565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6092" cy="3590649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Genetic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Algorthm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For Feature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D3A-7C01-4BC2-ADD4-461779ABBF84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5</a:t>
            </a:fld>
            <a:r>
              <a:rPr lang="tr-TR"/>
              <a:t>/11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C015-DE0A-E549-AC7C-E8627AC7D890}"/>
              </a:ext>
            </a:extLst>
          </p:cNvPr>
          <p:cNvSpPr txBox="1"/>
          <p:nvPr/>
        </p:nvSpPr>
        <p:spPr>
          <a:xfrm>
            <a:off x="4921387" y="93455"/>
            <a:ext cx="5852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&amp;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2FC10-903A-4142-BB9C-9DB85D16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071770"/>
            <a:ext cx="6731000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952AC-83A5-D14F-B26A-1B36BF7B6E7F}"/>
              </a:ext>
            </a:extLst>
          </p:cNvPr>
          <p:cNvSpPr txBox="1"/>
          <p:nvPr/>
        </p:nvSpPr>
        <p:spPr>
          <a:xfrm>
            <a:off x="5098774" y="1909970"/>
            <a:ext cx="625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Score(x)   </a:t>
            </a:r>
            <a:r>
              <a:rPr lang="en-US" dirty="0"/>
              <a:t>: Cross validation accuracy score </a:t>
            </a:r>
            <a:r>
              <a:rPr lang="en-US" i="1" dirty="0"/>
              <a:t>(to be maximized)</a:t>
            </a:r>
          </a:p>
          <a:p>
            <a:r>
              <a:rPr lang="en-US" b="1" dirty="0" err="1"/>
              <a:t>Nx</a:t>
            </a:r>
            <a:r>
              <a:rPr lang="en-US" b="1" dirty="0"/>
              <a:t> / </a:t>
            </a:r>
            <a:r>
              <a:rPr lang="en-US" b="1" dirty="0" err="1"/>
              <a:t>Nall</a:t>
            </a:r>
            <a:r>
              <a:rPr lang="en-US" b="1" dirty="0"/>
              <a:t>  </a:t>
            </a:r>
            <a:r>
              <a:rPr lang="en-US" dirty="0"/>
              <a:t>: Ratio of selected features </a:t>
            </a:r>
            <a:r>
              <a:rPr lang="en-US" i="1" dirty="0"/>
              <a:t>(to be minimized)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C625C-3320-FE44-9A5F-DF57C8F70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38" y="3301446"/>
            <a:ext cx="5666343" cy="2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6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6092" cy="3590649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Genetic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Algorthm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For Feature 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D3A-7C01-4BC2-ADD4-461779ABBF84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6</a:t>
            </a:fld>
            <a:r>
              <a:rPr lang="tr-TR"/>
              <a:t>/11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C015-DE0A-E549-AC7C-E8627AC7D890}"/>
              </a:ext>
            </a:extLst>
          </p:cNvPr>
          <p:cNvSpPr txBox="1"/>
          <p:nvPr/>
        </p:nvSpPr>
        <p:spPr>
          <a:xfrm>
            <a:off x="4921386" y="93455"/>
            <a:ext cx="456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BD3D7-C750-5D49-9777-235FB3DB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79" y="862896"/>
            <a:ext cx="679450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943F-F0F2-5E4B-9FC4-457C36878755}"/>
              </a:ext>
            </a:extLst>
          </p:cNvPr>
          <p:cNvSpPr txBox="1"/>
          <p:nvPr/>
        </p:nvSpPr>
        <p:spPr>
          <a:xfrm>
            <a:off x="4668779" y="5199797"/>
            <a:ext cx="57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Parents selected acc to fitness values. Recombination is followed by mutation.</a:t>
            </a:r>
          </a:p>
        </p:txBody>
      </p:sp>
    </p:spTree>
    <p:extLst>
      <p:ext uri="{BB962C8B-B14F-4D97-AF65-F5344CB8AC3E}">
        <p14:creationId xmlns:p14="http://schemas.microsoft.com/office/powerpoint/2010/main" val="28634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9CBD-1B27-734D-A423-B48ED06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EVOLVING, FAST AND SLOW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F2FE-D4C4-1F42-80F5-C3025E3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328-7B51-499D-A840-2AFA4F68DFB0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B651-749D-E54D-817D-8170EAF2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</a:t>
            </a:r>
            <a:fld id="{F00B0873-D218-4DDA-8A45-EB0A2A681640}" type="slidenum">
              <a:rPr lang="tr-TR" smtClean="0"/>
              <a:pPr/>
              <a:t>7</a:t>
            </a:fld>
            <a:r>
              <a:rPr lang="tr-TR"/>
              <a:t>/11                       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75F49-0C5D-C048-8D9D-E1A2BA38E136}"/>
              </a:ext>
            </a:extLst>
          </p:cNvPr>
          <p:cNvSpPr/>
          <p:nvPr/>
        </p:nvSpPr>
        <p:spPr>
          <a:xfrm>
            <a:off x="8885583" y="954158"/>
            <a:ext cx="3091069" cy="45123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3616BA-6A98-484C-8272-F4046323F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133" y="1034670"/>
            <a:ext cx="2906693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4DB5F8-9F74-7F48-A9F9-83C7ACECA755}"/>
              </a:ext>
            </a:extLst>
          </p:cNvPr>
          <p:cNvSpPr/>
          <p:nvPr/>
        </p:nvSpPr>
        <p:spPr>
          <a:xfrm>
            <a:off x="838200" y="1530024"/>
            <a:ext cx="6930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inspired from </a:t>
            </a:r>
            <a:r>
              <a:rPr lang="en-US" b="1" dirty="0">
                <a:latin typeface="Helvetica" pitchFamily="2" charset="0"/>
              </a:rPr>
              <a:t>Thinking, Fast and Slow </a:t>
            </a:r>
            <a:r>
              <a:rPr lang="en-US" dirty="0">
                <a:latin typeface="Helvetica" pitchFamily="2" charset="0"/>
              </a:rPr>
              <a:t>written by the world’s most influential living psychologist Nobel Laureate Daniel Kahneman. 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0F255-59A0-5348-993A-AD3BB13ADD6D}"/>
              </a:ext>
            </a:extLst>
          </p:cNvPr>
          <p:cNvSpPr/>
          <p:nvPr/>
        </p:nvSpPr>
        <p:spPr>
          <a:xfrm>
            <a:off x="1672379" y="27128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“System 1 (Thinking Fast) continuously generates</a:t>
            </a:r>
          </a:p>
          <a:p>
            <a:r>
              <a:rPr lang="en-US" dirty="0">
                <a:latin typeface="Helvetica" pitchFamily="2" charset="0"/>
              </a:rPr>
              <a:t>suggestions for System 2 (Thinking Slow): impressions,</a:t>
            </a:r>
          </a:p>
          <a:p>
            <a:r>
              <a:rPr lang="en-US" dirty="0">
                <a:latin typeface="Helvetica" pitchFamily="2" charset="0"/>
              </a:rPr>
              <a:t>intuitions, intentions, and feelings. If </a:t>
            </a:r>
            <a:r>
              <a:rPr lang="en-US" dirty="0"/>
              <a:t>endorsed by System 2, impressions and intuitions turn into beliefs, and impulses turn into voluntary actions.”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DCD1F1-591F-9F4B-87A9-8B4862DD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41" y="168965"/>
            <a:ext cx="5880100" cy="570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BEE86-3088-414E-B50D-46B5008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63209" cy="14605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EVOLVING, FAST AND SLOW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6112-018F-2C4E-9B30-7DE9F977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285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Exploration and Exploitation in Unison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parallel architecture is a combination of </a:t>
            </a:r>
          </a:p>
          <a:p>
            <a:r>
              <a:rPr lang="en-US" dirty="0"/>
              <a:t>an automatic system that evolves fast </a:t>
            </a:r>
          </a:p>
          <a:p>
            <a:r>
              <a:rPr lang="en-US" dirty="0"/>
              <a:t>and an effortful system that evolves slow.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6CE2-5C85-D040-B419-1F31B14D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328-7B51-499D-A840-2AFA4F68DFB0}" type="datetime1">
              <a:rPr lang="tr-TR" smtClean="0"/>
              <a:t>27.12.2022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1873-EDA1-1B40-8147-8ECCD63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UBMK'19, 11-15 September 2019 Samsun- Türkiye     </a:t>
            </a:r>
            <a:fld id="{F00B0873-D218-4DDA-8A45-EB0A2A681640}" type="slidenum">
              <a:rPr lang="tr-TR" smtClean="0"/>
              <a:pPr/>
              <a:t>8</a:t>
            </a:fld>
            <a:r>
              <a:rPr lang="tr-TR"/>
              <a:t>/11                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84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A1998-6D1B-EE4E-BF0F-492D8DF1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03" y="1027906"/>
            <a:ext cx="6235700" cy="3556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3947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Toy Dataset</a:t>
            </a:r>
          </a:p>
          <a:p>
            <a:r>
              <a:rPr lang="en-US" dirty="0"/>
              <a:t>10000 sample, 50 feature. Y equals to 1 or 0 depending only the first 10 features. The remaining 40 features are noise.</a:t>
            </a:r>
          </a:p>
          <a:p>
            <a:r>
              <a:rPr lang="en-US" dirty="0"/>
              <a:t>An efficient Feature selection algorithm should select only the first ten.</a:t>
            </a:r>
          </a:p>
          <a:p>
            <a:endParaRPr lang="en-US" b="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50247" y="6258730"/>
            <a:ext cx="3915782" cy="3678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UBMK'19, 11-15 September 2019 Samsun- Türkiye                            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920-EA9E-47A6-A0E0-55918CAB4654}" type="datetime1">
              <a:rPr lang="tr-TR" smtClean="0"/>
              <a:t>27.12.2022</a:t>
            </a:fld>
            <a:endParaRPr lang="tr-TR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69343" y="6389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107E6-CE96-46E6-8803-7B16E7012564}" type="slidenum">
              <a:rPr lang="tr-TR" smtClean="0"/>
              <a:pPr/>
              <a:t>9</a:t>
            </a:fld>
            <a:r>
              <a:rPr lang="tr-TR"/>
              <a:t>/11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C57B0-2564-CE4C-B7B8-7ADBCC953A4B}"/>
              </a:ext>
            </a:extLst>
          </p:cNvPr>
          <p:cNvSpPr txBox="1"/>
          <p:nvPr/>
        </p:nvSpPr>
        <p:spPr>
          <a:xfrm>
            <a:off x="7354956" y="4583906"/>
            <a:ext cx="375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=1,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generations = 20,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over 50 runs,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mutation rates slow 0.1 and fast 1</a:t>
            </a:r>
          </a:p>
        </p:txBody>
      </p:sp>
    </p:spTree>
    <p:extLst>
      <p:ext uri="{BB962C8B-B14F-4D97-AF65-F5344CB8AC3E}">
        <p14:creationId xmlns:p14="http://schemas.microsoft.com/office/powerpoint/2010/main" val="21348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3cf6d1-dfd6-4d2c-8cbe-a625a489214f">
      <Terms xmlns="http://schemas.microsoft.com/office/infopath/2007/PartnerControls"/>
    </lcf76f155ced4ddcb4097134ff3c332f>
    <TaxCatchAll xmlns="99ac1294-1659-4580-9e0f-3530b6308f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1D35DEEFB1A8064E809D142556A553F3" ma:contentTypeVersion="10" ma:contentTypeDescription="Yeni belge oluşturun." ma:contentTypeScope="" ma:versionID="a0dff0590bfd75c52ae91855d2708c44">
  <xsd:schema xmlns:xsd="http://www.w3.org/2001/XMLSchema" xmlns:xs="http://www.w3.org/2001/XMLSchema" xmlns:p="http://schemas.microsoft.com/office/2006/metadata/properties" xmlns:ns2="8c3cf6d1-dfd6-4d2c-8cbe-a625a489214f" xmlns:ns3="99ac1294-1659-4580-9e0f-3530b6308f28" targetNamespace="http://schemas.microsoft.com/office/2006/metadata/properties" ma:root="true" ma:fieldsID="f67fdd7555669006c59a1f087fee52b5" ns2:_="" ns3:_="">
    <xsd:import namespace="8c3cf6d1-dfd6-4d2c-8cbe-a625a489214f"/>
    <xsd:import namespace="99ac1294-1659-4580-9e0f-3530b6308f2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cf6d1-dfd6-4d2c-8cbe-a625a489214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Resim Etiketleri" ma:readOnly="false" ma:fieldId="{5cf76f15-5ced-4ddc-b409-7134ff3c332f}" ma:taxonomyMulti="true" ma:sspId="31bbd568-e4b6-4644-846b-cb5019090d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c1294-1659-4580-9e0f-3530b6308f2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bee1c23-f0bc-43b8-81d4-643ea897a0c6}" ma:internalName="TaxCatchAll" ma:showField="CatchAllData" ma:web="99ac1294-1659-4580-9e0f-3530b6308f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88486-9028-4349-A339-23CB25DE1C62}">
  <ds:schemaRefs>
    <ds:schemaRef ds:uri="http://schemas.microsoft.com/office/2006/metadata/properties"/>
    <ds:schemaRef ds:uri="http://schemas.microsoft.com/office/infopath/2007/PartnerControls"/>
    <ds:schemaRef ds:uri="8c3cf6d1-dfd6-4d2c-8cbe-a625a489214f"/>
    <ds:schemaRef ds:uri="99ac1294-1659-4580-9e0f-3530b6308f28"/>
  </ds:schemaRefs>
</ds:datastoreItem>
</file>

<file path=customXml/itemProps2.xml><?xml version="1.0" encoding="utf-8"?>
<ds:datastoreItem xmlns:ds="http://schemas.openxmlformats.org/officeDocument/2006/customXml" ds:itemID="{D87F7EC7-DE9E-4A60-A973-0A2774E7DB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2BD90E-0608-44E8-8256-13CCA6D337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3cf6d1-dfd6-4d2c-8cbe-a625a489214f"/>
    <ds:schemaRef ds:uri="99ac1294-1659-4580-9e0f-3530b6308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587</Words>
  <Application>Microsoft Office PowerPoint</Application>
  <PresentationFormat>Geniş ekran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Office Teması</vt:lpstr>
      <vt:lpstr>UBMK’19</vt:lpstr>
      <vt:lpstr>Introduction</vt:lpstr>
      <vt:lpstr>Standard Genetic  Algorthm</vt:lpstr>
      <vt:lpstr>Genetic  Algorthm For Feature  Selection</vt:lpstr>
      <vt:lpstr>Genetic  Algorthm For Feature  Selection</vt:lpstr>
      <vt:lpstr>Genetic  Algorthm For Feature  Selection</vt:lpstr>
      <vt:lpstr>EVOLVING, FAST AND SLOW</vt:lpstr>
      <vt:lpstr>EVOLVING, FAST AND SLOW</vt:lpstr>
      <vt:lpstr>Results and Discussion</vt:lpstr>
      <vt:lpstr>PowerPoint Sunusu</vt:lpstr>
      <vt:lpstr>Conclusions and Future Research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ŞEREF SAĞIROĞLU</dc:creator>
  <cp:keywords/>
  <dc:description/>
  <cp:lastModifiedBy>Uzay Çetin</cp:lastModifiedBy>
  <cp:revision>46</cp:revision>
  <dcterms:created xsi:type="dcterms:W3CDTF">2018-08-12T18:31:45Z</dcterms:created>
  <dcterms:modified xsi:type="dcterms:W3CDTF">2022-12-27T17:38:56Z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0x0101001D35DEEFB1A8064E809D142556A553F3</vt:lpwstr>
  </property>
  <property fmtid="{D5CDD505-2E9C-101B-9397-08002B2CF9AE}" pid="3" name="MediaServiceImageTags">
    <vt:lpwstr/>
  </property>
</Properties>
</file>