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2"/>
  </p:notesMasterIdLst>
  <p:sldIdLst>
    <p:sldId id="261" r:id="rId2"/>
    <p:sldId id="260" r:id="rId3"/>
    <p:sldId id="259" r:id="rId4"/>
    <p:sldId id="258" r:id="rId5"/>
    <p:sldId id="262" r:id="rId6"/>
    <p:sldId id="263" r:id="rId7"/>
    <p:sldId id="265" r:id="rId8"/>
    <p:sldId id="266" r:id="rId9"/>
    <p:sldId id="267" r:id="rId10"/>
    <p:sldId id="271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8620C-423C-4E70-A0F1-063E1F1CA775}" type="datetimeFigureOut">
              <a:rPr lang="tr-TR" smtClean="0"/>
              <a:t>04.07.2013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CE14-E381-41C9-87A5-276510A7BE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108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kizkenar Üçgen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06F8375-4B0A-47DF-9699-3ED0F8C08BB1}" type="datetime1">
              <a:rPr lang="tr-TR" smtClean="0"/>
              <a:t>04.07.2013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tr-TR" smtClean="0"/>
              <a:t>bilgidagi.com</a:t>
            </a:r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43668A2-3F4F-455C-866F-376AC92F96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48EC-8848-46EF-9793-DB1970F91B92}" type="datetime1">
              <a:rPr lang="tr-TR" smtClean="0"/>
              <a:t>04.07.2013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68A2-3F4F-455C-866F-376AC92F96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29C4-1176-4E4D-86FF-AD4BAF886F47}" type="datetime1">
              <a:rPr lang="tr-TR" smtClean="0"/>
              <a:t>04.07.2013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68A2-3F4F-455C-866F-376AC92F96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C3EB47C-2FC7-47F5-93CC-EC64E901FA60}" type="datetime1">
              <a:rPr lang="tr-TR" smtClean="0"/>
              <a:t>04.07.2013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68A2-3F4F-455C-866F-376AC92F96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 Üçgen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İkizkenar Üçgen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C7407D0-889B-43B9-B29E-22CD9E183205}" type="datetime1">
              <a:rPr lang="tr-TR" smtClean="0"/>
              <a:t>04.07.2013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43668A2-3F4F-455C-866F-376AC92F96FB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10 Düz Bağlayıcı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93DDB53-3200-4B1A-9077-0B508AF13B12}" type="datetime1">
              <a:rPr lang="tr-TR" smtClean="0"/>
              <a:t>04.07.2013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3668A2-3F4F-455C-866F-376AC92F96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DA8F388-687F-4D78-98F1-C60A972A0EBC}" type="datetime1">
              <a:rPr lang="tr-TR" smtClean="0"/>
              <a:t>04.07.2013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43668A2-3F4F-455C-866F-376AC92F96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239A-3CFB-4EC0-96EE-EB1EC1BB55C9}" type="datetime1">
              <a:rPr lang="tr-TR" smtClean="0"/>
              <a:t>04.07.2013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68A2-3F4F-455C-866F-376AC92F96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A54693D-1B38-44CE-81E5-9ADB0196CB8B}" type="datetime1">
              <a:rPr lang="tr-TR" smtClean="0"/>
              <a:t>04.07.2013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3668A2-3F4F-455C-866F-376AC92F96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CED6BB5-90AF-44AD-95D6-05574FA41CA1}" type="datetime1">
              <a:rPr lang="tr-TR" smtClean="0"/>
              <a:t>04.07.2013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tr-TR" smtClean="0"/>
              <a:t>bilgidagi.com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43668A2-3F4F-455C-866F-376AC92F96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7A0FE5A-6A7E-4792-8879-3B89D67F93FD}" type="datetime1">
              <a:rPr lang="tr-TR" smtClean="0"/>
              <a:t>04.07.2013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tr-TR" smtClean="0"/>
              <a:t>bilgidagi.com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43668A2-3F4F-455C-866F-376AC92F96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 Üçgen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Düz Bağlayıcı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16F963D-D8A1-47A5-B524-2F2FF5F66FF2}" type="datetime1">
              <a:rPr lang="tr-TR" smtClean="0"/>
              <a:t>04.07.2013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bilgidagi.com</a:t>
            </a:r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43668A2-3F4F-455C-866F-376AC92F96F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cografya.8m.net/gunes/venus/venu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fourmilab.ch/earthview/nopan.ma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nssdc.gsfc.nasa.gov/image/planetary/moon/gal_moon_color.jp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://www.cografya.8m.net/gunes/mars/mars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nssdc.gsfc.nasa.gov/image/planetary/mars/marsglobe3.jp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nssdc.gsfc.nasa.gov/image/planetary/jupiter/jupiter_gany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://www.cografya.8m.net/gunes/jupiter/jupiter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://www.cografya.8m.net/gunes/saturn/saturn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://www.cografya.8m.net/gunes/uranus/uranus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http://www.cografya.8m.net/gunes/neptun/neptun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nssdc.gsfc.nasa.gov/image/planetary/neptune/neptune.jpg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hyperlink" Target="http://www.cografya.8m.net/gunes/pluton/pluto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umbra.nascom.nasa.gov/images/eit_19970914_0121_304.gif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6432376" cy="2016224"/>
          </a:xfrm>
        </p:spPr>
        <p:txBody>
          <a:bodyPr>
            <a:normAutofit/>
          </a:bodyPr>
          <a:lstStyle/>
          <a:p>
            <a:pPr algn="ctr"/>
            <a:r>
              <a:rPr lang="tr-TR" sz="5400" dirty="0" smtClean="0"/>
              <a:t>GEZEGENLER</a:t>
            </a:r>
            <a:endParaRPr lang="tr-TR" sz="5400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 flipV="1">
            <a:off x="9828584" y="2348880"/>
            <a:ext cx="216024" cy="216024"/>
          </a:xfrm>
        </p:spPr>
        <p:txBody>
          <a:bodyPr>
            <a:normAutofit fontScale="47500" lnSpcReduction="20000"/>
          </a:bodyPr>
          <a:lstStyle/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/>
          <a:lstStyle/>
          <a:p>
            <a:r>
              <a:rPr lang="tr-TR" sz="4400" dirty="0" smtClean="0"/>
              <a:t>Gezegenler Güneş etrafında döndükleri gibi, kendi eksenleri etrafında da dönerler.</a:t>
            </a:r>
            <a:endParaRPr lang="en-US" sz="4400" dirty="0" smtClean="0"/>
          </a:p>
          <a:p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mage of Mercu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99592" y="188640"/>
            <a:ext cx="7200800" cy="1152127"/>
          </a:xfrm>
          <a:noFill/>
        </p:spPr>
        <p:txBody>
          <a:bodyPr>
            <a:normAutofit/>
          </a:bodyPr>
          <a:lstStyle/>
          <a:p>
            <a:pPr algn="ctr"/>
            <a:r>
              <a:rPr lang="tr-TR" sz="4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MERKÜR</a:t>
            </a:r>
            <a:r>
              <a:rPr lang="tr-TR" dirty="0" smtClean="0">
                <a:latin typeface="Aharoni" pitchFamily="2" charset="-79"/>
                <a:cs typeface="Aharoni" pitchFamily="2" charset="-79"/>
              </a:rPr>
              <a:t> </a:t>
            </a:r>
            <a:endParaRPr lang="tr-TR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pPr>
              <a:buNone/>
            </a:pPr>
            <a:endParaRPr lang="tr-TR" sz="2400" dirty="0" smtClean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2072"/>
          </a:xfrm>
        </p:spPr>
        <p:txBody>
          <a:bodyPr>
            <a:normAutofit/>
          </a:bodyPr>
          <a:lstStyle/>
          <a:p>
            <a:r>
              <a:rPr lang="tr-TR" sz="4400" dirty="0" smtClean="0"/>
              <a:t>Güneş'e en yakın olan gezegendir. Güneş’le arasında 58 milyon </a:t>
            </a:r>
            <a:r>
              <a:rPr lang="tr-TR" sz="4400" dirty="0" err="1" smtClean="0"/>
              <a:t>km’lik</a:t>
            </a:r>
            <a:r>
              <a:rPr lang="tr-TR" sz="4400" dirty="0" smtClean="0"/>
              <a:t> mesafe vardır. Güneş etrafındaki dönüşünü 88 günde tamamlar. </a:t>
            </a:r>
            <a:endParaRPr lang="tr-TR" sz="4400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/>
          <a:lstStyle/>
          <a:p>
            <a:r>
              <a:rPr lang="tr-TR" sz="4400" dirty="0" smtClean="0"/>
              <a:t>Merkür'ün herhangi bir doğal uydusu yoktur. hidrojen, helyum ve neon gazlarından oluşan ince bir atmosferi vardır</a:t>
            </a:r>
            <a:r>
              <a:rPr lang="tr-TR" sz="2800" dirty="0" smtClean="0"/>
              <a:t>.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6048"/>
          </a:xfrm>
        </p:spPr>
        <p:txBody>
          <a:bodyPr/>
          <a:lstStyle/>
          <a:p>
            <a:r>
              <a:rPr lang="tr-TR" sz="3200" dirty="0" smtClean="0"/>
              <a:t>Merkür'ün yüzeyinde Ay'ın yüzeyindekilere benzeyen kraterler vardır. Fakat bilindiği kadarıyla Merkür'de canlıların yaşayabilmesini olanaklı kılacak koşullar bulunmamaktadır.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6048"/>
          </a:xfrm>
        </p:spPr>
        <p:txBody>
          <a:bodyPr/>
          <a:lstStyle/>
          <a:p>
            <a:r>
              <a:rPr lang="tr-TR" sz="3200" dirty="0" smtClean="0"/>
              <a:t>Çünkü gezegenin Güneş'e dönük yüzünde sıcaklık, 400 dereceye kadar çıkar, buna karşılık karanlık yüzünde -173 dereceye kadar düşer.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2" descr="VENÜS">
            <a:hlinkClick r:id="rId2"/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35696" y="332656"/>
            <a:ext cx="5184576" cy="1399032"/>
          </a:xfrm>
        </p:spPr>
        <p:txBody>
          <a:bodyPr>
            <a:normAutofit/>
          </a:bodyPr>
          <a:lstStyle/>
          <a:p>
            <a:pPr algn="ctr"/>
            <a:r>
              <a:rPr lang="tr-TR" sz="5400" dirty="0" smtClean="0"/>
              <a:t>VENÜS</a:t>
            </a:r>
            <a:endParaRPr lang="tr-TR" sz="54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>
            <a:normAutofit/>
          </a:bodyPr>
          <a:lstStyle/>
          <a:p>
            <a:r>
              <a:rPr lang="tr-TR" sz="4000" dirty="0" smtClean="0"/>
              <a:t>Güneş çevresinde, ondan ortalama 107,5 milyon km uzaklıkta daireye çok yakın bir yörünge üzerinde dolanır. </a:t>
            </a:r>
            <a:endParaRPr lang="tr-TR" sz="4000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8016"/>
          </a:xfrm>
        </p:spPr>
        <p:txBody>
          <a:bodyPr>
            <a:normAutofit/>
          </a:bodyPr>
          <a:lstStyle/>
          <a:p>
            <a:r>
              <a:rPr lang="tr-TR" sz="4000" dirty="0" smtClean="0"/>
              <a:t>Güneş çevresindeki dolanma süresi 225 gündür. Venüs'ün kendi ekseni çevresindeki dönüşü geriye doğru, yani doğudan batıya doğrudur.</a:t>
            </a:r>
            <a:endParaRPr lang="tr-TR" sz="4000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7" descr="Image of Venu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0648"/>
            <a:ext cx="6336704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9" descr="C:\Documents and Settings\Tuncay Çağır\Belgelerim\Resimlerim\Solar Syst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/>
          <a:lstStyle/>
          <a:p>
            <a:r>
              <a:rPr lang="tr-TR" sz="3200" dirty="0" smtClean="0"/>
              <a:t>Kendi çevresindeki bir dönüşünü 243 günde tamamlar. Yoğun atmosferinin yüzde 96'dan fazlası karbondioksitten, yüzde 3,5'i azottan, kalan kısmı da su buharı, argon ve neondan oluşur.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/>
          <a:lstStyle/>
          <a:p>
            <a:r>
              <a:rPr lang="tr-TR" sz="3200" dirty="0" smtClean="0"/>
              <a:t>Venüs’ün atmosferi ısısının dışarı çıkmasını önlediği için, Venüs Merkür’den daha sıcaktır. Yüzeyinde sıcaklık yaklaşık 460 derecedir.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earth.gif (105739 bytes)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267494"/>
            <a:ext cx="7956376" cy="1217290"/>
          </a:xfrm>
          <a:ln>
            <a:noFill/>
          </a:ln>
        </p:spPr>
        <p:txBody>
          <a:bodyPr/>
          <a:lstStyle/>
          <a:p>
            <a:pPr algn="r"/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DÜNYA (YERKÜRE)</a:t>
            </a:r>
            <a:endParaRPr lang="tr-TR" dirty="0">
              <a:solidFill>
                <a:schemeClr val="accent2">
                  <a:lumMod val="75000"/>
                </a:schemeClr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>
            <a:normAutofit/>
          </a:bodyPr>
          <a:lstStyle/>
          <a:p>
            <a:r>
              <a:rPr lang="tr-TR" sz="4800" dirty="0" smtClean="0"/>
              <a:t>Dünya, kutuplardan basık ekvatordan şişkin kendine has bir şekle sahiptir.</a:t>
            </a:r>
            <a:endParaRPr lang="tr-TR" sz="4800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plu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2112"/>
          </a:xfrm>
        </p:spPr>
        <p:txBody>
          <a:bodyPr>
            <a:normAutofit/>
          </a:bodyPr>
          <a:lstStyle/>
          <a:p>
            <a:r>
              <a:rPr lang="tr-TR" sz="4000" dirty="0" smtClean="0"/>
              <a:t>Dünya, Güneş çevresindeki dönüşünü, elips şeklindeki yörüngesi üzerinde, 365 gün 6 saatte tamamlar.</a:t>
            </a:r>
            <a:endParaRPr lang="tr-TR" sz="4000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wheel spokes="8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/>
          <a:lstStyle/>
          <a:p>
            <a:r>
              <a:rPr lang="tr-TR" sz="3200" dirty="0" smtClean="0"/>
              <a:t>Dünya kendi ekseni etrafındaki dönüşünü, batıdan doğuya doğru 24 saatte tamamlar.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over dir="l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9" descr="1007524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5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6048"/>
          </a:xfrm>
        </p:spPr>
        <p:txBody>
          <a:bodyPr>
            <a:normAutofit/>
          </a:bodyPr>
          <a:lstStyle/>
          <a:p>
            <a:r>
              <a:rPr lang="tr-TR" sz="4800" dirty="0" smtClean="0"/>
              <a:t>Atmosferi ile döndüğünden, bu dönüş hissedilmez.</a:t>
            </a:r>
            <a:endParaRPr lang="tr-TR" sz="4800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plu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/>
          <a:lstStyle/>
          <a:p>
            <a:r>
              <a:rPr lang="tr-TR" sz="3200" dirty="0" smtClean="0"/>
              <a:t>Dünya'mız kutup noktalarından geçen bir eksen etrafında döner. Dünya'nın dönme ekseni ile destek ekseni arasında 23,5  derecelik bir açı vardır.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wheel spokes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6128"/>
          </a:xfrm>
        </p:spPr>
        <p:txBody>
          <a:bodyPr/>
          <a:lstStyle/>
          <a:p>
            <a:r>
              <a:rPr lang="tr-TR" sz="3200" dirty="0" smtClean="0"/>
              <a:t>Bu eğiklik mevsimlerin oluşmasına,  gece ile gündüz arasındaki farkın ekvatordan kutuplara doğru gittikçe artmasına sebep olur.</a:t>
            </a:r>
            <a:endParaRPr lang="tr-TR" dirty="0"/>
          </a:p>
        </p:txBody>
      </p:sp>
      <p:pic>
        <p:nvPicPr>
          <p:cNvPr id="4" name="Picture 4" descr="http://www.fourmilab.ch/earthview/cache/12208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708920"/>
            <a:ext cx="518457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latin typeface="Algerian" pitchFamily="82" charset="0"/>
              </a:rPr>
              <a:t>GÜNEŞ SİSTEMİ </a:t>
            </a:r>
            <a:endParaRPr lang="tr-TR" dirty="0">
              <a:latin typeface="Algeria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Courier New" pitchFamily="49" charset="0"/>
              <a:buChar char="o"/>
              <a:defRPr/>
            </a:pPr>
            <a:r>
              <a:rPr lang="tr-TR" sz="4400" i="1" dirty="0" smtClean="0">
                <a:hlinkClick r:id="" action="ppaction://noaction"/>
              </a:rPr>
              <a:t>GÜNEŞ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  <a:defRPr/>
            </a:pPr>
            <a:r>
              <a:rPr lang="tr-TR" sz="4400" i="1" dirty="0" smtClean="0">
                <a:hlinkClick r:id="" action="ppaction://noaction"/>
              </a:rPr>
              <a:t>GEZEGENLER</a:t>
            </a:r>
            <a:endParaRPr lang="tr-TR" sz="4400" i="1" dirty="0" smtClean="0"/>
          </a:p>
          <a:p>
            <a:pPr>
              <a:buClr>
                <a:schemeClr val="tx1"/>
              </a:buClr>
              <a:buFont typeface="Courier New" pitchFamily="49" charset="0"/>
              <a:buChar char="o"/>
              <a:defRPr/>
            </a:pPr>
            <a:r>
              <a:rPr lang="tr-TR" sz="4400" i="1" dirty="0" smtClean="0">
                <a:hlinkClick r:id="" action="ppaction://noaction"/>
              </a:rPr>
              <a:t>ASTEROİTLER</a:t>
            </a:r>
            <a:endParaRPr lang="tr-TR" sz="4400" i="1" dirty="0" smtClean="0"/>
          </a:p>
          <a:p>
            <a:pPr>
              <a:buClr>
                <a:schemeClr val="tx1"/>
              </a:buClr>
              <a:buFont typeface="Courier New" pitchFamily="49" charset="0"/>
              <a:buChar char="o"/>
              <a:defRPr/>
            </a:pPr>
            <a:r>
              <a:rPr lang="tr-TR" sz="4400" i="1" dirty="0" smtClean="0">
                <a:hlinkClick r:id="" action="ppaction://noaction"/>
              </a:rPr>
              <a:t>METEORLAR</a:t>
            </a:r>
            <a:endParaRPr lang="tr-TR" sz="4400" i="1" dirty="0" smtClean="0"/>
          </a:p>
          <a:p>
            <a:pPr>
              <a:buClr>
                <a:schemeClr val="tx1"/>
              </a:buClr>
              <a:buFont typeface="Courier New" pitchFamily="49" charset="0"/>
              <a:buChar char="o"/>
              <a:defRPr/>
            </a:pPr>
            <a:r>
              <a:rPr lang="tr-TR" sz="4400" i="1" dirty="0" smtClean="0">
                <a:hlinkClick r:id="" action="ppaction://noaction"/>
              </a:rPr>
              <a:t>KUYRUKLU</a:t>
            </a:r>
            <a:r>
              <a:rPr lang="tr-TR" sz="4400" i="1" dirty="0" smtClean="0"/>
              <a:t> </a:t>
            </a:r>
            <a:r>
              <a:rPr lang="tr-TR" sz="4400" i="1" dirty="0" smtClean="0">
                <a:hlinkClick r:id="" action="ppaction://noaction"/>
              </a:rPr>
              <a:t>YILDIZLAR</a:t>
            </a:r>
            <a:endParaRPr lang="tr-TR" sz="4400" i="1" dirty="0" smtClean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2072"/>
          </a:xfrm>
        </p:spPr>
        <p:txBody>
          <a:bodyPr>
            <a:normAutofit/>
          </a:bodyPr>
          <a:lstStyle/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r>
              <a:rPr lang="tr-TR" sz="3200" dirty="0" smtClean="0"/>
              <a:t>Dünya'nın tek uydusu ve ona en yakın gök cismi </a:t>
            </a:r>
            <a:r>
              <a:rPr lang="tr-TR" sz="3200" dirty="0" smtClean="0">
                <a:hlinkClick r:id="rId2" action="ppaction://hlinksldjump"/>
              </a:rPr>
              <a:t>Ay'dır</a:t>
            </a:r>
            <a:r>
              <a:rPr lang="tr-TR" sz="3200" dirty="0" smtClean="0"/>
              <a:t>.         </a:t>
            </a:r>
            <a:endParaRPr lang="en-US" sz="2000" dirty="0" smtClean="0"/>
          </a:p>
          <a:p>
            <a:endParaRPr lang="tr-TR" dirty="0"/>
          </a:p>
        </p:txBody>
      </p:sp>
      <p:pic>
        <p:nvPicPr>
          <p:cNvPr id="6" name="Picture 4" descr="http://www.jpl.nasa.gov/galileo/images/earthmo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692696"/>
            <a:ext cx="5256584" cy="427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humbnail of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115616" y="0"/>
            <a:ext cx="6408712" cy="1124744"/>
          </a:xfrm>
        </p:spPr>
        <p:txBody>
          <a:bodyPr>
            <a:normAutofit/>
          </a:bodyPr>
          <a:lstStyle/>
          <a:p>
            <a:pPr algn="ctr"/>
            <a:r>
              <a:rPr lang="tr-TR" sz="6600" dirty="0" smtClean="0"/>
              <a:t>AY</a:t>
            </a:r>
            <a:endParaRPr lang="tr-TR" sz="66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over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2072"/>
          </a:xfrm>
        </p:spPr>
        <p:txBody>
          <a:bodyPr/>
          <a:lstStyle/>
          <a:p>
            <a:r>
              <a:rPr lang="tr-TR" sz="3200" dirty="0" smtClean="0"/>
              <a:t> Ay'ın Dünya'ya olan ortalama uzaklığı 384000 km </a:t>
            </a:r>
            <a:r>
              <a:rPr lang="tr-TR" sz="3200" dirty="0" err="1" smtClean="0"/>
              <a:t>dir</a:t>
            </a:r>
            <a:r>
              <a:rPr lang="tr-TR" sz="3200" dirty="0" smtClean="0"/>
              <a:t>. Çapı ortalama olarak 3500 km olan Ay, bu büyüklüğü ile Dünya'nın 50 de biri kadardır.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>
            <a:normAutofit/>
          </a:bodyPr>
          <a:lstStyle/>
          <a:p>
            <a:r>
              <a:rPr lang="tr-TR" sz="4400" dirty="0" smtClean="0"/>
              <a:t>Ay'da atmosfer yoktur. Hava ve su bulunmadığı için meteorolojik olay görülmez.</a:t>
            </a:r>
            <a:endParaRPr lang="tr-TR" sz="4400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MARS">
            <a:hlinkClick r:id="rId2"/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MARS</a:t>
            </a:r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8016"/>
          </a:xfrm>
        </p:spPr>
        <p:txBody>
          <a:bodyPr/>
          <a:lstStyle/>
          <a:p>
            <a:r>
              <a:rPr lang="tr-TR" sz="3200" dirty="0" smtClean="0"/>
              <a:t>Güneş'ten ortalama uzaklığı yaklaşık 228 milyon </a:t>
            </a:r>
            <a:r>
              <a:rPr lang="tr-TR" sz="3200" dirty="0" err="1" smtClean="0"/>
              <a:t>km'dir</a:t>
            </a:r>
            <a:r>
              <a:rPr lang="tr-TR" sz="3200" dirty="0" smtClean="0"/>
              <a:t>. Mars'ın iki küçük uydusu vardır; bunlar </a:t>
            </a:r>
            <a:r>
              <a:rPr lang="tr-TR" sz="3200" dirty="0" err="1" smtClean="0"/>
              <a:t>Phobos</a:t>
            </a:r>
            <a:r>
              <a:rPr lang="tr-TR" sz="3200" dirty="0" smtClean="0"/>
              <a:t> ve </a:t>
            </a:r>
            <a:r>
              <a:rPr lang="tr-TR" sz="3200" dirty="0" err="1" smtClean="0"/>
              <a:t>Deimos'tur</a:t>
            </a:r>
            <a:r>
              <a:rPr lang="tr-TR" sz="3200" dirty="0" smtClean="0"/>
              <a:t>.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6048"/>
          </a:xfrm>
        </p:spPr>
        <p:txBody>
          <a:bodyPr/>
          <a:lstStyle/>
          <a:p>
            <a:r>
              <a:rPr lang="tr-TR" sz="3200" dirty="0" err="1" smtClean="0"/>
              <a:t>Deimos'tur</a:t>
            </a:r>
            <a:r>
              <a:rPr lang="tr-TR" sz="3200" dirty="0" smtClean="0"/>
              <a:t>.Güneş çevresinde bir tam dolanımı 687 günde tamamladığından bu gezegende mevsimler Dünya'dan yaklaşık iki kat daha uzundur.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umbnail of image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0"/>
            <a:ext cx="7416824" cy="676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wheel spokes="8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/>
          </a:bodyPr>
          <a:lstStyle/>
          <a:p>
            <a:r>
              <a:rPr lang="tr-TR" sz="4000" dirty="0" smtClean="0"/>
              <a:t>Mars, katı halde bir gezegendir. Yüzey sıcaklığı -28 </a:t>
            </a:r>
            <a:r>
              <a:rPr lang="tr-TR" sz="4000" baseline="30000" dirty="0" err="1" smtClean="0"/>
              <a:t>o</a:t>
            </a:r>
            <a:r>
              <a:rPr lang="tr-TR" sz="4000" dirty="0" err="1" smtClean="0"/>
              <a:t>C’dir</a:t>
            </a:r>
            <a:r>
              <a:rPr lang="tr-TR" sz="4000" dirty="0" smtClean="0"/>
              <a:t>. Atmosferi çok incedir. Kırmızı renkli bir gezegendir.</a:t>
            </a:r>
            <a:endParaRPr lang="tr-TR" sz="4000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strips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7" descr="Thumbnail of image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pPr algn="ctr"/>
            <a:r>
              <a:rPr lang="tr-TR" dirty="0" smtClean="0"/>
              <a:t>JÜPİTER</a:t>
            </a:r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GÜNEŞ SİSTEMİ </a:t>
            </a:r>
            <a:endParaRPr lang="tr-TR" dirty="0"/>
          </a:p>
        </p:txBody>
      </p:sp>
      <p:sp>
        <p:nvSpPr>
          <p:cNvPr id="9" name="8 İçerik Yer Tutucusu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/>
          <a:lstStyle/>
          <a:p>
            <a:r>
              <a:rPr lang="tr-TR" sz="2400" dirty="0" smtClean="0"/>
              <a:t>Merkezinde Güneş, çevresinde elips yörüngeler üzerinde dönen 9 gezegen, bunlara ait uydular, küçük gezegenler, göktaşları, meteorlar ve kuyruklu yıldızlardan oluşan gökcisimleri topluluğuna Güneş sistemi denir. Güneş sistemindeki ısı ve ışık kaynağı Güneştir.</a:t>
            </a:r>
            <a:endParaRPr lang="en-US" sz="2400" dirty="0" smtClean="0"/>
          </a:p>
          <a:p>
            <a:endParaRPr lang="tr-TR" dirty="0"/>
          </a:p>
        </p:txBody>
      </p:sp>
      <p:pic>
        <p:nvPicPr>
          <p:cNvPr id="10" name="Picture 4" descr="http://www.istanbul.edu.tr/fen/astronomy/hava/Image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67544" y="3789040"/>
            <a:ext cx="8280920" cy="2880320"/>
          </a:xfrm>
          <a:prstGeom prst="rect">
            <a:avLst/>
          </a:prstGeom>
          <a:noFill/>
        </p:spPr>
      </p:pic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/>
          <a:lstStyle/>
          <a:p>
            <a:r>
              <a:rPr lang="tr-TR" sz="3200" dirty="0" smtClean="0"/>
              <a:t>Güneş sistemindeki en büyük gezegendir. Dünya’nın 11 katı büyüklüğünde bir çapı vardır.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strips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/>
          <a:lstStyle/>
          <a:p>
            <a:r>
              <a:rPr lang="tr-TR" sz="3200" dirty="0" smtClean="0"/>
              <a:t>Güneş'ten ortalama uzaklığı 778,3 milyon </a:t>
            </a:r>
            <a:r>
              <a:rPr lang="tr-TR" sz="3200" dirty="0" err="1" smtClean="0"/>
              <a:t>km'dir</a:t>
            </a:r>
            <a:r>
              <a:rPr lang="tr-TR" sz="3200" dirty="0" smtClean="0"/>
              <a:t>. Güneş çevresindeki bir tam dolanımını 11,86 yılda, kendi etrafındaki bir tam dönüşünü ise 9 saat 55 dakikada tamamlar.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strips dir="l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90104"/>
          </a:xfrm>
        </p:spPr>
        <p:txBody>
          <a:bodyPr/>
          <a:lstStyle/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r>
              <a:rPr lang="tr-TR" sz="3200" dirty="0" smtClean="0"/>
              <a:t>Venüs'ten sonra en parlak gezegendir.</a:t>
            </a:r>
            <a:endParaRPr lang="tr-TR" dirty="0"/>
          </a:p>
        </p:txBody>
      </p:sp>
      <p:pic>
        <p:nvPicPr>
          <p:cNvPr id="4" name="Picture 9" descr="JÜPİTER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04664"/>
            <a:ext cx="482453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ATÜRN">
            <a:hlinkClick r:id="rId2"/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SATÜRN</a:t>
            </a:r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/>
          <a:lstStyle/>
          <a:p>
            <a:r>
              <a:rPr lang="tr-TR" sz="3600" dirty="0" smtClean="0"/>
              <a:t>Jüpiter’den sonra Güneş sistemindeki en büyük gezegendir.</a:t>
            </a:r>
          </a:p>
          <a:p>
            <a:pPr>
              <a:buNone/>
            </a:pPr>
            <a:endParaRPr lang="tr-TR" sz="3600" dirty="0" smtClean="0"/>
          </a:p>
          <a:p>
            <a:pPr>
              <a:buNone/>
            </a:pPr>
            <a:endParaRPr lang="tr-TR" sz="3600" dirty="0" smtClean="0"/>
          </a:p>
          <a:p>
            <a:r>
              <a:rPr lang="tr-TR" sz="3600" dirty="0" smtClean="0"/>
              <a:t> Dünya’dan yaklaşık 10 kat büyüklüktedir.</a:t>
            </a:r>
          </a:p>
          <a:p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hecke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>
            <a:normAutofit/>
          </a:bodyPr>
          <a:lstStyle/>
          <a:p>
            <a:r>
              <a:rPr lang="tr-TR" sz="4000" dirty="0" smtClean="0"/>
              <a:t>Güneşten ortalama uzaklığı 1 milyar 427 milyon km’ </a:t>
            </a:r>
            <a:r>
              <a:rPr lang="tr-TR" sz="4000" dirty="0" err="1" smtClean="0"/>
              <a:t>dir</a:t>
            </a:r>
            <a:r>
              <a:rPr lang="tr-TR" sz="4000" dirty="0" smtClean="0"/>
              <a:t>. 18 uydusu vardır.</a:t>
            </a:r>
            <a:endParaRPr lang="tr-TR" sz="4000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omb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RANÜS">
            <a:hlinkClick r:id="rId2"/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URANÜS</a:t>
            </a:r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randomBa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6048"/>
          </a:xfrm>
        </p:spPr>
        <p:txBody>
          <a:bodyPr/>
          <a:lstStyle/>
          <a:p>
            <a:r>
              <a:rPr lang="tr-TR" sz="3200" dirty="0" smtClean="0"/>
              <a:t>Güneş çevresindeki dolanım süresi 84 yıldır.</a:t>
            </a:r>
          </a:p>
          <a:p>
            <a:endParaRPr lang="tr-TR" sz="3200" dirty="0" smtClean="0"/>
          </a:p>
          <a:p>
            <a:endParaRPr lang="tr-TR" sz="3200" dirty="0" smtClean="0"/>
          </a:p>
          <a:p>
            <a:r>
              <a:rPr lang="tr-TR" sz="3200" dirty="0" smtClean="0"/>
              <a:t>Güneş’e ortalama uzaklığı ise 2 milyar 871 milyon km’ </a:t>
            </a:r>
            <a:r>
              <a:rPr lang="tr-TR" sz="3200" dirty="0" err="1" smtClean="0"/>
              <a:t>dir</a:t>
            </a:r>
            <a:r>
              <a:rPr lang="tr-TR" sz="3200" dirty="0" smtClean="0"/>
              <a:t>.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over dir="r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dirty="0" smtClean="0"/>
              <a:t>Metandan oluşan bir atmosferi olduğu sanılmaktadır.</a:t>
            </a:r>
          </a:p>
          <a:p>
            <a:endParaRPr lang="tr-TR" sz="3200" dirty="0" smtClean="0"/>
          </a:p>
          <a:p>
            <a:endParaRPr lang="tr-TR" sz="3200" dirty="0" smtClean="0"/>
          </a:p>
          <a:p>
            <a:r>
              <a:rPr lang="tr-TR" sz="3200" dirty="0" smtClean="0"/>
              <a:t> Dünya’dan yaklaşık 4 kat büyüktür. 15 uydusu vardır. Ortalama sıcaklığı -151 </a:t>
            </a:r>
            <a:r>
              <a:rPr lang="tr-TR" sz="3200" baseline="30000" dirty="0" err="1" smtClean="0"/>
              <a:t>o</a:t>
            </a:r>
            <a:r>
              <a:rPr lang="tr-TR" sz="3200" dirty="0" err="1" smtClean="0"/>
              <a:t>C</a:t>
            </a:r>
            <a:r>
              <a:rPr lang="tr-TR" sz="3200" dirty="0" smtClean="0"/>
              <a:t>’ </a:t>
            </a:r>
            <a:r>
              <a:rPr lang="tr-TR" sz="3200" dirty="0" err="1" smtClean="0"/>
              <a:t>dir</a:t>
            </a:r>
            <a:r>
              <a:rPr lang="tr-TR" sz="3200" dirty="0" smtClean="0"/>
              <a:t>.</a:t>
            </a:r>
          </a:p>
          <a:p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plus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NEPTÜN">
            <a:hlinkClick r:id="rId2"/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10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NEPTÜN</a:t>
            </a:r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pPr algn="ctr"/>
            <a:r>
              <a:rPr lang="tr-TR" dirty="0" smtClean="0">
                <a:latin typeface="Algerian" pitchFamily="82" charset="0"/>
              </a:rPr>
              <a:t>GÜNEŞ</a:t>
            </a:r>
            <a:endParaRPr lang="tr-TR" dirty="0">
              <a:latin typeface="Algerian" pitchFamily="82" charset="0"/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6088"/>
          </a:xfrm>
        </p:spPr>
        <p:txBody>
          <a:bodyPr/>
          <a:lstStyle/>
          <a:p>
            <a:r>
              <a:rPr lang="tr-TR" sz="3200" dirty="0" smtClean="0"/>
              <a:t>Güneş çekirdek, ışınım bölgesi, </a:t>
            </a:r>
            <a:r>
              <a:rPr lang="tr-TR" sz="3200" dirty="0" err="1" smtClean="0"/>
              <a:t>kaynaşım</a:t>
            </a:r>
            <a:r>
              <a:rPr lang="tr-TR" sz="3200" dirty="0" smtClean="0"/>
              <a:t> bölgesi, ışık küre, renk küre ve taç küre olmak üzere altı katmandan oluşur. Güneş, kendi ekseni etrafında döndüğü gibi, Samanyolu Galaksisi çevresinde de döner.</a:t>
            </a:r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/>
          <a:lstStyle/>
          <a:p>
            <a:r>
              <a:rPr lang="tr-TR" sz="3200" dirty="0" smtClean="0"/>
              <a:t>Güneşin çevresindeki bir tam dolanımını 164,79 yılda tamamlar. </a:t>
            </a:r>
          </a:p>
          <a:p>
            <a:endParaRPr lang="tr-TR" sz="3200" dirty="0" smtClean="0"/>
          </a:p>
          <a:p>
            <a:endParaRPr lang="tr-TR" sz="3200" dirty="0" smtClean="0"/>
          </a:p>
          <a:p>
            <a:r>
              <a:rPr lang="tr-TR" sz="3200" dirty="0" smtClean="0"/>
              <a:t>Güneşten ortalama uzaklığı 4 milyar 499 milyon km’ </a:t>
            </a:r>
            <a:r>
              <a:rPr lang="tr-TR" sz="3200" dirty="0" err="1" smtClean="0"/>
              <a:t>dir</a:t>
            </a:r>
            <a:r>
              <a:rPr lang="tr-TR" sz="3200" dirty="0" smtClean="0"/>
              <a:t>.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split orient="vert" dir="in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50144"/>
          </a:xfrm>
        </p:spPr>
        <p:txBody>
          <a:bodyPr>
            <a:normAutofit/>
          </a:bodyPr>
          <a:lstStyle/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r>
              <a:rPr lang="tr-TR" sz="3200" dirty="0" smtClean="0"/>
              <a:t>Büyüklüğü yaklaşık Dünya’nın 4 katıdır.</a:t>
            </a:r>
          </a:p>
          <a:p>
            <a:endParaRPr lang="tr-TR" sz="3200" dirty="0" smtClean="0"/>
          </a:p>
          <a:p>
            <a:endParaRPr lang="tr-TR" sz="3200" dirty="0" smtClean="0"/>
          </a:p>
          <a:p>
            <a:r>
              <a:rPr lang="tr-TR" sz="3200" dirty="0" smtClean="0"/>
              <a:t>Üst katmanları çok soğuktur.</a:t>
            </a:r>
          </a:p>
          <a:p>
            <a:pPr>
              <a:buNone/>
            </a:pPr>
            <a:endParaRPr lang="tr-TR" sz="3200" dirty="0" smtClean="0"/>
          </a:p>
        </p:txBody>
      </p:sp>
      <p:pic>
        <p:nvPicPr>
          <p:cNvPr id="4" name="Picture 3" descr="Thumbnail of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04664"/>
            <a:ext cx="345638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diamond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LÜTON">
            <a:hlinkClick r:id="rId2"/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1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PLÜTON</a:t>
            </a:r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strips dir="l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/>
          <a:lstStyle/>
          <a:p>
            <a:r>
              <a:rPr lang="tr-TR" sz="3200" dirty="0" smtClean="0"/>
              <a:t>Güneşe olan ortalama uzaklığı 5 milyar 908 milyon km’ </a:t>
            </a:r>
            <a:r>
              <a:rPr lang="tr-TR" sz="3200" dirty="0" err="1" smtClean="0"/>
              <a:t>dir</a:t>
            </a:r>
            <a:r>
              <a:rPr lang="tr-TR" sz="3200" dirty="0" smtClean="0"/>
              <a:t>. Güneş çevresindeki dolanımını 248 yıldan daha uzun bir sürede tamamlar.</a:t>
            </a:r>
            <a:endParaRPr lang="tr-TR" dirty="0"/>
          </a:p>
        </p:txBody>
      </p:sp>
      <p:pic>
        <p:nvPicPr>
          <p:cNvPr id="4" name="Picture 6" descr="plu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645024"/>
            <a:ext cx="2808288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blinds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steroid_compa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81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Başlık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pPr algn="ctr"/>
            <a:r>
              <a:rPr lang="tr-TR" dirty="0" smtClean="0"/>
              <a:t>ASTEROİDLER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over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ttp://comets.amsmeteors.org/meteors/showers/leoczech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1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METEORLAR</a:t>
            </a:r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omb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spn_comet_halley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0"/>
            <a:ext cx="9144000" cy="734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KUYRUKLU YILDIZ</a:t>
            </a:r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G:\MAVI-KAP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8382"/>
          </a:xfrm>
          <a:prstGeom prst="rect">
            <a:avLst/>
          </a:prstGeom>
          <a:noFill/>
        </p:spPr>
      </p:pic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50144"/>
          </a:xfrm>
        </p:spPr>
        <p:txBody>
          <a:bodyPr>
            <a:normAutofit/>
          </a:bodyPr>
          <a:lstStyle/>
          <a:p>
            <a:r>
              <a:rPr lang="tr-TR" dirty="0" smtClean="0"/>
              <a:t>Bilim insanları, 100 ışık yılı uzakta herhangi bir yıldızın yörüngesinde yer almadan kainatı başıboş gezinen "serseri bir gezegen" keşfetti.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"</a:t>
            </a:r>
            <a:r>
              <a:rPr lang="tr-TR" dirty="0" err="1" smtClean="0"/>
              <a:t>Astronomy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Astrophysics</a:t>
            </a:r>
            <a:r>
              <a:rPr lang="tr-TR" dirty="0" smtClean="0"/>
              <a:t>" dergisinde yayımlanan araştırmada, "CFBDSIR2149-0403" adı verilen gezegenin 50-120 yaş aralığında olduğu belirtildi.</a:t>
            </a:r>
          </a:p>
          <a:p>
            <a:pPr>
              <a:buNone/>
            </a:pPr>
            <a:endParaRPr lang="tr-TR" dirty="0" smtClean="0"/>
          </a:p>
          <a:p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2112"/>
          </a:xfrm>
        </p:spPr>
        <p:txBody>
          <a:bodyPr>
            <a:normAutofit/>
          </a:bodyPr>
          <a:lstStyle/>
          <a:p>
            <a:r>
              <a:rPr lang="tr-TR" dirty="0" smtClean="0"/>
              <a:t>Nadir görülen serseri gezegenlerin bazıları, yıldız olarak doğuyor, ancak ışık vermesine neden olan nükleer füzyonu başlatacak kütleye ulaşamıyor.</a:t>
            </a:r>
          </a:p>
          <a:p>
            <a:endParaRPr lang="tr-TR" dirty="0" smtClean="0"/>
          </a:p>
          <a:p>
            <a:pPr>
              <a:buNone/>
            </a:pPr>
            <a:r>
              <a:rPr lang="tr-TR" dirty="0" smtClean="0"/>
              <a:t> </a:t>
            </a:r>
          </a:p>
          <a:p>
            <a:r>
              <a:rPr lang="tr-TR" dirty="0" smtClean="0"/>
              <a:t>Bazıları ise bir yıldızın yörüngesinde gezegen olarak ortaya çıkıyor, ancak daha sonra henüz keşfedilemeyen bir nedenle yıldızın yörüngesinden çıkıyor. 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>
            <a:normAutofit/>
          </a:bodyPr>
          <a:lstStyle/>
          <a:p>
            <a:pPr algn="ctr"/>
            <a:r>
              <a:rPr lang="tr-TR" sz="5400" dirty="0" smtClean="0">
                <a:latin typeface="Baskerville Old Face" pitchFamily="18" charset="0"/>
              </a:rPr>
              <a:t>GÜNEŞ</a:t>
            </a:r>
            <a:endParaRPr lang="tr-TR" sz="5400" dirty="0">
              <a:latin typeface="Baskerville Old Face" pitchFamily="18" charset="0"/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Güneş'in çapı, Dünya'nın çapının 100 katına ve Ay'ın çapının 400 katına eşittir. Güneş'in sıcaklığı 15 milyon </a:t>
            </a:r>
            <a:r>
              <a:rPr lang="tr-TR" sz="2000" baseline="30000" dirty="0" err="1" smtClean="0"/>
              <a:t>o</a:t>
            </a:r>
            <a:r>
              <a:rPr lang="tr-TR" sz="2000" dirty="0" err="1" smtClean="0"/>
              <a:t>C’nin</a:t>
            </a:r>
            <a:r>
              <a:rPr lang="tr-TR" sz="2000" dirty="0" smtClean="0"/>
              <a:t> üzerindedir. Bu nedenle Güneş'in yapısında bulunan maddeler gaz halindedir  .             </a:t>
            </a:r>
          </a:p>
          <a:p>
            <a:endParaRPr lang="tr-TR" dirty="0"/>
          </a:p>
        </p:txBody>
      </p:sp>
      <p:pic>
        <p:nvPicPr>
          <p:cNvPr id="6" name="Picture 7" descr="Sol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268760"/>
            <a:ext cx="8001000" cy="30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HAZIRLAYANLAR</a:t>
            </a:r>
            <a:endParaRPr lang="tr-TR" dirty="0"/>
          </a:p>
        </p:txBody>
      </p:sp>
      <p:sp>
        <p:nvSpPr>
          <p:cNvPr id="5" name="4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6063208" cy="265956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tr-TR" sz="2800" dirty="0" smtClean="0"/>
              <a:t>İREM BUSE DÖLCÜ</a:t>
            </a:r>
          </a:p>
          <a:p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92696"/>
            <a:ext cx="8219256" cy="5762112"/>
          </a:xfrm>
        </p:spPr>
        <p:txBody>
          <a:bodyPr/>
          <a:lstStyle/>
          <a:p>
            <a:r>
              <a:rPr lang="tr-TR" sz="3600" dirty="0" smtClean="0"/>
              <a:t>Bu gazların dörtte %81’ini hidrojen, %18’ini helyum, %1’ini de çeşitli gazlar oluşturur. Güneş'in yapısındaki hidrojen atomlarının helyuma dönüşmesi sırasında enerji açığa çıkar. Buna Güneş enerjisi denir.                </a:t>
            </a:r>
            <a:endParaRPr lang="en-US" sz="3600" dirty="0" smtClean="0"/>
          </a:p>
          <a:p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1259632" y="7605463"/>
            <a:ext cx="648072" cy="1671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Bu gazların dörtte %81’ini hidrojen, %18’ini helyum, %1’ini de çeşitli gazlar oluşturur. Güneş'in yapısındaki hidrojen atomlarının helyuma dönüşmesi sırasında enerji açığa çıkar. Buna Güneş enerjisi denir.               </a:t>
            </a:r>
            <a:r>
              <a:rPr lang="tr-TR" sz="1200" dirty="0" smtClean="0"/>
              <a:t> </a:t>
            </a:r>
            <a:endParaRPr lang="en-US" sz="1200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strip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GEZEGENLER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484784"/>
            <a:ext cx="8435280" cy="5112568"/>
          </a:xfrm>
        </p:spPr>
        <p:txBody>
          <a:bodyPr numCol="2">
            <a:normAutofit/>
          </a:bodyPr>
          <a:lstStyle/>
          <a:p>
            <a:pPr algn="just">
              <a:spcBef>
                <a:spcPct val="500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tr-TR" sz="3200" dirty="0" smtClean="0"/>
              <a:t>SATÜRN          </a:t>
            </a:r>
          </a:p>
          <a:p>
            <a:pPr algn="just">
              <a:spcBef>
                <a:spcPct val="500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tr-TR" sz="3200" dirty="0" smtClean="0"/>
              <a:t>MERKÜR                       </a:t>
            </a:r>
          </a:p>
          <a:p>
            <a:pPr algn="just">
              <a:spcBef>
                <a:spcPct val="500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tr-TR" sz="3200" dirty="0" smtClean="0"/>
              <a:t>MARS</a:t>
            </a:r>
          </a:p>
          <a:p>
            <a:pPr algn="just">
              <a:spcBef>
                <a:spcPct val="500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tr-TR" sz="3200" dirty="0" smtClean="0"/>
              <a:t>JÜPİTER</a:t>
            </a:r>
          </a:p>
          <a:p>
            <a:pPr algn="just">
              <a:spcBef>
                <a:spcPct val="500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tr-TR" sz="3200" dirty="0" smtClean="0"/>
              <a:t>DÜNYA</a:t>
            </a:r>
          </a:p>
          <a:p>
            <a:pPr algn="just">
              <a:spcBef>
                <a:spcPct val="500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tr-TR" sz="3200" dirty="0" smtClean="0"/>
              <a:t>URANÜS</a:t>
            </a:r>
          </a:p>
          <a:p>
            <a:pPr algn="just">
              <a:spcBef>
                <a:spcPct val="500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tr-TR" sz="3200" dirty="0" smtClean="0"/>
              <a:t>NEPTÜN   </a:t>
            </a:r>
          </a:p>
          <a:p>
            <a:pPr algn="just">
              <a:spcBef>
                <a:spcPct val="500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tr-TR" sz="3200" dirty="0" smtClean="0"/>
              <a:t>PLÜTON</a:t>
            </a:r>
          </a:p>
          <a:p>
            <a:pPr algn="just">
              <a:spcBef>
                <a:spcPct val="500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tr-TR" sz="3200" dirty="0" smtClean="0"/>
              <a:t>VENÜS</a:t>
            </a:r>
          </a:p>
          <a:p>
            <a:pPr algn="just">
              <a:spcBef>
                <a:spcPct val="50000"/>
              </a:spcBef>
              <a:buClr>
                <a:schemeClr val="accent6"/>
              </a:buClr>
              <a:buFont typeface="Wingdings" pitchFamily="2" charset="2"/>
              <a:buChar char="ü"/>
            </a:pPr>
            <a:endParaRPr lang="tr-TR" sz="3200" dirty="0" smtClean="0"/>
          </a:p>
          <a:p>
            <a:pPr algn="just">
              <a:spcBef>
                <a:spcPct val="50000"/>
              </a:spcBef>
              <a:buClr>
                <a:schemeClr val="accent6"/>
              </a:buClr>
              <a:buFont typeface="Wingdings" pitchFamily="2" charset="2"/>
              <a:buChar char="ü"/>
            </a:pPr>
            <a:endParaRPr lang="tr-TR" sz="3200" dirty="0" smtClean="0"/>
          </a:p>
          <a:p>
            <a:pPr algn="just">
              <a:spcBef>
                <a:spcPct val="50000"/>
              </a:spcBef>
              <a:buClr>
                <a:schemeClr val="accent6"/>
              </a:buClr>
              <a:buNone/>
            </a:pPr>
            <a:endParaRPr lang="tr-TR" sz="3200" dirty="0" smtClean="0"/>
          </a:p>
          <a:p>
            <a:pPr algn="just">
              <a:spcBef>
                <a:spcPct val="50000"/>
              </a:spcBef>
              <a:buClr>
                <a:schemeClr val="accent6"/>
              </a:buClr>
              <a:buNone/>
            </a:pPr>
            <a:endParaRPr lang="en-US" sz="3200" dirty="0" smtClean="0"/>
          </a:p>
          <a:p>
            <a:pPr algn="just">
              <a:spcBef>
                <a:spcPct val="50000"/>
              </a:spcBef>
              <a:buNone/>
            </a:pPr>
            <a:endParaRPr lang="tr-TR" sz="32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6048"/>
          </a:xfrm>
        </p:spPr>
        <p:txBody>
          <a:bodyPr/>
          <a:lstStyle/>
          <a:p>
            <a:r>
              <a:rPr lang="tr-TR" sz="3200" dirty="0" smtClean="0"/>
              <a:t>Güneş etrafında dönen büyük gök cisimlerine gezegen denir. Gezegenler Güneş'e farklı uzaklıkta, elips şeklindeki yörüngelerinde, aynı yönde dönerler. 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bilgidagi.com</a:t>
            </a:r>
            <a:endParaRPr lang="tr-TR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91</TotalTime>
  <Words>920</Words>
  <Application>Microsoft Office PowerPoint</Application>
  <PresentationFormat>Ekran Gösterisi (4:3)</PresentationFormat>
  <Paragraphs>191</Paragraphs>
  <Slides>60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60</vt:i4>
      </vt:variant>
    </vt:vector>
  </HeadingPairs>
  <TitlesOfParts>
    <vt:vector size="61" baseType="lpstr">
      <vt:lpstr>Canlı</vt:lpstr>
      <vt:lpstr>GEZEGENLER</vt:lpstr>
      <vt:lpstr>PowerPoint Sunusu</vt:lpstr>
      <vt:lpstr>GÜNEŞ SİSTEMİ </vt:lpstr>
      <vt:lpstr>GÜNEŞ SİSTEMİ </vt:lpstr>
      <vt:lpstr>GÜNEŞ</vt:lpstr>
      <vt:lpstr>GÜNEŞ</vt:lpstr>
      <vt:lpstr>PowerPoint Sunusu</vt:lpstr>
      <vt:lpstr>GEZEGENLER</vt:lpstr>
      <vt:lpstr>PowerPoint Sunusu</vt:lpstr>
      <vt:lpstr>PowerPoint Sunusu</vt:lpstr>
      <vt:lpstr>MERKÜR </vt:lpstr>
      <vt:lpstr>PowerPoint Sunusu</vt:lpstr>
      <vt:lpstr>PowerPoint Sunusu</vt:lpstr>
      <vt:lpstr>PowerPoint Sunusu</vt:lpstr>
      <vt:lpstr>PowerPoint Sunusu</vt:lpstr>
      <vt:lpstr>VENÜS</vt:lpstr>
      <vt:lpstr>PowerPoint Sunusu</vt:lpstr>
      <vt:lpstr>PowerPoint Sunusu</vt:lpstr>
      <vt:lpstr>PowerPoint Sunusu</vt:lpstr>
      <vt:lpstr>PowerPoint Sunusu</vt:lpstr>
      <vt:lpstr>PowerPoint Sunusu</vt:lpstr>
      <vt:lpstr>DÜNYA (YERKÜRE)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AY</vt:lpstr>
      <vt:lpstr>PowerPoint Sunusu</vt:lpstr>
      <vt:lpstr>PowerPoint Sunusu</vt:lpstr>
      <vt:lpstr>MARS</vt:lpstr>
      <vt:lpstr>PowerPoint Sunusu</vt:lpstr>
      <vt:lpstr>PowerPoint Sunusu</vt:lpstr>
      <vt:lpstr>PowerPoint Sunusu</vt:lpstr>
      <vt:lpstr>PowerPoint Sunusu</vt:lpstr>
      <vt:lpstr>JÜPİTER</vt:lpstr>
      <vt:lpstr>PowerPoint Sunusu</vt:lpstr>
      <vt:lpstr>PowerPoint Sunusu</vt:lpstr>
      <vt:lpstr>PowerPoint Sunusu</vt:lpstr>
      <vt:lpstr>SATÜRN</vt:lpstr>
      <vt:lpstr>PowerPoint Sunusu</vt:lpstr>
      <vt:lpstr>PowerPoint Sunusu</vt:lpstr>
      <vt:lpstr>URANÜS</vt:lpstr>
      <vt:lpstr>PowerPoint Sunusu</vt:lpstr>
      <vt:lpstr>PowerPoint Sunusu</vt:lpstr>
      <vt:lpstr>NEPTÜN</vt:lpstr>
      <vt:lpstr>PowerPoint Sunusu</vt:lpstr>
      <vt:lpstr>PowerPoint Sunusu</vt:lpstr>
      <vt:lpstr>PLÜTON</vt:lpstr>
      <vt:lpstr>PowerPoint Sunusu</vt:lpstr>
      <vt:lpstr>ASTEROİDLER</vt:lpstr>
      <vt:lpstr>METEORLAR</vt:lpstr>
      <vt:lpstr>KUYRUKLU YILDIZ</vt:lpstr>
      <vt:lpstr>PowerPoint Sunusu</vt:lpstr>
      <vt:lpstr>PowerPoint Sunusu</vt:lpstr>
      <vt:lpstr>PowerPoint Sunusu</vt:lpstr>
      <vt:lpstr>HAZIRLAYANLAR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GEZEGENLER</dc:title>
  <dc:creator>gold</dc:creator>
  <cp:lastModifiedBy>aa</cp:lastModifiedBy>
  <cp:revision>13</cp:revision>
  <dcterms:created xsi:type="dcterms:W3CDTF">2013-04-28T17:47:52Z</dcterms:created>
  <dcterms:modified xsi:type="dcterms:W3CDTF">2013-07-04T07:53:17Z</dcterms:modified>
</cp:coreProperties>
</file>