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2"/>
  </p:notesMasterIdLst>
  <p:sldIdLst>
    <p:sldId id="289" r:id="rId3"/>
    <p:sldId id="403" r:id="rId4"/>
    <p:sldId id="404" r:id="rId5"/>
    <p:sldId id="438" r:id="rId6"/>
    <p:sldId id="405" r:id="rId7"/>
    <p:sldId id="406" r:id="rId8"/>
    <p:sldId id="407" r:id="rId9"/>
    <p:sldId id="408" r:id="rId10"/>
    <p:sldId id="409" r:id="rId11"/>
    <p:sldId id="420" r:id="rId12"/>
    <p:sldId id="421" r:id="rId13"/>
    <p:sldId id="422" r:id="rId14"/>
    <p:sldId id="423" r:id="rId15"/>
    <p:sldId id="424" r:id="rId16"/>
    <p:sldId id="425" r:id="rId17"/>
    <p:sldId id="426" r:id="rId18"/>
    <p:sldId id="427" r:id="rId19"/>
    <p:sldId id="428" r:id="rId20"/>
    <p:sldId id="410" r:id="rId21"/>
    <p:sldId id="415" r:id="rId22"/>
    <p:sldId id="416" r:id="rId23"/>
    <p:sldId id="417" r:id="rId24"/>
    <p:sldId id="418" r:id="rId25"/>
    <p:sldId id="419" r:id="rId26"/>
    <p:sldId id="411" r:id="rId27"/>
    <p:sldId id="412" r:id="rId28"/>
    <p:sldId id="413" r:id="rId29"/>
    <p:sldId id="414" r:id="rId30"/>
    <p:sldId id="429" r:id="rId31"/>
    <p:sldId id="430" r:id="rId32"/>
    <p:sldId id="431" r:id="rId33"/>
    <p:sldId id="432" r:id="rId34"/>
    <p:sldId id="433" r:id="rId35"/>
    <p:sldId id="434" r:id="rId36"/>
    <p:sldId id="435" r:id="rId37"/>
    <p:sldId id="436" r:id="rId38"/>
    <p:sldId id="439" r:id="rId39"/>
    <p:sldId id="441" r:id="rId40"/>
    <p:sldId id="440" r:id="rId41"/>
    <p:sldId id="374" r:id="rId42"/>
    <p:sldId id="401" r:id="rId43"/>
    <p:sldId id="402" r:id="rId44"/>
    <p:sldId id="375" r:id="rId45"/>
    <p:sldId id="376" r:id="rId46"/>
    <p:sldId id="377" r:id="rId47"/>
    <p:sldId id="378" r:id="rId48"/>
    <p:sldId id="379" r:id="rId49"/>
    <p:sldId id="380" r:id="rId50"/>
    <p:sldId id="381"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2484" y="-7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32AA18C-0E0E-41B5-8BE0-0A0D76A0DBE2}" type="datetimeFigureOut">
              <a:rPr lang="tr-TR"/>
              <a:pPr>
                <a:defRPr/>
              </a:pPr>
              <a:t>23.01.2016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85733FC-63D3-44CA-BD77-4753A9D4791A}" type="slidenum">
              <a:rPr lang="tr-TR"/>
              <a:pPr>
                <a:defRPr/>
              </a:pPr>
              <a:t>‹#›</a:t>
            </a:fld>
            <a:endParaRPr lang="tr-TR"/>
          </a:p>
        </p:txBody>
      </p:sp>
    </p:spTree>
    <p:extLst>
      <p:ext uri="{BB962C8B-B14F-4D97-AF65-F5344CB8AC3E}">
        <p14:creationId xmlns:p14="http://schemas.microsoft.com/office/powerpoint/2010/main" xmlns="" val="4238532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Date Placeholder 3"/>
          <p:cNvSpPr>
            <a:spLocks noGrp="1"/>
          </p:cNvSpPr>
          <p:nvPr>
            <p:ph type="dt" sz="half" idx="10"/>
          </p:nvPr>
        </p:nvSpPr>
        <p:spPr/>
        <p:txBody>
          <a:bodyPr/>
          <a:lstStyle>
            <a:lvl1pPr>
              <a:defRPr/>
            </a:lvl1pPr>
          </a:lstStyle>
          <a:p>
            <a:pPr>
              <a:defRPr/>
            </a:pPr>
            <a:fld id="{06F60DA4-B0C8-4EC6-AD97-762B4C1C41B4}" type="datetimeFigureOut">
              <a:rPr lang="tr-TR"/>
              <a:pPr>
                <a:defRPr/>
              </a:pPr>
              <a:t>23.01.2016</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9564FB48-D055-476B-97BD-C18FB5691E64}" type="slidenum">
              <a:rPr lang="tr-TR"/>
              <a:pPr>
                <a:defRPr/>
              </a:pPr>
              <a:t>‹#›</a:t>
            </a:fld>
            <a:endParaRPr lang="tr-TR"/>
          </a:p>
        </p:txBody>
      </p:sp>
    </p:spTree>
    <p:extLst>
      <p:ext uri="{BB962C8B-B14F-4D97-AF65-F5344CB8AC3E}">
        <p14:creationId xmlns:p14="http://schemas.microsoft.com/office/powerpoint/2010/main" xmlns="" val="141354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8A1458AB-6D60-4FBC-B95F-D4105562EC49}" type="datetimeFigureOut">
              <a:rPr lang="tr-TR"/>
              <a:pPr>
                <a:defRPr/>
              </a:pPr>
              <a:t>23.01.2016</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37A4C061-A830-4FCF-BF5A-B908FC4F6192}" type="slidenum">
              <a:rPr lang="tr-TR"/>
              <a:pPr>
                <a:defRPr/>
              </a:pPr>
              <a:t>‹#›</a:t>
            </a:fld>
            <a:endParaRPr lang="tr-TR"/>
          </a:p>
        </p:txBody>
      </p:sp>
    </p:spTree>
    <p:extLst>
      <p:ext uri="{BB962C8B-B14F-4D97-AF65-F5344CB8AC3E}">
        <p14:creationId xmlns:p14="http://schemas.microsoft.com/office/powerpoint/2010/main" xmlns="" val="405454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8A15E4CD-71D9-499E-81AA-320E90B5A4C9}" type="datetimeFigureOut">
              <a:rPr lang="tr-TR"/>
              <a:pPr>
                <a:defRPr/>
              </a:pPr>
              <a:t>23.01.2016</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82DD30CE-622F-47FF-97A9-5891241318C7}" type="slidenum">
              <a:rPr lang="tr-TR"/>
              <a:pPr>
                <a:defRPr/>
              </a:pPr>
              <a:t>‹#›</a:t>
            </a:fld>
            <a:endParaRPr lang="tr-TR"/>
          </a:p>
        </p:txBody>
      </p:sp>
    </p:spTree>
    <p:extLst>
      <p:ext uri="{BB962C8B-B14F-4D97-AF65-F5344CB8AC3E}">
        <p14:creationId xmlns:p14="http://schemas.microsoft.com/office/powerpoint/2010/main" xmlns="" val="222705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F6E5BFF9-06EC-4FE8-97AB-8BD3CFD3B871}" type="datetimeFigureOut">
              <a:rPr lang="tr-TR"/>
              <a:pPr>
                <a:defRPr/>
              </a:pPr>
              <a:t>23.01.2016</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72E95D84-0CA3-484D-864B-337DFC0FA5B2}" type="slidenum">
              <a:rPr lang="tr-TR"/>
              <a:pPr>
                <a:defRPr/>
              </a:pPr>
              <a:t>‹#›</a:t>
            </a:fld>
            <a:endParaRPr lang="tr-TR"/>
          </a:p>
        </p:txBody>
      </p:sp>
    </p:spTree>
    <p:extLst>
      <p:ext uri="{BB962C8B-B14F-4D97-AF65-F5344CB8AC3E}">
        <p14:creationId xmlns:p14="http://schemas.microsoft.com/office/powerpoint/2010/main" xmlns="" val="338561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lvl1pPr>
              <a:defRPr/>
            </a:lvl1pPr>
          </a:lstStyle>
          <a:p>
            <a:pPr>
              <a:defRPr/>
            </a:pPr>
            <a:fld id="{8F4E1629-9215-4D76-BEF2-A4A0E10744E8}" type="datetimeFigureOut">
              <a:rPr lang="tr-TR"/>
              <a:pPr>
                <a:defRPr/>
              </a:pPr>
              <a:t>23.01.2016</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8F774030-7FBE-4768-A7A7-10030DD5DC12}" type="slidenum">
              <a:rPr lang="tr-TR"/>
              <a:pPr>
                <a:defRPr/>
              </a:pPr>
              <a:t>‹#›</a:t>
            </a:fld>
            <a:endParaRPr lang="tr-TR"/>
          </a:p>
        </p:txBody>
      </p:sp>
    </p:spTree>
    <p:extLst>
      <p:ext uri="{BB962C8B-B14F-4D97-AF65-F5344CB8AC3E}">
        <p14:creationId xmlns:p14="http://schemas.microsoft.com/office/powerpoint/2010/main" xmlns="" val="122038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Date Placeholder 3"/>
          <p:cNvSpPr>
            <a:spLocks noGrp="1"/>
          </p:cNvSpPr>
          <p:nvPr>
            <p:ph type="dt" sz="half" idx="10"/>
          </p:nvPr>
        </p:nvSpPr>
        <p:spPr/>
        <p:txBody>
          <a:bodyPr/>
          <a:lstStyle>
            <a:lvl1pPr>
              <a:defRPr/>
            </a:lvl1pPr>
          </a:lstStyle>
          <a:p>
            <a:pPr>
              <a:defRPr/>
            </a:pPr>
            <a:fld id="{D02764EB-1515-4B92-AEF8-22F889621BB8}" type="datetimeFigureOut">
              <a:rPr lang="tr-TR"/>
              <a:pPr>
                <a:defRPr/>
              </a:pPr>
              <a:t>23.01.2016</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1B00198B-5DE4-4A10-86D3-0ED3129046C7}" type="slidenum">
              <a:rPr lang="tr-TR"/>
              <a:pPr>
                <a:defRPr/>
              </a:pPr>
              <a:t>‹#›</a:t>
            </a:fld>
            <a:endParaRPr lang="tr-TR"/>
          </a:p>
        </p:txBody>
      </p:sp>
    </p:spTree>
    <p:extLst>
      <p:ext uri="{BB962C8B-B14F-4D97-AF65-F5344CB8AC3E}">
        <p14:creationId xmlns:p14="http://schemas.microsoft.com/office/powerpoint/2010/main" xmlns="" val="106592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Date Placeholder 3"/>
          <p:cNvSpPr>
            <a:spLocks noGrp="1"/>
          </p:cNvSpPr>
          <p:nvPr>
            <p:ph type="dt" sz="half" idx="10"/>
          </p:nvPr>
        </p:nvSpPr>
        <p:spPr/>
        <p:txBody>
          <a:bodyPr/>
          <a:lstStyle>
            <a:lvl1pPr>
              <a:defRPr/>
            </a:lvl1pPr>
          </a:lstStyle>
          <a:p>
            <a:pPr>
              <a:defRPr/>
            </a:pPr>
            <a:fld id="{6E20DDBB-1795-44A0-BFE8-613035D31F59}" type="datetimeFigureOut">
              <a:rPr lang="tr-TR"/>
              <a:pPr>
                <a:defRPr/>
              </a:pPr>
              <a:t>23.01.2016</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B91748A7-2F65-4FBB-AB54-9F5414B2AF0C}" type="slidenum">
              <a:rPr lang="tr-TR"/>
              <a:pPr>
                <a:defRPr/>
              </a:pPr>
              <a:t>‹#›</a:t>
            </a:fld>
            <a:endParaRPr lang="tr-TR"/>
          </a:p>
        </p:txBody>
      </p:sp>
    </p:spTree>
    <p:extLst>
      <p:ext uri="{BB962C8B-B14F-4D97-AF65-F5344CB8AC3E}">
        <p14:creationId xmlns:p14="http://schemas.microsoft.com/office/powerpoint/2010/main" xmlns="" val="197893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Date Placeholder 3"/>
          <p:cNvSpPr>
            <a:spLocks noGrp="1"/>
          </p:cNvSpPr>
          <p:nvPr>
            <p:ph type="dt" sz="half" idx="10"/>
          </p:nvPr>
        </p:nvSpPr>
        <p:spPr/>
        <p:txBody>
          <a:bodyPr/>
          <a:lstStyle>
            <a:lvl1pPr>
              <a:defRPr/>
            </a:lvl1pPr>
          </a:lstStyle>
          <a:p>
            <a:pPr>
              <a:defRPr/>
            </a:pPr>
            <a:fld id="{E21E447F-755D-450B-BAAF-504C4DABFC5D}" type="datetimeFigureOut">
              <a:rPr lang="tr-TR"/>
              <a:pPr>
                <a:defRPr/>
              </a:pPr>
              <a:t>23.01.2016</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FD52FA2C-992A-4A3A-8D44-75CF6A6C2772}" type="slidenum">
              <a:rPr lang="tr-TR"/>
              <a:pPr>
                <a:defRPr/>
              </a:pPr>
              <a:t>‹#›</a:t>
            </a:fld>
            <a:endParaRPr lang="tr-TR"/>
          </a:p>
        </p:txBody>
      </p:sp>
    </p:spTree>
    <p:extLst>
      <p:ext uri="{BB962C8B-B14F-4D97-AF65-F5344CB8AC3E}">
        <p14:creationId xmlns:p14="http://schemas.microsoft.com/office/powerpoint/2010/main" xmlns="" val="227315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07D0E1-C7FB-41C8-8B73-DCD8BF1F9A01}" type="datetimeFigureOut">
              <a:rPr lang="tr-TR"/>
              <a:pPr>
                <a:defRPr/>
              </a:pPr>
              <a:t>23.01.2016</a:t>
            </a:fld>
            <a:endParaRPr lang="tr-TR"/>
          </a:p>
        </p:txBody>
      </p:sp>
      <p:sp>
        <p:nvSpPr>
          <p:cNvPr id="3" name="Footer Placeholder 4"/>
          <p:cNvSpPr>
            <a:spLocks noGrp="1"/>
          </p:cNvSpPr>
          <p:nvPr>
            <p:ph type="ftr" sz="quarter" idx="11"/>
          </p:nvPr>
        </p:nvSpPr>
        <p:spPr/>
        <p:txBody>
          <a:bodyPr/>
          <a:lstStyle>
            <a:lvl1pPr>
              <a:defRPr/>
            </a:lvl1pPr>
          </a:lstStyle>
          <a:p>
            <a:pPr>
              <a:defRPr/>
            </a:pPr>
            <a:endParaRPr lang="tr-TR"/>
          </a:p>
        </p:txBody>
      </p:sp>
      <p:sp>
        <p:nvSpPr>
          <p:cNvPr id="4" name="Slide Number Placeholder 5"/>
          <p:cNvSpPr>
            <a:spLocks noGrp="1"/>
          </p:cNvSpPr>
          <p:nvPr>
            <p:ph type="sldNum" sz="quarter" idx="12"/>
          </p:nvPr>
        </p:nvSpPr>
        <p:spPr/>
        <p:txBody>
          <a:bodyPr/>
          <a:lstStyle>
            <a:lvl1pPr>
              <a:defRPr/>
            </a:lvl1pPr>
          </a:lstStyle>
          <a:p>
            <a:pPr>
              <a:defRPr/>
            </a:pPr>
            <a:fld id="{99E9209F-9D49-43E9-BE60-151C0E934D3F}" type="slidenum">
              <a:rPr lang="tr-TR"/>
              <a:pPr>
                <a:defRPr/>
              </a:pPr>
              <a:t>‹#›</a:t>
            </a:fld>
            <a:endParaRPr lang="tr-TR"/>
          </a:p>
        </p:txBody>
      </p:sp>
    </p:spTree>
    <p:extLst>
      <p:ext uri="{BB962C8B-B14F-4D97-AF65-F5344CB8AC3E}">
        <p14:creationId xmlns:p14="http://schemas.microsoft.com/office/powerpoint/2010/main" xmlns="" val="128980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70C1A72E-5CFC-4C56-992D-2A36B81F09E1}" type="datetimeFigureOut">
              <a:rPr lang="tr-TR"/>
              <a:pPr>
                <a:defRPr/>
              </a:pPr>
              <a:t>23.01.2016</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4CCE00E0-17B0-49EB-BECE-856051A659E4}" type="slidenum">
              <a:rPr lang="tr-TR"/>
              <a:pPr>
                <a:defRPr/>
              </a:pPr>
              <a:t>‹#›</a:t>
            </a:fld>
            <a:endParaRPr lang="tr-TR"/>
          </a:p>
        </p:txBody>
      </p:sp>
    </p:spTree>
    <p:extLst>
      <p:ext uri="{BB962C8B-B14F-4D97-AF65-F5344CB8AC3E}">
        <p14:creationId xmlns:p14="http://schemas.microsoft.com/office/powerpoint/2010/main" xmlns="" val="163691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4C9736CB-E950-4BD5-A2F7-6EECA1C2F6BE}" type="datetimeFigureOut">
              <a:rPr lang="tr-TR"/>
              <a:pPr>
                <a:defRPr/>
              </a:pPr>
              <a:t>23.01.2016</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A2C10666-3031-46D2-A66D-0289606CD059}" type="slidenum">
              <a:rPr lang="tr-TR"/>
              <a:pPr>
                <a:defRPr/>
              </a:pPr>
              <a:t>‹#›</a:t>
            </a:fld>
            <a:endParaRPr lang="tr-TR"/>
          </a:p>
        </p:txBody>
      </p:sp>
    </p:spTree>
    <p:extLst>
      <p:ext uri="{BB962C8B-B14F-4D97-AF65-F5344CB8AC3E}">
        <p14:creationId xmlns:p14="http://schemas.microsoft.com/office/powerpoint/2010/main" xmlns="" val="74083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52A38C-CB29-46E5-97F6-75431E0EA733}" type="datetimeFigureOut">
              <a:rPr lang="tr-TR"/>
              <a:pPr>
                <a:defRPr/>
              </a:pPr>
              <a:t>23.01.2016</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432C4F7-F57B-4B83-8090-6B38221A46D4}"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hardwarenews.somee.com/Yazilar.asp?goster=dos&amp;id=12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7.png"/><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0.jpe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0.jpeg"/><Relationship Id="rId4" Type="http://schemas.openxmlformats.org/officeDocument/2006/relationships/image" Target="../media/image48.jpeg"/></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hyperlink" Target="http://images.google.com.tr/imgres?imgurl=http://www.isilkirtasiye.com/urun/urun_106_4535.gif&amp;imgrefurl=http://www.isilkirtasiye.com/?part=urun&amp;gorev=kayitlar&amp;grup=&amp;shf=11&amp;h=145&amp;w=200&amp;sz=8&amp;hl=tr&amp;start=6&amp;sig2=x-X1VU1PmuJlytscxNW6bA&amp;tbnid=OfX_195f8XfoCM:&amp;tbnh=75&amp;tbnw=104&amp;ei=SRxnR5eQHqbAwwGwotnaDQ&amp;prev=/images?q=disket&amp;svnum=10&amp;hl=tr&amp;rlz=1T4GGLJ_trTR236TR236" TargetMode="External"/><Relationship Id="rId7" Type="http://schemas.openxmlformats.org/officeDocument/2006/relationships/hyperlink" Target="http://images.google.com.tr/imgres?imgurl=http://img299.imageshack.us/img299/7720/256gbssdtw3.jpg&amp;imgrefurl=http://www.wardom.org/pqidan-2-5-256gb-sata-solidstate-notebook-diski-t140794.html&amp;h=452&amp;w=475&amp;sz=44&amp;hl=tr&amp;start=9&amp;sig2=Nymz4ifMzdm-KnbKSASSUw&amp;tbnid=-CAsoZxzWuQTFM:&amp;tbnh=123&amp;tbnw=129&amp;ei=txxnR7_hB6bAwwGwotnaDQ&amp;prev=/images?q=sabit+disk&amp;svnum=10&amp;hl=tr&amp;rlz=1T4GGLJ_trTR236TR236"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hyperlink" Target="http://images.google.com.tr/imgres?imgurl=http://upload.wikimedia.org/wikipedia/commons/thumb/d/d5/CD_autolev_crop.jpg/240px-CD_autolev_crop.jpg&amp;imgrefurl=http://tr.wikipedia.org/wiki/CD&amp;h=240&amp;w=240&amp;sz=10&amp;hl=tr&amp;start=2&amp;sig2=7ml-kntv81msY1G_d8-hgQ&amp;tbnid=ZBVNuyKEOwUxLM:&amp;tbnh=110&amp;tbnw=110&amp;ei=ZRxnR9aDEJuKwAGw653bDQ&amp;prev=/images?q=CD&amp;svnum=10&amp;hl=tr&amp;rlz=1T4GGLJ_trTR236TR236" TargetMode="External"/><Relationship Id="rId4" Type="http://schemas.openxmlformats.org/officeDocument/2006/relationships/image" Target="../media/image51.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4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garantia01\Local Settings\Temporary Internet Files\Content.IE5\K4ZZ33HF\MPj04393940000[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42735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Picture 2" descr="http://kosovaport.com/wp-content/uploads/2011/08/gundem.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3800" y="66675"/>
            <a:ext cx="1724025" cy="178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Metin kutusu 2"/>
          <p:cNvSpPr txBox="1">
            <a:spLocks noChangeArrowheads="1"/>
          </p:cNvSpPr>
          <p:nvPr/>
        </p:nvSpPr>
        <p:spPr bwMode="auto">
          <a:xfrm>
            <a:off x="1763713" y="2349500"/>
            <a:ext cx="8066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tr-TR" sz="1400" b="1" smtClean="0"/>
              <a:t>Modül 2</a:t>
            </a:r>
            <a:endParaRPr lang="tr-TR" sz="1400" b="1" dirty="0"/>
          </a:p>
        </p:txBody>
      </p:sp>
      <p:sp>
        <p:nvSpPr>
          <p:cNvPr id="3078" name="Metin kutusu 1"/>
          <p:cNvSpPr txBox="1">
            <a:spLocks noChangeArrowheads="1"/>
          </p:cNvSpPr>
          <p:nvPr/>
        </p:nvSpPr>
        <p:spPr bwMode="auto">
          <a:xfrm>
            <a:off x="2771775" y="2000250"/>
            <a:ext cx="6121400" cy="409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257300" indent="-3429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tr-TR" sz="2000" dirty="0" smtClean="0"/>
              <a:t>MODÜL 2 – </a:t>
            </a:r>
            <a:r>
              <a:rPr lang="tr-TR" sz="2000" b="1" dirty="0" smtClean="0"/>
              <a:t>DONANIM &amp; YAZILIM</a:t>
            </a:r>
          </a:p>
          <a:p>
            <a:pPr lvl="1" eaLnBrk="1" hangingPunct="1">
              <a:buFont typeface="Wingdings" pitchFamily="2" charset="2"/>
              <a:buChar char="q"/>
              <a:defRPr/>
            </a:pPr>
            <a:r>
              <a:rPr lang="tr-TR" sz="2400" dirty="0" smtClean="0"/>
              <a:t> Donanım – Yazılım Nedir ?</a:t>
            </a:r>
          </a:p>
          <a:p>
            <a:pPr lvl="1" eaLnBrk="1" hangingPunct="1">
              <a:buFont typeface="Wingdings" pitchFamily="2" charset="2"/>
              <a:buChar char="q"/>
              <a:defRPr/>
            </a:pPr>
            <a:r>
              <a:rPr lang="tr-TR" sz="2400" dirty="0"/>
              <a:t> </a:t>
            </a:r>
            <a:r>
              <a:rPr lang="tr-TR" sz="2400" dirty="0" smtClean="0"/>
              <a:t>Temel Donanım Bileşenleri</a:t>
            </a:r>
          </a:p>
          <a:p>
            <a:pPr lvl="1" eaLnBrk="1" hangingPunct="1">
              <a:buFont typeface="Wingdings" pitchFamily="2" charset="2"/>
              <a:buChar char="q"/>
              <a:defRPr/>
            </a:pPr>
            <a:r>
              <a:rPr lang="tr-TR" sz="2400" dirty="0"/>
              <a:t> </a:t>
            </a:r>
            <a:r>
              <a:rPr lang="tr-TR" sz="2400" dirty="0" smtClean="0"/>
              <a:t>İşletim Sistemleri (</a:t>
            </a:r>
            <a:r>
              <a:rPr lang="tr-TR" sz="2400" dirty="0" err="1" smtClean="0"/>
              <a:t>Win,Pardus,MAC</a:t>
            </a:r>
            <a:r>
              <a:rPr lang="tr-TR" sz="2400" dirty="0" smtClean="0"/>
              <a:t>)</a:t>
            </a:r>
          </a:p>
          <a:p>
            <a:pPr lvl="1" eaLnBrk="1" hangingPunct="1">
              <a:buFont typeface="Wingdings" pitchFamily="2" charset="2"/>
              <a:buChar char="q"/>
              <a:defRPr/>
            </a:pPr>
            <a:r>
              <a:rPr lang="tr-TR" sz="2400" dirty="0" smtClean="0"/>
              <a:t> Laptop – Projeksiyon Bağlantıları</a:t>
            </a:r>
          </a:p>
          <a:p>
            <a:pPr lvl="1" eaLnBrk="1" hangingPunct="1">
              <a:buFont typeface="Wingdings" pitchFamily="2" charset="2"/>
              <a:buChar char="q"/>
              <a:defRPr/>
            </a:pPr>
            <a:r>
              <a:rPr lang="tr-TR" sz="2400" dirty="0" smtClean="0"/>
              <a:t> Projeksiyon Açma – Kapama</a:t>
            </a:r>
          </a:p>
          <a:p>
            <a:pPr lvl="1" eaLnBrk="1" hangingPunct="1">
              <a:buFont typeface="Wingdings" pitchFamily="2" charset="2"/>
              <a:buChar char="q"/>
              <a:defRPr/>
            </a:pPr>
            <a:r>
              <a:rPr lang="tr-TR" sz="2400" dirty="0" smtClean="0"/>
              <a:t> İşletim Sistemi ile Görüntü Verme</a:t>
            </a:r>
          </a:p>
          <a:p>
            <a:pPr lvl="1" eaLnBrk="1" hangingPunct="1">
              <a:buFont typeface="Wingdings" pitchFamily="2" charset="2"/>
              <a:buChar char="q"/>
              <a:defRPr/>
            </a:pPr>
            <a:r>
              <a:rPr lang="tr-TR" sz="2400" dirty="0" smtClean="0"/>
              <a:t> Projeksiyon Kullanırken Dikkat Edilecek   </a:t>
            </a:r>
          </a:p>
          <a:p>
            <a:pPr marL="457200" lvl="1" indent="0" eaLnBrk="1" hangingPunct="1">
              <a:defRPr/>
            </a:pPr>
            <a:r>
              <a:rPr lang="tr-TR" sz="2400" dirty="0" smtClean="0"/>
              <a:t>     Hususlar</a:t>
            </a:r>
          </a:p>
          <a:p>
            <a:pPr lvl="1" eaLnBrk="1" hangingPunct="1">
              <a:buFont typeface="Wingdings" pitchFamily="2" charset="2"/>
              <a:buChar char="q"/>
              <a:defRPr/>
            </a:pPr>
            <a:r>
              <a:rPr lang="tr-TR" sz="2400" dirty="0" smtClean="0"/>
              <a:t> Çevre Birimi Bağlantıları</a:t>
            </a:r>
          </a:p>
          <a:p>
            <a:pPr lvl="1" eaLnBrk="1" hangingPunct="1">
              <a:buFont typeface="Wingdings" pitchFamily="2" charset="2"/>
              <a:buChar char="q"/>
              <a:defRPr/>
            </a:pPr>
            <a:r>
              <a:rPr lang="tr-TR" sz="2400" dirty="0" smtClean="0"/>
              <a:t> USB Bağlantıları</a:t>
            </a:r>
          </a:p>
        </p:txBody>
      </p:sp>
      <p:pic>
        <p:nvPicPr>
          <p:cNvPr id="2054" name="Picture 2" descr="http://fatihprojesi.meb.gov.tr/site/images/logo.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88" y="620713"/>
            <a:ext cx="1835151" cy="1306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60350" y="1412875"/>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err="1">
                <a:solidFill>
                  <a:schemeClr val="tx2"/>
                </a:solidFill>
                <a:effectLst>
                  <a:outerShdw blurRad="38100" dist="38100" dir="2700000" algn="tl">
                    <a:srgbClr val="C0C0C0"/>
                  </a:outerShdw>
                </a:effectLst>
              </a:rPr>
              <a:t>Anakart</a:t>
            </a:r>
            <a:endParaRPr lang="tr-TR" sz="3200" b="1" u="sng" dirty="0">
              <a:solidFill>
                <a:schemeClr val="tx2"/>
              </a:solidFill>
              <a:effectLst>
                <a:outerShdw blurRad="38100" dist="38100" dir="2700000" algn="tl">
                  <a:srgbClr val="C0C0C0"/>
                </a:outerShdw>
              </a:effectLst>
            </a:endParaRPr>
          </a:p>
        </p:txBody>
      </p:sp>
      <p:sp>
        <p:nvSpPr>
          <p:cNvPr id="6" name="Text Box 4"/>
          <p:cNvSpPr txBox="1">
            <a:spLocks noChangeArrowheads="1"/>
          </p:cNvSpPr>
          <p:nvPr/>
        </p:nvSpPr>
        <p:spPr bwMode="auto">
          <a:xfrm>
            <a:off x="488950" y="3165475"/>
            <a:ext cx="41910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Birçok iç donanım parçasını üzerine takılmasını ve bu parçaların düzenli çalışmasını sağlar.</a:t>
            </a:r>
          </a:p>
        </p:txBody>
      </p:sp>
      <p:pic>
        <p:nvPicPr>
          <p:cNvPr id="8" name="Picture 6" descr="http://www.pclabs.gen.tr/reviews/mainboards/toplu/f865_anakart.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427538" y="2349500"/>
            <a:ext cx="4387850" cy="335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par>
                          <p:cTn id="14" fill="hold" nodeType="afterGroup">
                            <p:stCondLst>
                              <p:cond delay="3000"/>
                            </p:stCondLst>
                            <p:childTnLst>
                              <p:par>
                                <p:cTn id="15" presetID="37"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28600" y="1811338"/>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İşlemci</a:t>
            </a:r>
          </a:p>
        </p:txBody>
      </p:sp>
      <p:sp>
        <p:nvSpPr>
          <p:cNvPr id="6" name="Text Box 4"/>
          <p:cNvSpPr txBox="1">
            <a:spLocks noChangeArrowheads="1"/>
          </p:cNvSpPr>
          <p:nvPr/>
        </p:nvSpPr>
        <p:spPr bwMode="auto">
          <a:xfrm>
            <a:off x="457200" y="3563938"/>
            <a:ext cx="4191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Tüm mantıksal ve matematiksel işlemleri yapar. Bilgisayarın hızı işlemciye bağlıdır.</a:t>
            </a:r>
          </a:p>
        </p:txBody>
      </p:sp>
      <p:pic>
        <p:nvPicPr>
          <p:cNvPr id="8" name="Picture 6" descr="http://wolkan.4t.com/islemci.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24400" y="3640138"/>
            <a:ext cx="2514600" cy="225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http://newshardware.somee.com/inceleme/20060803031927.jpg">
            <a:hlinkClick r:id="rId4"/>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300788" y="1792288"/>
            <a:ext cx="2627312"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par>
                          <p:cTn id="14" fill="hold" nodeType="afterGroup">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par>
                          <p:cTn id="18" fill="hold" nodeType="afterGroup">
                            <p:stCondLst>
                              <p:cond delay="5000"/>
                            </p:stCondLst>
                            <p:childTnLst>
                              <p:par>
                                <p:cTn id="19" presetID="37" presetClass="entr" presetSubtype="0" fill="hold"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25" fill="hold" nodeType="afterGroup">
                            <p:stCondLst>
                              <p:cond delay="600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8"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30"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6" name="Text Box 3"/>
          <p:cNvSpPr txBox="1">
            <a:spLocks noChangeArrowheads="1"/>
          </p:cNvSpPr>
          <p:nvPr/>
        </p:nvSpPr>
        <p:spPr bwMode="auto">
          <a:xfrm>
            <a:off x="228600" y="1217613"/>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İşlemci Nereye Takılır?</a:t>
            </a:r>
          </a:p>
        </p:txBody>
      </p:sp>
      <p:pic>
        <p:nvPicPr>
          <p:cNvPr id="8" name="Picture 6" descr="http://www.sermerane.com/yenires/anakartres/anakart2.jpg">
            <a:hlinkClick r:id="" action="ppaction://hlinkshowjump?jump=nextslide" highlightClick="1"/>
          </p:cNvPr>
          <p:cNvPicPr>
            <a:picLocks noChangeAspect="1" noChangeArrowheads="1"/>
          </p:cNvPicPr>
          <p:nvPr/>
        </p:nvPicPr>
        <p:blipFill>
          <a:blip r:embed="rId3" cstate="print"/>
          <a:srcRect/>
          <a:stretch>
            <a:fillRect/>
          </a:stretch>
        </p:blipFill>
        <p:spPr bwMode="auto">
          <a:xfrm rot="16200000">
            <a:off x="4880727" y="2429728"/>
            <a:ext cx="3482343" cy="4152694"/>
          </a:xfrm>
          <a:prstGeom prst="actionButtonForwardNext">
            <a:avLst/>
          </a:prstGeom>
          <a:noFill/>
        </p:spPr>
      </p:pic>
      <p:sp>
        <p:nvSpPr>
          <p:cNvPr id="9" name="Text Box 4"/>
          <p:cNvSpPr txBox="1">
            <a:spLocks noChangeArrowheads="1"/>
          </p:cNvSpPr>
          <p:nvPr/>
        </p:nvSpPr>
        <p:spPr bwMode="auto">
          <a:xfrm>
            <a:off x="254000" y="2894013"/>
            <a:ext cx="2590800" cy="224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İşlemci anakarttaki işlemci yuvasına takılır</a:t>
            </a:r>
          </a:p>
        </p:txBody>
      </p:sp>
      <p:sp>
        <p:nvSpPr>
          <p:cNvPr id="10" name="8 Oval"/>
          <p:cNvSpPr/>
          <p:nvPr/>
        </p:nvSpPr>
        <p:spPr>
          <a:xfrm>
            <a:off x="4837113" y="4302125"/>
            <a:ext cx="993775" cy="8382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p>
        </p:txBody>
      </p:sp>
      <p:sp>
        <p:nvSpPr>
          <p:cNvPr id="11" name="9 Bükülü Ok"/>
          <p:cNvSpPr/>
          <p:nvPr/>
        </p:nvSpPr>
        <p:spPr>
          <a:xfrm rot="16200000">
            <a:off x="2915444" y="3078956"/>
            <a:ext cx="838200" cy="2852738"/>
          </a:xfrm>
          <a:prstGeom prst="ben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Scale>
                                      <p:cBhvr>
                                        <p:cTn id="7"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xEl>
                                              <p:pRg st="0" end="0"/>
                                            </p:txEl>
                                          </p:spTgt>
                                        </p:tgtEl>
                                        <p:attrNameLst>
                                          <p:attrName>ppt_x</p:attrName>
                                          <p:attrName>ppt_y</p:attrName>
                                        </p:attrNameLst>
                                      </p:cBhvr>
                                    </p:animMotion>
                                    <p:animEffect transition="in" filter="fade">
                                      <p:cBhvr>
                                        <p:cTn id="9" dur="1000"/>
                                        <p:tgtEl>
                                          <p:spTgt spid="6">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20"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9">
                                            <p:txEl>
                                              <p:pRg st="0" end="0"/>
                                            </p:txEl>
                                          </p:spTgt>
                                        </p:tgtEl>
                                        <p:attrNameLst>
                                          <p:attrName>fill.type</p:attrName>
                                        </p:attrNameLst>
                                      </p:cBhvr>
                                      <p:to>
                                        <p:strVal val="solid"/>
                                      </p:to>
                                    </p:set>
                                  </p:childTnLst>
                                </p:cTn>
                              </p:par>
                            </p:childTnLst>
                          </p:cTn>
                        </p:par>
                        <p:par>
                          <p:cTn id="23" fill="hold" nodeType="afterGroup">
                            <p:stCondLst>
                              <p:cond delay="364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par>
                          <p:cTn id="27" fill="hold" nodeType="afterGroup">
                            <p:stCondLst>
                              <p:cond delay="564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childTnLst>
                                </p:cTn>
                              </p:par>
                            </p:childTnLst>
                          </p:cTn>
                        </p:par>
                        <p:par>
                          <p:cTn id="31" fill="hold" nodeType="afterGroup">
                            <p:stCondLst>
                              <p:cond delay="7640"/>
                            </p:stCondLst>
                            <p:childTnLst>
                              <p:par>
                                <p:cTn id="32" presetID="1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28600" y="1371600"/>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Ram Bellekler</a:t>
            </a:r>
          </a:p>
        </p:txBody>
      </p:sp>
      <p:sp>
        <p:nvSpPr>
          <p:cNvPr id="6" name="Text Box 4"/>
          <p:cNvSpPr txBox="1">
            <a:spLocks noChangeArrowheads="1"/>
          </p:cNvSpPr>
          <p:nvPr/>
        </p:nvSpPr>
        <p:spPr bwMode="auto">
          <a:xfrm>
            <a:off x="457200" y="3124200"/>
            <a:ext cx="4191000"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 yapılan işlemlerin bilgileri geçici olarak Ram de tutulur. </a:t>
            </a:r>
          </a:p>
          <a:p>
            <a:pPr eaLnBrk="1" hangingPunct="1">
              <a:spcBef>
                <a:spcPct val="50000"/>
              </a:spcBef>
            </a:pPr>
            <a:r>
              <a:rPr lang="tr-TR" sz="2800" b="1">
                <a:latin typeface="Arial" charset="0"/>
              </a:rPr>
              <a:t>Bilgisayar kapatıldığında bu bilgiler silinir.</a:t>
            </a:r>
          </a:p>
        </p:txBody>
      </p:sp>
      <p:pic>
        <p:nvPicPr>
          <p:cNvPr id="8" name="Picture 6" descr="http://images.tomshardware.com/2005/12/12/how_much_ram_do_you_really_need/intro.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54538" y="2924175"/>
            <a:ext cx="3713162" cy="237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par>
                          <p:cTn id="27" fill="hold" nodeType="afterGroup">
                            <p:stCondLst>
                              <p:cond delay="6560"/>
                            </p:stCondLst>
                            <p:childTnLst>
                              <p:par>
                                <p:cTn id="28" presetID="27" presetClass="entr" presetSubtype="0" fill="hold" nodeType="afterEffect">
                                  <p:stCondLst>
                                    <p:cond delay="0"/>
                                  </p:stCondLst>
                                  <p:iterate type="lt">
                                    <p:tmPct val="50000"/>
                                  </p:iterate>
                                  <p:childTnLst>
                                    <p:set>
                                      <p:cBhvr>
                                        <p:cTn id="29"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0"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2"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6" name="Text Box 3"/>
          <p:cNvSpPr txBox="1">
            <a:spLocks noChangeArrowheads="1"/>
          </p:cNvSpPr>
          <p:nvPr/>
        </p:nvSpPr>
        <p:spPr bwMode="auto">
          <a:xfrm>
            <a:off x="468313" y="1341438"/>
            <a:ext cx="5105400" cy="2062162"/>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Ram Nereye </a:t>
            </a:r>
          </a:p>
          <a:p>
            <a:pPr>
              <a:spcBef>
                <a:spcPct val="50000"/>
              </a:spcBef>
              <a:defRPr/>
            </a:pPr>
            <a:r>
              <a:rPr lang="tr-TR" sz="3200" b="1" u="sng" dirty="0">
                <a:solidFill>
                  <a:schemeClr val="tx2"/>
                </a:solidFill>
                <a:effectLst>
                  <a:outerShdw blurRad="38100" dist="38100" dir="2700000" algn="tl">
                    <a:srgbClr val="C0C0C0"/>
                  </a:outerShdw>
                </a:effectLst>
              </a:rPr>
              <a:t>Takılır?</a:t>
            </a:r>
          </a:p>
        </p:txBody>
      </p:sp>
      <p:sp>
        <p:nvSpPr>
          <p:cNvPr id="8" name="Text Box 4"/>
          <p:cNvSpPr txBox="1">
            <a:spLocks noChangeArrowheads="1"/>
          </p:cNvSpPr>
          <p:nvPr/>
        </p:nvSpPr>
        <p:spPr bwMode="auto">
          <a:xfrm>
            <a:off x="430213" y="3500438"/>
            <a:ext cx="2590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Ramlar anakartta ram yuvalarındanbirine takılır</a:t>
            </a:r>
          </a:p>
        </p:txBody>
      </p:sp>
      <p:pic>
        <p:nvPicPr>
          <p:cNvPr id="9" name="Picture 6" descr="http://www.sermerane.com/yenires/anakartres/anakart2.jpg">
            <a:hlinkClick r:id="" action="ppaction://hlinkshowjump?jump=nextslide" highlightClick="1"/>
          </p:cNvPr>
          <p:cNvPicPr>
            <a:picLocks noChangeAspect="1" noChangeArrowheads="1"/>
          </p:cNvPicPr>
          <p:nvPr/>
        </p:nvPicPr>
        <p:blipFill>
          <a:blip r:embed="rId3" cstate="print"/>
          <a:srcRect/>
          <a:stretch>
            <a:fillRect/>
          </a:stretch>
        </p:blipFill>
        <p:spPr bwMode="auto">
          <a:xfrm rot="16200000">
            <a:off x="3914565" y="1854189"/>
            <a:ext cx="3643383" cy="4344734"/>
          </a:xfrm>
          <a:prstGeom prst="actionButtonForwardNext">
            <a:avLst/>
          </a:prstGeom>
          <a:noFill/>
        </p:spPr>
      </p:pic>
      <p:sp>
        <p:nvSpPr>
          <p:cNvPr id="10" name="11 Oval"/>
          <p:cNvSpPr/>
          <p:nvPr/>
        </p:nvSpPr>
        <p:spPr>
          <a:xfrm>
            <a:off x="3348038" y="2506663"/>
            <a:ext cx="2776537" cy="9271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Scale>
                                      <p:cBhvr>
                                        <p:cTn id="7"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xEl>
                                              <p:pRg st="0" end="0"/>
                                            </p:txEl>
                                          </p:spTgt>
                                        </p:tgtEl>
                                        <p:attrNameLst>
                                          <p:attrName>ppt_x</p:attrName>
                                          <p:attrName>ppt_y</p:attrName>
                                        </p:attrNameLst>
                                      </p:cBhvr>
                                    </p:animMotion>
                                    <p:animEffect transition="in" filter="fade">
                                      <p:cBhvr>
                                        <p:cTn id="9" dur="1000"/>
                                        <p:tgtEl>
                                          <p:spTgt spid="6">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37"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par>
                          <p:cTn id="24" fill="hold" nodeType="afterGroup">
                            <p:stCondLst>
                              <p:cond delay="30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27"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8">
                                            <p:txEl>
                                              <p:pRg st="0" end="0"/>
                                            </p:txEl>
                                          </p:spTgt>
                                        </p:tgtEl>
                                        <p:attrNameLst>
                                          <p:attrName>fill.type</p:attrName>
                                        </p:attrNameLst>
                                      </p:cBhvr>
                                      <p:to>
                                        <p:strVal val="solid"/>
                                      </p:to>
                                    </p:set>
                                  </p:childTnLst>
                                </p:cTn>
                              </p:par>
                            </p:childTnLst>
                          </p:cTn>
                        </p:par>
                        <p:par>
                          <p:cTn id="30" fill="hold" nodeType="afterGroup">
                            <p:stCondLst>
                              <p:cond delay="476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par>
                          <p:cTn id="34" fill="hold" nodeType="afterGroup">
                            <p:stCondLst>
                              <p:cond delay="676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66700" y="1768475"/>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Sabit Disk (Hard Disk)</a:t>
            </a:r>
          </a:p>
        </p:txBody>
      </p:sp>
      <p:sp>
        <p:nvSpPr>
          <p:cNvPr id="6" name="Text Box 4"/>
          <p:cNvSpPr txBox="1">
            <a:spLocks noChangeArrowheads="1"/>
          </p:cNvSpPr>
          <p:nvPr/>
        </p:nvSpPr>
        <p:spPr bwMode="auto">
          <a:xfrm>
            <a:off x="495300" y="3521075"/>
            <a:ext cx="4191000"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Tüm dosyalarımız (klasör, program, müzik, film vs.) kalıcı olarak bu donanım parçasının içine kaydedilir.</a:t>
            </a:r>
          </a:p>
        </p:txBody>
      </p:sp>
      <p:pic>
        <p:nvPicPr>
          <p:cNvPr id="8" name="Picture 6" descr="http://www.keroin.perso.cegetel.net/images_tutos/info/Serial_ATA/SATA-hdd.jpg"/>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xmlns="" val="0"/>
              </a:ext>
            </a:extLst>
          </a:blip>
          <a:srcRect/>
          <a:stretch>
            <a:fillRect/>
          </a:stretch>
        </p:blipFill>
        <p:spPr bwMode="auto">
          <a:xfrm>
            <a:off x="4994275" y="1768475"/>
            <a:ext cx="4041775" cy="378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9 Aşağı Ok"/>
          <p:cNvSpPr/>
          <p:nvPr/>
        </p:nvSpPr>
        <p:spPr>
          <a:xfrm>
            <a:off x="5219700" y="5578475"/>
            <a:ext cx="381000" cy="457200"/>
          </a:xfrm>
          <a:prstGeom prst="dow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0" name="10 Aşağı Ok"/>
          <p:cNvSpPr/>
          <p:nvPr/>
        </p:nvSpPr>
        <p:spPr>
          <a:xfrm>
            <a:off x="6438900" y="5578475"/>
            <a:ext cx="381000" cy="457200"/>
          </a:xfrm>
          <a:prstGeom prst="dow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1" name="11 Metin kutusu"/>
          <p:cNvSpPr txBox="1">
            <a:spLocks noChangeArrowheads="1"/>
          </p:cNvSpPr>
          <p:nvPr/>
        </p:nvSpPr>
        <p:spPr bwMode="auto">
          <a:xfrm>
            <a:off x="3995738" y="6035675"/>
            <a:ext cx="213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sz="2400" b="1">
                <a:latin typeface="Arial" charset="0"/>
              </a:rPr>
              <a:t>Bilgi kablosu</a:t>
            </a:r>
          </a:p>
        </p:txBody>
      </p:sp>
      <p:sp>
        <p:nvSpPr>
          <p:cNvPr id="12" name="12 Metin kutusu"/>
          <p:cNvSpPr txBox="1">
            <a:spLocks noChangeArrowheads="1"/>
          </p:cNvSpPr>
          <p:nvPr/>
        </p:nvSpPr>
        <p:spPr bwMode="auto">
          <a:xfrm>
            <a:off x="6386513" y="6064250"/>
            <a:ext cx="25781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sz="2400" b="1">
                <a:latin typeface="Arial" charset="0"/>
              </a:rPr>
              <a:t>Elektrik kablosu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par>
                          <p:cTn id="32" fill="hold" nodeType="afterGroup">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000"/>
                                        <p:tgtEl>
                                          <p:spTgt spid="11"/>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000"/>
                                        <p:tgtEl>
                                          <p:spTgt spid="10"/>
                                        </p:tgtEl>
                                      </p:cBhvr>
                                    </p:animEffect>
                                  </p:childTnLst>
                                </p:cTn>
                              </p:par>
                            </p:childTnLst>
                          </p:cTn>
                        </p:par>
                        <p:par>
                          <p:cTn id="40" fill="hold" nodeType="afterGroup">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77825" y="1389063"/>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Ekran Kartı</a:t>
            </a:r>
          </a:p>
        </p:txBody>
      </p:sp>
      <p:sp>
        <p:nvSpPr>
          <p:cNvPr id="6" name="Text Box 4"/>
          <p:cNvSpPr txBox="1">
            <a:spLocks noChangeArrowheads="1"/>
          </p:cNvSpPr>
          <p:nvPr/>
        </p:nvSpPr>
        <p:spPr bwMode="auto">
          <a:xfrm>
            <a:off x="606425" y="3141663"/>
            <a:ext cx="4191000"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Bilgisayardaki bilgileri kullanıcının görebilmesi için monitöre gönderir.</a:t>
            </a:r>
          </a:p>
          <a:p>
            <a:pPr eaLnBrk="1" hangingPunct="1">
              <a:spcBef>
                <a:spcPct val="50000"/>
              </a:spcBef>
            </a:pPr>
            <a:r>
              <a:rPr lang="tr-TR" sz="2800" b="1">
                <a:latin typeface="Arial" charset="0"/>
              </a:rPr>
              <a:t>Monitörün bilgi kablosu ekran kartına bağlanır.</a:t>
            </a:r>
          </a:p>
        </p:txBody>
      </p:sp>
      <p:pic>
        <p:nvPicPr>
          <p:cNvPr id="8" name="Picture 6" descr="http://img.alibaba.com/photo/51465589/VGA_Card.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932363" y="2514600"/>
            <a:ext cx="3792537" cy="311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par>
                          <p:cTn id="27" fill="hold" nodeType="afterGroup">
                            <p:stCondLst>
                              <p:cond delay="6720"/>
                            </p:stCondLst>
                            <p:childTnLst>
                              <p:par>
                                <p:cTn id="28" presetID="27" presetClass="entr" presetSubtype="0" fill="hold" nodeType="afterEffect">
                                  <p:stCondLst>
                                    <p:cond delay="0"/>
                                  </p:stCondLst>
                                  <p:iterate type="lt">
                                    <p:tmPct val="50000"/>
                                  </p:iterate>
                                  <p:childTnLst>
                                    <p:set>
                                      <p:cBhvr>
                                        <p:cTn id="29"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0"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2"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04800" y="1208088"/>
            <a:ext cx="5105400" cy="1816100"/>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Ekran Kartı Nereye Takılır?</a:t>
            </a:r>
          </a:p>
        </p:txBody>
      </p:sp>
      <p:sp>
        <p:nvSpPr>
          <p:cNvPr id="6" name="Text Box 4"/>
          <p:cNvSpPr txBox="1">
            <a:spLocks noChangeArrowheads="1"/>
          </p:cNvSpPr>
          <p:nvPr/>
        </p:nvSpPr>
        <p:spPr bwMode="auto">
          <a:xfrm>
            <a:off x="419100" y="3278188"/>
            <a:ext cx="2438400" cy="224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Ekran kartı uyumlu olan genişleme yuvalarına bağlanır</a:t>
            </a:r>
          </a:p>
        </p:txBody>
      </p:sp>
      <p:pic>
        <p:nvPicPr>
          <p:cNvPr id="8" name="Picture 6" descr="http://www.sermerane.com/yenires/anakartres/anakart2.jpg">
            <a:hlinkClick r:id="" action="ppaction://hlinkshowjump?jump=nextslide" highlightClick="1"/>
          </p:cNvPr>
          <p:cNvPicPr>
            <a:picLocks noChangeAspect="1" noChangeArrowheads="1"/>
          </p:cNvPicPr>
          <p:nvPr/>
        </p:nvPicPr>
        <p:blipFill>
          <a:blip r:embed="rId3" cstate="print"/>
          <a:srcRect/>
          <a:stretch>
            <a:fillRect/>
          </a:stretch>
        </p:blipFill>
        <p:spPr bwMode="auto">
          <a:xfrm rot="16200000" flipH="1" flipV="1">
            <a:off x="4089860" y="2726539"/>
            <a:ext cx="3220242" cy="3840139"/>
          </a:xfrm>
          <a:prstGeom prst="actionButtonForwardNext">
            <a:avLst/>
          </a:prstGeom>
          <a:noFill/>
        </p:spPr>
      </p:pic>
      <p:sp>
        <p:nvSpPr>
          <p:cNvPr id="9" name="10 Oval"/>
          <p:cNvSpPr/>
          <p:nvPr/>
        </p:nvSpPr>
        <p:spPr>
          <a:xfrm>
            <a:off x="3416300" y="3284538"/>
            <a:ext cx="2028825" cy="2105025"/>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0"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6">
                                            <p:txEl>
                                              <p:pRg st="0" end="0"/>
                                            </p:txEl>
                                          </p:spTgt>
                                        </p:tgtEl>
                                        <p:attrNameLst>
                                          <p:attrName>fill.type</p:attrName>
                                        </p:attrNameLst>
                                      </p:cBhvr>
                                      <p:to>
                                        <p:strVal val="solid"/>
                                      </p:to>
                                    </p:set>
                                  </p:childTnLst>
                                </p:cTn>
                              </p:par>
                            </p:childTnLst>
                          </p:cTn>
                        </p:par>
                        <p:par>
                          <p:cTn id="23" fill="hold" nodeType="afterGroup">
                            <p:stCondLst>
                              <p:cond delay="392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par>
                          <p:cTn id="27" fill="hold" nodeType="afterGroup">
                            <p:stCondLst>
                              <p:cond delay="592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30188" y="1549400"/>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Ses Kartı</a:t>
            </a:r>
          </a:p>
        </p:txBody>
      </p:sp>
      <p:sp>
        <p:nvSpPr>
          <p:cNvPr id="6" name="Text Box 4"/>
          <p:cNvSpPr txBox="1">
            <a:spLocks noChangeArrowheads="1"/>
          </p:cNvSpPr>
          <p:nvPr/>
        </p:nvSpPr>
        <p:spPr bwMode="auto">
          <a:xfrm>
            <a:off x="306388" y="3225800"/>
            <a:ext cx="41910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Bilgisayardaki seslerin çıkmasını sağlar.</a:t>
            </a:r>
          </a:p>
          <a:p>
            <a:pPr eaLnBrk="1" hangingPunct="1">
              <a:spcBef>
                <a:spcPct val="50000"/>
              </a:spcBef>
            </a:pPr>
            <a:r>
              <a:rPr lang="tr-TR" sz="2800" b="1">
                <a:latin typeface="Arial" charset="0"/>
              </a:rPr>
              <a:t>Hoparlör yada kulaklık ses kartına bağlanır.</a:t>
            </a:r>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7370" y="2996952"/>
            <a:ext cx="3558760" cy="2188759"/>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par>
                          <p:cTn id="27" fill="hold" nodeType="afterGroup">
                            <p:stCondLst>
                              <p:cond delay="5560"/>
                            </p:stCondLst>
                            <p:childTnLst>
                              <p:par>
                                <p:cTn id="28" presetID="27" presetClass="entr" presetSubtype="0" fill="hold" nodeType="afterEffect">
                                  <p:stCondLst>
                                    <p:cond delay="0"/>
                                  </p:stCondLst>
                                  <p:iterate type="lt">
                                    <p:tmPct val="50000"/>
                                  </p:iterate>
                                  <p:childTnLst>
                                    <p:set>
                                      <p:cBhvr>
                                        <p:cTn id="29"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0"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2"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814388" y="1316038"/>
            <a:ext cx="5105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CD-DVD Okuyucu ve Yazıcı</a:t>
            </a:r>
          </a:p>
        </p:txBody>
      </p:sp>
      <p:sp>
        <p:nvSpPr>
          <p:cNvPr id="6" name="Text Box 4"/>
          <p:cNvSpPr txBox="1">
            <a:spLocks noChangeArrowheads="1"/>
          </p:cNvSpPr>
          <p:nvPr/>
        </p:nvSpPr>
        <p:spPr bwMode="auto">
          <a:xfrm>
            <a:off x="1042988" y="3068638"/>
            <a:ext cx="4191000" cy="267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CD-DVD adı verilen taşınabilir hafıza birimlerine bilgi kaydetmek yada içindeki bilgileri okumak için kullanılır.  </a:t>
            </a:r>
          </a:p>
        </p:txBody>
      </p:sp>
      <p:pic>
        <p:nvPicPr>
          <p:cNvPr id="8" name="Picture 4" descr="http://upload.wikimedia.org/wikipedia/commons/thumb/d/d5/CD_autolev_crop.jpg/240px-CD_autolev_crop.jpg"/>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5463208" y="3449960"/>
            <a:ext cx="2743200" cy="2743200"/>
          </a:xfrm>
          <a:prstGeom prst="rect">
            <a:avLst/>
          </a:prstGeom>
          <a:noFill/>
          <a:scene3d>
            <a:camera prst="isometricOffAxis1Top"/>
            <a:lightRig rig="threePt" dir="t"/>
          </a:scene3d>
        </p:spPr>
      </p:pic>
      <p:pic>
        <p:nvPicPr>
          <p:cNvPr id="9" name="Picture 2" descr="http://www3.penta.com.tr/katalog/image/KC052SAM00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233988" y="1557338"/>
            <a:ext cx="2654300" cy="2652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5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Scale>
                                      <p:cBhvr>
                                        <p:cTn id="13" dur="1000" decel="50000" fill="hold">
                                          <p:stCondLst>
                                            <p:cond delay="0"/>
                                          </p:stCondLst>
                                        </p:cTn>
                                        <p:tgtEl>
                                          <p:spTgt spid="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xEl>
                                              <p:pRg st="1" end="1"/>
                                            </p:txEl>
                                          </p:spTgt>
                                        </p:tgtEl>
                                        <p:attrNameLst>
                                          <p:attrName>ppt_x</p:attrName>
                                          <p:attrName>ppt_y</p:attrName>
                                        </p:attrNameLst>
                                      </p:cBhvr>
                                    </p:animMotion>
                                    <p:animEffect transition="in" filter="fade">
                                      <p:cBhvr>
                                        <p:cTn id="15" dur="1000"/>
                                        <p:tgtEl>
                                          <p:spTgt spid="5">
                                            <p:txEl>
                                              <p:pRg st="1" end="1"/>
                                            </p:txEl>
                                          </p:spTgt>
                                        </p:tgtEl>
                                      </p:cBhvr>
                                    </p:animEffect>
                                  </p:childTnLst>
                                </p:cTn>
                              </p:par>
                            </p:childTnLst>
                          </p:cTn>
                        </p:par>
                        <p:par>
                          <p:cTn id="16" fill="hold" nodeType="afterGroup">
                            <p:stCondLst>
                              <p:cond delay="2000"/>
                            </p:stCondLst>
                            <p:childTnLst>
                              <p:par>
                                <p:cTn id="17" presetID="7"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0" fill="hold"/>
                                        <p:tgtEl>
                                          <p:spTgt spid="8"/>
                                        </p:tgtEl>
                                        <p:attrNameLst>
                                          <p:attrName>ppt_x</p:attrName>
                                        </p:attrNameLst>
                                      </p:cBhvr>
                                      <p:tavLst>
                                        <p:tav tm="0">
                                          <p:val>
                                            <p:strVal val="#ppt_x"/>
                                          </p:val>
                                        </p:tav>
                                        <p:tav tm="100000">
                                          <p:val>
                                            <p:strVal val="#ppt_x"/>
                                          </p:val>
                                        </p:tav>
                                      </p:tavLst>
                                    </p:anim>
                                    <p:anim calcmode="lin" valueType="num">
                                      <p:cBhvr additive="base">
                                        <p:cTn id="20" dur="5000" fill="hold"/>
                                        <p:tgtEl>
                                          <p:spTgt spid="8"/>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7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par>
                          <p:cTn id="27" fill="hold" nodeType="afterGroup">
                            <p:stCondLst>
                              <p:cond delay="1104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pic>
        <p:nvPicPr>
          <p:cNvPr id="8" name="Picture 6" descr="j028575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65550" y="2479675"/>
            <a:ext cx="1824038" cy="112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AutoShape 7"/>
          <p:cNvSpPr>
            <a:spLocks noChangeArrowheads="1"/>
          </p:cNvSpPr>
          <p:nvPr/>
        </p:nvSpPr>
        <p:spPr bwMode="auto">
          <a:xfrm>
            <a:off x="2470150" y="2860675"/>
            <a:ext cx="1066800" cy="4572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tr-TR"/>
          </a:p>
        </p:txBody>
      </p:sp>
      <p:sp>
        <p:nvSpPr>
          <p:cNvPr id="10" name="AutoShape 8"/>
          <p:cNvSpPr>
            <a:spLocks noChangeArrowheads="1"/>
          </p:cNvSpPr>
          <p:nvPr/>
        </p:nvSpPr>
        <p:spPr bwMode="auto">
          <a:xfrm>
            <a:off x="5822950" y="2860675"/>
            <a:ext cx="1066800" cy="4572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tr-TR"/>
          </a:p>
        </p:txBody>
      </p:sp>
      <p:sp>
        <p:nvSpPr>
          <p:cNvPr id="11" name="WordArt 9"/>
          <p:cNvSpPr>
            <a:spLocks noChangeArrowheads="1" noChangeShapeType="1" noTextEdit="1"/>
          </p:cNvSpPr>
          <p:nvPr/>
        </p:nvSpPr>
        <p:spPr bwMode="auto">
          <a:xfrm>
            <a:off x="1403350" y="3035300"/>
            <a:ext cx="866775" cy="762000"/>
          </a:xfrm>
          <a:prstGeom prst="rect">
            <a:avLst/>
          </a:prstGeom>
        </p:spPr>
        <p:txBody>
          <a:bodyPr wrap="none" fromWordArt="1">
            <a:prstTxWarp prst="textPlain">
              <a:avLst>
                <a:gd name="adj" fmla="val 50000"/>
              </a:avLst>
            </a:prstTxWarp>
          </a:bodyPr>
          <a:lstStyle/>
          <a:p>
            <a:pPr algn="ctr"/>
            <a:r>
              <a:rPr lang="tr-TR" sz="3600" kern="10" normalizeH="1">
                <a:ln w="9525">
                  <a:solidFill>
                    <a:srgbClr val="000000"/>
                  </a:solidFill>
                  <a:round/>
                  <a:headEnd/>
                  <a:tailEnd/>
                </a:ln>
                <a:solidFill>
                  <a:srgbClr val="000000"/>
                </a:solidFill>
                <a:latin typeface="Impact"/>
              </a:rPr>
              <a:t>2 + 3</a:t>
            </a:r>
          </a:p>
        </p:txBody>
      </p:sp>
      <p:sp>
        <p:nvSpPr>
          <p:cNvPr id="12" name="WordArt 10"/>
          <p:cNvSpPr>
            <a:spLocks noChangeArrowheads="1" noChangeShapeType="1" noTextEdit="1"/>
          </p:cNvSpPr>
          <p:nvPr/>
        </p:nvSpPr>
        <p:spPr bwMode="auto">
          <a:xfrm>
            <a:off x="7138988" y="3119438"/>
            <a:ext cx="866775" cy="762000"/>
          </a:xfrm>
          <a:prstGeom prst="rect">
            <a:avLst/>
          </a:prstGeom>
        </p:spPr>
        <p:txBody>
          <a:bodyPr wrap="none" fromWordArt="1">
            <a:prstTxWarp prst="textPlain">
              <a:avLst>
                <a:gd name="adj" fmla="val 50000"/>
              </a:avLst>
            </a:prstTxWarp>
          </a:bodyPr>
          <a:lstStyle/>
          <a:p>
            <a:pPr algn="ctr"/>
            <a:r>
              <a:rPr lang="tr-TR" sz="3600" kern="10" normalizeH="1">
                <a:ln w="9525">
                  <a:solidFill>
                    <a:srgbClr val="000000"/>
                  </a:solidFill>
                  <a:round/>
                  <a:headEnd/>
                  <a:tailEnd/>
                </a:ln>
                <a:solidFill>
                  <a:srgbClr val="000000"/>
                </a:solidFill>
                <a:latin typeface="Impact"/>
              </a:rPr>
              <a:t>5</a:t>
            </a:r>
          </a:p>
        </p:txBody>
      </p:sp>
      <p:sp>
        <p:nvSpPr>
          <p:cNvPr id="13" name="Text Box 12"/>
          <p:cNvSpPr txBox="1">
            <a:spLocks noChangeArrowheads="1"/>
          </p:cNvSpPr>
          <p:nvPr/>
        </p:nvSpPr>
        <p:spPr bwMode="auto">
          <a:xfrm>
            <a:off x="1806575" y="3881438"/>
            <a:ext cx="1600200" cy="366712"/>
          </a:xfrm>
          <a:prstGeom prst="rect">
            <a:avLst/>
          </a:prstGeom>
          <a:noFill/>
          <a:ln w="9525">
            <a:noFill/>
            <a:miter lim="800000"/>
            <a:headEnd/>
            <a:tailEnd/>
          </a:ln>
          <a:effectLst/>
        </p:spPr>
        <p:txBody>
          <a:bodyPr>
            <a:spAutoFit/>
          </a:bodyPr>
          <a:lstStyle/>
          <a:p>
            <a:pPr>
              <a:spcBef>
                <a:spcPct val="50000"/>
              </a:spcBef>
              <a:defRPr/>
            </a:pPr>
            <a:r>
              <a:rPr lang="tr-TR" b="1" dirty="0">
                <a:solidFill>
                  <a:schemeClr val="accent1"/>
                </a:solidFill>
                <a:effectLst>
                  <a:outerShdw blurRad="38100" dist="38100" dir="2700000" algn="tl">
                    <a:srgbClr val="C0C0C0"/>
                  </a:outerShdw>
                </a:effectLst>
              </a:rPr>
              <a:t>BİLGİ GİRİŞİ</a:t>
            </a:r>
          </a:p>
        </p:txBody>
      </p:sp>
      <p:sp>
        <p:nvSpPr>
          <p:cNvPr id="14" name="Text Box 13"/>
          <p:cNvSpPr txBox="1">
            <a:spLocks noChangeArrowheads="1"/>
          </p:cNvSpPr>
          <p:nvPr/>
        </p:nvSpPr>
        <p:spPr bwMode="auto">
          <a:xfrm>
            <a:off x="5934075" y="3894138"/>
            <a:ext cx="1600200" cy="366712"/>
          </a:xfrm>
          <a:prstGeom prst="rect">
            <a:avLst/>
          </a:prstGeom>
          <a:noFill/>
          <a:ln w="9525">
            <a:noFill/>
            <a:miter lim="800000"/>
            <a:headEnd/>
            <a:tailEnd/>
          </a:ln>
          <a:effectLst/>
        </p:spPr>
        <p:txBody>
          <a:bodyPr>
            <a:spAutoFit/>
          </a:bodyPr>
          <a:lstStyle/>
          <a:p>
            <a:pPr>
              <a:spcBef>
                <a:spcPct val="50000"/>
              </a:spcBef>
              <a:defRPr/>
            </a:pPr>
            <a:r>
              <a:rPr lang="tr-TR" b="1" dirty="0">
                <a:solidFill>
                  <a:schemeClr val="accent1"/>
                </a:solidFill>
                <a:effectLst>
                  <a:outerShdw blurRad="38100" dist="38100" dir="2700000" algn="tl">
                    <a:srgbClr val="C0C0C0"/>
                  </a:outerShdw>
                </a:effectLst>
              </a:rPr>
              <a:t>BİLGİ ÇIKIŞI</a:t>
            </a:r>
          </a:p>
        </p:txBody>
      </p:sp>
      <p:sp>
        <p:nvSpPr>
          <p:cNvPr id="15" name="Text Box 14"/>
          <p:cNvSpPr txBox="1">
            <a:spLocks noChangeArrowheads="1"/>
          </p:cNvSpPr>
          <p:nvPr/>
        </p:nvSpPr>
        <p:spPr bwMode="auto">
          <a:xfrm>
            <a:off x="250825" y="4437063"/>
            <a:ext cx="3648075" cy="1938337"/>
          </a:xfrm>
          <a:prstGeom prst="rect">
            <a:avLst/>
          </a:prstGeom>
          <a:noFill/>
          <a:ln w="9525">
            <a:noFill/>
            <a:miter lim="800000"/>
            <a:headEnd/>
            <a:tailEnd/>
          </a:ln>
          <a:effectLst/>
        </p:spPr>
        <p:txBody>
          <a:bodyPr>
            <a:spAutoFit/>
          </a:bodyPr>
          <a:lstStyle/>
          <a:p>
            <a:pPr>
              <a:spcBef>
                <a:spcPct val="50000"/>
              </a:spcBef>
              <a:defRPr/>
            </a:pPr>
            <a:r>
              <a:rPr lang="tr-TR" sz="2400" b="1" dirty="0">
                <a:solidFill>
                  <a:schemeClr val="accent1"/>
                </a:solidFill>
              </a:rPr>
              <a:t>Bilgisayarlar </a:t>
            </a:r>
            <a:r>
              <a:rPr lang="tr-TR" sz="2400" b="1" u="sng" dirty="0">
                <a:solidFill>
                  <a:schemeClr val="accent1"/>
                </a:solidFill>
                <a:effectLst>
                  <a:outerShdw blurRad="38100" dist="38100" dir="2700000" algn="tl">
                    <a:srgbClr val="C0C0C0"/>
                  </a:outerShdw>
                </a:effectLst>
              </a:rPr>
              <a:t>MATEMATİKSEL , MANTIKSAL</a:t>
            </a:r>
            <a:r>
              <a:rPr lang="tr-TR" sz="2400" b="1" dirty="0">
                <a:solidFill>
                  <a:schemeClr val="accent1"/>
                </a:solidFill>
              </a:rPr>
              <a:t> işlemler yapabilirler ve sonucu kullanıcıya iletirler.</a:t>
            </a:r>
          </a:p>
        </p:txBody>
      </p:sp>
      <p:sp>
        <p:nvSpPr>
          <p:cNvPr id="18" name="Text Box 12"/>
          <p:cNvSpPr txBox="1">
            <a:spLocks noChangeArrowheads="1"/>
          </p:cNvSpPr>
          <p:nvPr/>
        </p:nvSpPr>
        <p:spPr bwMode="auto">
          <a:xfrm>
            <a:off x="539750" y="1609725"/>
            <a:ext cx="3876675" cy="523875"/>
          </a:xfrm>
          <a:prstGeom prst="rect">
            <a:avLst/>
          </a:prstGeom>
          <a:noFill/>
          <a:ln w="9525">
            <a:noFill/>
            <a:miter lim="800000"/>
            <a:headEnd/>
            <a:tailEnd/>
          </a:ln>
          <a:effectLst/>
        </p:spPr>
        <p:txBody>
          <a:bodyPr>
            <a:spAutoFit/>
          </a:bodyPr>
          <a:lstStyle/>
          <a:p>
            <a:pPr>
              <a:spcBef>
                <a:spcPct val="50000"/>
              </a:spcBef>
              <a:defRPr/>
            </a:pPr>
            <a:r>
              <a:rPr lang="tr-TR" sz="2800" b="1" dirty="0">
                <a:solidFill>
                  <a:schemeClr val="accent1"/>
                </a:solidFill>
                <a:effectLst>
                  <a:outerShdw blurRad="38100" dist="38100" dir="2700000" algn="tl">
                    <a:srgbClr val="C0C0C0"/>
                  </a:outerShdw>
                </a:effectLst>
                <a:latin typeface="Arial" pitchFamily="34" charset="0"/>
                <a:cs typeface="Arial" pitchFamily="34" charset="0"/>
              </a:rPr>
              <a:t>BİLGİSAYAR NEDİR ?</a:t>
            </a:r>
          </a:p>
        </p:txBody>
      </p:sp>
      <p:sp>
        <p:nvSpPr>
          <p:cNvPr id="19" name="Text Box 4"/>
          <p:cNvSpPr txBox="1">
            <a:spLocks noChangeArrowheads="1"/>
          </p:cNvSpPr>
          <p:nvPr/>
        </p:nvSpPr>
        <p:spPr bwMode="auto">
          <a:xfrm>
            <a:off x="4371975" y="4437063"/>
            <a:ext cx="4521200" cy="708025"/>
          </a:xfrm>
          <a:prstGeom prst="rect">
            <a:avLst/>
          </a:prstGeom>
          <a:noFill/>
          <a:ln w="9525">
            <a:noFill/>
            <a:miter lim="800000"/>
            <a:headEnd/>
            <a:tailEnd/>
          </a:ln>
          <a:effectLst/>
        </p:spPr>
        <p:txBody>
          <a:bodyPr>
            <a:spAutoFit/>
          </a:bodyPr>
          <a:lstStyle/>
          <a:p>
            <a:pPr>
              <a:spcBef>
                <a:spcPct val="50000"/>
              </a:spcBef>
              <a:defRPr/>
            </a:pPr>
            <a:r>
              <a:rPr lang="tr-TR" sz="2000" b="1" dirty="0">
                <a:solidFill>
                  <a:schemeClr val="accent1"/>
                </a:solidFill>
                <a:effectLst>
                  <a:outerShdw blurRad="38100" dist="38100" dir="2700000" algn="tl">
                    <a:srgbClr val="C0C0C0"/>
                  </a:outerShdw>
                </a:effectLst>
              </a:rPr>
              <a:t>İNSAN SANİYEDE EN FAZLA </a:t>
            </a:r>
            <a:r>
              <a:rPr lang="tr-TR" sz="2000" b="1" u="sng" dirty="0">
                <a:solidFill>
                  <a:schemeClr val="accent1"/>
                </a:solidFill>
                <a:effectLst>
                  <a:outerShdw blurRad="38100" dist="38100" dir="2700000" algn="tl">
                    <a:srgbClr val="C0C0C0"/>
                  </a:outerShdw>
                </a:effectLst>
              </a:rPr>
              <a:t>BİR KAÇ</a:t>
            </a:r>
            <a:r>
              <a:rPr lang="tr-TR" sz="2000" b="1" dirty="0">
                <a:solidFill>
                  <a:schemeClr val="accent1"/>
                </a:solidFill>
                <a:effectLst>
                  <a:outerShdw blurRad="38100" dist="38100" dir="2700000" algn="tl">
                    <a:srgbClr val="C0C0C0"/>
                  </a:outerShdw>
                </a:effectLst>
              </a:rPr>
              <a:t> MATEMATİKSEL İŞLEM YAPABİLİR</a:t>
            </a:r>
          </a:p>
        </p:txBody>
      </p:sp>
      <p:sp>
        <p:nvSpPr>
          <p:cNvPr id="20" name="Text Box 9"/>
          <p:cNvSpPr txBox="1">
            <a:spLocks noChangeArrowheads="1"/>
          </p:cNvSpPr>
          <p:nvPr/>
        </p:nvSpPr>
        <p:spPr bwMode="auto">
          <a:xfrm>
            <a:off x="4371975" y="5373688"/>
            <a:ext cx="4679950" cy="1014412"/>
          </a:xfrm>
          <a:prstGeom prst="rect">
            <a:avLst/>
          </a:prstGeom>
          <a:noFill/>
          <a:ln w="9525">
            <a:noFill/>
            <a:miter lim="800000"/>
            <a:headEnd/>
            <a:tailEnd/>
          </a:ln>
          <a:effectLst/>
        </p:spPr>
        <p:txBody>
          <a:bodyPr>
            <a:spAutoFit/>
          </a:bodyPr>
          <a:lstStyle/>
          <a:p>
            <a:pPr>
              <a:spcBef>
                <a:spcPct val="50000"/>
              </a:spcBef>
              <a:defRPr/>
            </a:pPr>
            <a:r>
              <a:rPr lang="tr-TR" sz="2000" b="1" dirty="0">
                <a:solidFill>
                  <a:schemeClr val="accent1"/>
                </a:solidFill>
                <a:effectLst>
                  <a:outerShdw blurRad="38100" dist="38100" dir="2700000" algn="tl">
                    <a:srgbClr val="C0C0C0"/>
                  </a:outerShdw>
                </a:effectLst>
              </a:rPr>
              <a:t>BİLGİSAYARLAR İSE SANİYEDE </a:t>
            </a:r>
            <a:r>
              <a:rPr lang="tr-TR" sz="2000" b="1" u="sng" dirty="0">
                <a:solidFill>
                  <a:schemeClr val="accent1"/>
                </a:solidFill>
                <a:effectLst>
                  <a:outerShdw blurRad="38100" dist="38100" dir="2700000" algn="tl">
                    <a:srgbClr val="C0C0C0"/>
                  </a:outerShdw>
                </a:effectLst>
              </a:rPr>
              <a:t>MİLYONLARCA</a:t>
            </a:r>
            <a:r>
              <a:rPr lang="tr-TR" sz="2000" b="1" dirty="0">
                <a:solidFill>
                  <a:schemeClr val="accent1"/>
                </a:solidFill>
                <a:effectLst>
                  <a:outerShdw blurRad="38100" dist="38100" dir="2700000" algn="tl">
                    <a:srgbClr val="C0C0C0"/>
                  </a:outerShdw>
                </a:effectLst>
              </a:rPr>
              <a:t> MATEMATİKSEL İŞLEM YAPABİLİR</a:t>
            </a:r>
          </a:p>
        </p:txBody>
      </p:sp>
      <p:sp>
        <p:nvSpPr>
          <p:cNvPr id="21" name="WordArt 7"/>
          <p:cNvSpPr>
            <a:spLocks noChangeArrowheads="1" noChangeShapeType="1" noTextEdit="1"/>
          </p:cNvSpPr>
          <p:nvPr/>
        </p:nvSpPr>
        <p:spPr bwMode="auto">
          <a:xfrm>
            <a:off x="1238250" y="2201863"/>
            <a:ext cx="1196975" cy="687387"/>
          </a:xfrm>
          <a:prstGeom prst="rect">
            <a:avLst/>
          </a:prstGeom>
        </p:spPr>
        <p:txBody>
          <a:bodyPr wrap="none" fromWordArt="1">
            <a:prstTxWarp prst="textPlain">
              <a:avLst>
                <a:gd name="adj" fmla="val 50000"/>
              </a:avLst>
            </a:prstTxWarp>
          </a:bodyPr>
          <a:lstStyle/>
          <a:p>
            <a:pPr algn="ctr"/>
            <a:r>
              <a:rPr lang="tr-TR" sz="3600" kern="10">
                <a:ln w="9525">
                  <a:solidFill>
                    <a:srgbClr val="000000"/>
                  </a:solidFill>
                  <a:round/>
                  <a:headEnd/>
                  <a:tailEnd/>
                </a:ln>
                <a:solidFill>
                  <a:srgbClr val="000000"/>
                </a:solidFill>
                <a:latin typeface="Impact"/>
              </a:rPr>
              <a:t>2 + 3 = 8</a:t>
            </a:r>
          </a:p>
        </p:txBody>
      </p:sp>
      <p:sp>
        <p:nvSpPr>
          <p:cNvPr id="22" name="WordArt 8"/>
          <p:cNvSpPr>
            <a:spLocks noChangeArrowheads="1" noChangeShapeType="1" noTextEdit="1"/>
          </p:cNvSpPr>
          <p:nvPr/>
        </p:nvSpPr>
        <p:spPr bwMode="auto">
          <a:xfrm>
            <a:off x="6858000" y="2209800"/>
            <a:ext cx="1447800" cy="762000"/>
          </a:xfrm>
          <a:prstGeom prst="rect">
            <a:avLst/>
          </a:prstGeom>
        </p:spPr>
        <p:txBody>
          <a:bodyPr wrap="none" fromWordArt="1">
            <a:prstTxWarp prst="textPlain">
              <a:avLst>
                <a:gd name="adj" fmla="val 50000"/>
              </a:avLst>
            </a:prstTxWarp>
          </a:bodyPr>
          <a:lstStyle/>
          <a:p>
            <a:pPr algn="ctr"/>
            <a:r>
              <a:rPr lang="tr-TR" sz="3600" kern="10">
                <a:ln w="9525">
                  <a:solidFill>
                    <a:srgbClr val="000000"/>
                  </a:solidFill>
                  <a:round/>
                  <a:headEnd/>
                  <a:tailEnd/>
                </a:ln>
                <a:solidFill>
                  <a:srgbClr val="000000"/>
                </a:solidFill>
                <a:latin typeface="Impact"/>
              </a:rPr>
              <a:t>YANLIŞ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nodeType="afterGroup">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par>
                          <p:cTn id="20" fill="hold" nodeType="after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childTnLst>
                          </p:cTn>
                        </p:par>
                        <p:par>
                          <p:cTn id="24" fill="hold" nodeType="afterGroup">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par>
                          <p:cTn id="28" fill="hold" nodeType="afterGroup">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0"/>
                                        <p:tgtEl>
                                          <p:spTgt spid="14"/>
                                        </p:tgtEl>
                                      </p:cBhvr>
                                    </p:animEffect>
                                  </p:childTnLst>
                                </p:cTn>
                              </p:par>
                            </p:childTnLst>
                          </p:cTn>
                        </p:par>
                        <p:par>
                          <p:cTn id="32" fill="hold" nodeType="afterGroup">
                            <p:stCondLst>
                              <p:cond delay="14000"/>
                            </p:stCondLst>
                            <p:childTnLst>
                              <p:par>
                                <p:cTn id="33" presetID="37" presetClass="entr" presetSubtype="0" fill="hold" nodeType="after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1000"/>
                                        <p:tgtEl>
                                          <p:spTgt spid="15">
                                            <p:txEl>
                                              <p:pRg st="0" end="0"/>
                                            </p:txEl>
                                          </p:spTgt>
                                        </p:tgtEl>
                                      </p:cBhvr>
                                    </p:animEffect>
                                    <p:anim calcmode="lin" valueType="num">
                                      <p:cBhvr>
                                        <p:cTn id="36"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5">
                                            <p:txEl>
                                              <p:pRg st="0" end="0"/>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
                                            <p:txEl>
                                              <p:pRg st="0" end="0"/>
                                            </p:txEl>
                                          </p:spTgt>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150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2000"/>
                                        <p:tgtEl>
                                          <p:spTgt spid="18"/>
                                        </p:tgtEl>
                                      </p:cBhvr>
                                    </p:animEffect>
                                  </p:childTnLst>
                                </p:cTn>
                              </p:par>
                            </p:childTnLst>
                          </p:cTn>
                        </p:par>
                        <p:par>
                          <p:cTn id="43" fill="hold" nodeType="afterGroup">
                            <p:stCondLst>
                              <p:cond delay="17000"/>
                            </p:stCondLst>
                            <p:childTnLst>
                              <p:par>
                                <p:cTn id="44" presetID="40" presetClass="entr" presetSubtype="0" fill="hold" nodeType="afterEffect">
                                  <p:stCondLst>
                                    <p:cond delay="0"/>
                                  </p:stCondLst>
                                  <p:iterate type="lt">
                                    <p:tmPct val="10000"/>
                                  </p:iterate>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fade">
                                      <p:cBhvr>
                                        <p:cTn id="46" dur="1000"/>
                                        <p:tgtEl>
                                          <p:spTgt spid="19">
                                            <p:txEl>
                                              <p:pRg st="0" end="0"/>
                                            </p:txEl>
                                          </p:spTgt>
                                        </p:tgtEl>
                                      </p:cBhvr>
                                    </p:animEffect>
                                    <p:anim calcmode="lin" valueType="num">
                                      <p:cBhvr>
                                        <p:cTn id="47" dur="1000" fill="hold"/>
                                        <p:tgtEl>
                                          <p:spTgt spid="19">
                                            <p:txEl>
                                              <p:pRg st="0" end="0"/>
                                            </p:txEl>
                                          </p:spTgt>
                                        </p:tgtEl>
                                        <p:attrNameLst>
                                          <p:attrName>ppt_x</p:attrName>
                                        </p:attrNameLst>
                                      </p:cBhvr>
                                      <p:tavLst>
                                        <p:tav tm="0">
                                          <p:val>
                                            <p:strVal val="#ppt_x-.1"/>
                                          </p:val>
                                        </p:tav>
                                        <p:tav tm="100000">
                                          <p:val>
                                            <p:strVal val="#ppt_x"/>
                                          </p:val>
                                        </p:tav>
                                      </p:tavLst>
                                    </p:anim>
                                    <p:anim calcmode="lin" valueType="num">
                                      <p:cBhvr>
                                        <p:cTn id="48" dur="10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3100"/>
                            </p:stCondLst>
                            <p:childTnLst>
                              <p:par>
                                <p:cTn id="50" presetID="40" presetClass="entr" presetSubtype="0" fill="hold" nodeType="afterEffect">
                                  <p:stCondLst>
                                    <p:cond delay="0"/>
                                  </p:stCondLst>
                                  <p:iterate type="lt">
                                    <p:tmPct val="10000"/>
                                  </p:iterate>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1000"/>
                                        <p:tgtEl>
                                          <p:spTgt spid="20">
                                            <p:txEl>
                                              <p:pRg st="0" end="0"/>
                                            </p:txEl>
                                          </p:spTgt>
                                        </p:tgtEl>
                                      </p:cBhvr>
                                    </p:animEffect>
                                    <p:anim calcmode="lin" valueType="num">
                                      <p:cBhvr>
                                        <p:cTn id="53" dur="1000" fill="hold"/>
                                        <p:tgtEl>
                                          <p:spTgt spid="20">
                                            <p:txEl>
                                              <p:pRg st="0" end="0"/>
                                            </p:txEl>
                                          </p:spTgt>
                                        </p:tgtEl>
                                        <p:attrNameLst>
                                          <p:attrName>ppt_x</p:attrName>
                                        </p:attrNameLst>
                                      </p:cBhvr>
                                      <p:tavLst>
                                        <p:tav tm="0">
                                          <p:val>
                                            <p:strVal val="#ppt_x-.1"/>
                                          </p:val>
                                        </p:tav>
                                        <p:tav tm="100000">
                                          <p:val>
                                            <p:strVal val="#ppt_x"/>
                                          </p:val>
                                        </p:tav>
                                      </p:tavLst>
                                    </p:anim>
                                    <p:anim calcmode="lin" valueType="num">
                                      <p:cBhvr>
                                        <p:cTn id="54" dur="10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301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000"/>
                                        <p:tgtEl>
                                          <p:spTgt spid="21"/>
                                        </p:tgtEl>
                                      </p:cBhvr>
                                    </p:animEffect>
                                  </p:childTnLst>
                                </p:cTn>
                              </p:par>
                            </p:childTnLst>
                          </p:cTn>
                        </p:par>
                        <p:par>
                          <p:cTn id="59" fill="hold" nodeType="afterGroup">
                            <p:stCondLst>
                              <p:cond delay="321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8" grpId="0"/>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895350" y="1539875"/>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Monitör</a:t>
            </a:r>
          </a:p>
        </p:txBody>
      </p:sp>
      <p:sp>
        <p:nvSpPr>
          <p:cNvPr id="6" name="Text Box 4"/>
          <p:cNvSpPr txBox="1">
            <a:spLocks noChangeArrowheads="1"/>
          </p:cNvSpPr>
          <p:nvPr/>
        </p:nvSpPr>
        <p:spPr bwMode="auto">
          <a:xfrm>
            <a:off x="971550" y="3216275"/>
            <a:ext cx="41910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 yaptığımız işleri görebilmemizi sağlar.</a:t>
            </a:r>
          </a:p>
        </p:txBody>
      </p:sp>
      <p:pic>
        <p:nvPicPr>
          <p:cNvPr id="8" name="Picture 6" descr="http://www.sanalmagaza.com.tr/Images/300/48384.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73688" y="1844675"/>
            <a:ext cx="2439987" cy="243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http://www.kadikoyoffice1.com/images/bsayar/monitor4.gif"/>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19750" y="4508500"/>
            <a:ext cx="2398713"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par>
                          <p:cTn id="27" fill="hold" nodeType="afterGroup">
                            <p:stCondLst>
                              <p:cond delay="596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pic>
        <p:nvPicPr>
          <p:cNvPr id="5" name="Picture 4" descr="http://www.institut-fresenius.de/filestore/89/electronic_electric_cable_03_jpg.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0500" y="4075113"/>
            <a:ext cx="2438400" cy="2478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3"/>
          <p:cNvSpPr txBox="1">
            <a:spLocks noChangeArrowheads="1"/>
          </p:cNvSpPr>
          <p:nvPr/>
        </p:nvSpPr>
        <p:spPr bwMode="auto">
          <a:xfrm>
            <a:off x="419100" y="1179513"/>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Monitör Nereye Takılır?</a:t>
            </a:r>
          </a:p>
        </p:txBody>
      </p:sp>
      <p:sp>
        <p:nvSpPr>
          <p:cNvPr id="9" name="Text Box 4"/>
          <p:cNvSpPr txBox="1">
            <a:spLocks noChangeArrowheads="1"/>
          </p:cNvSpPr>
          <p:nvPr/>
        </p:nvSpPr>
        <p:spPr bwMode="auto">
          <a:xfrm>
            <a:off x="495300" y="2855913"/>
            <a:ext cx="41910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solidFill>
                  <a:schemeClr val="hlink"/>
                </a:solidFill>
                <a:latin typeface="Arial" charset="0"/>
              </a:rPr>
              <a:t>Monitörden iki tane kablo çıkar</a:t>
            </a:r>
          </a:p>
        </p:txBody>
      </p:sp>
      <p:pic>
        <p:nvPicPr>
          <p:cNvPr id="10" name="Picture 1"/>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515100" y="1636713"/>
            <a:ext cx="1504950" cy="181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6" descr="http://img.alibaba.com/photo/51465589/VGA_Card.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67500" y="4800600"/>
            <a:ext cx="1436688" cy="175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4"/>
          <p:cNvSpPr txBox="1">
            <a:spLocks noChangeArrowheads="1"/>
          </p:cNvSpPr>
          <p:nvPr/>
        </p:nvSpPr>
        <p:spPr bwMode="auto">
          <a:xfrm>
            <a:off x="5067300" y="2093913"/>
            <a:ext cx="1600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solidFill>
                  <a:schemeClr val="hlink"/>
                </a:solidFill>
                <a:latin typeface="Arial" charset="0"/>
              </a:rPr>
              <a:t>Bilgi Kablosu</a:t>
            </a:r>
          </a:p>
        </p:txBody>
      </p:sp>
      <p:sp>
        <p:nvSpPr>
          <p:cNvPr id="13" name="Text Box 4"/>
          <p:cNvSpPr txBox="1">
            <a:spLocks noChangeArrowheads="1"/>
          </p:cNvSpPr>
          <p:nvPr/>
        </p:nvSpPr>
        <p:spPr bwMode="auto">
          <a:xfrm>
            <a:off x="190500" y="3846513"/>
            <a:ext cx="1600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solidFill>
                  <a:schemeClr val="hlink"/>
                </a:solidFill>
                <a:latin typeface="Arial" charset="0"/>
              </a:rPr>
              <a:t>Elektrik Kablosu</a:t>
            </a:r>
          </a:p>
        </p:txBody>
      </p:sp>
      <p:sp>
        <p:nvSpPr>
          <p:cNvPr id="14" name="Text Box 4"/>
          <p:cNvSpPr txBox="1">
            <a:spLocks noChangeArrowheads="1"/>
          </p:cNvSpPr>
          <p:nvPr/>
        </p:nvSpPr>
        <p:spPr bwMode="auto">
          <a:xfrm>
            <a:off x="5316538" y="4884738"/>
            <a:ext cx="1300162" cy="954087"/>
          </a:xfrm>
          <a:prstGeom prst="rect">
            <a:avLst/>
          </a:prstGeom>
          <a:noFill/>
          <a:ln w="9525">
            <a:noFill/>
            <a:miter lim="800000"/>
            <a:headEnd/>
            <a:tailEnd/>
          </a:ln>
          <a:effectLst/>
        </p:spPr>
        <p:txBody>
          <a:bodyPr>
            <a:spAutoFit/>
          </a:bodyPr>
          <a:lstStyle/>
          <a:p>
            <a:pPr algn="ctr">
              <a:spcBef>
                <a:spcPct val="50000"/>
              </a:spcBef>
              <a:defRPr/>
            </a:pPr>
            <a:r>
              <a:rPr lang="tr-TR" sz="2800" b="1" dirty="0">
                <a:solidFill>
                  <a:schemeClr val="accent1">
                    <a:lumMod val="50000"/>
                  </a:schemeClr>
                </a:solidFill>
              </a:rPr>
              <a:t>Ekran Kartı</a:t>
            </a:r>
          </a:p>
        </p:txBody>
      </p:sp>
      <p:sp>
        <p:nvSpPr>
          <p:cNvPr id="15" name="14 Bükülü Ok"/>
          <p:cNvSpPr/>
          <p:nvPr/>
        </p:nvSpPr>
        <p:spPr>
          <a:xfrm rot="10800000">
            <a:off x="2171700" y="3770313"/>
            <a:ext cx="533400" cy="1219200"/>
          </a:xfrm>
          <a:prstGeom prst="ben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6" name="15 Bükülü Ok"/>
          <p:cNvSpPr/>
          <p:nvPr/>
        </p:nvSpPr>
        <p:spPr>
          <a:xfrm rot="16200000" flipV="1">
            <a:off x="4953000" y="2398713"/>
            <a:ext cx="571500" cy="1790700"/>
          </a:xfrm>
          <a:prstGeom prst="ben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7" name="16 Aşağı Ok"/>
          <p:cNvSpPr/>
          <p:nvPr/>
        </p:nvSpPr>
        <p:spPr>
          <a:xfrm>
            <a:off x="6972300" y="3541713"/>
            <a:ext cx="457200" cy="609600"/>
          </a:xfrm>
          <a:prstGeom prst="dow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pic>
        <p:nvPicPr>
          <p:cNvPr id="18" name="Picture 6" descr="http://www.anes.com.tr/prizler/10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14700" y="5294313"/>
            <a:ext cx="1519238"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18 Sağ Ok"/>
          <p:cNvSpPr/>
          <p:nvPr/>
        </p:nvSpPr>
        <p:spPr>
          <a:xfrm>
            <a:off x="2324100" y="5751513"/>
            <a:ext cx="9144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0" name="Text Box 4"/>
          <p:cNvSpPr txBox="1">
            <a:spLocks noChangeArrowheads="1"/>
          </p:cNvSpPr>
          <p:nvPr/>
        </p:nvSpPr>
        <p:spPr bwMode="auto">
          <a:xfrm>
            <a:off x="3009900" y="4837113"/>
            <a:ext cx="2057400" cy="523875"/>
          </a:xfrm>
          <a:prstGeom prst="rect">
            <a:avLst/>
          </a:prstGeom>
          <a:noFill/>
          <a:ln w="9525">
            <a:noFill/>
            <a:miter lim="800000"/>
            <a:headEnd/>
            <a:tailEnd/>
          </a:ln>
          <a:effectLst/>
        </p:spPr>
        <p:txBody>
          <a:bodyPr>
            <a:spAutoFit/>
          </a:bodyPr>
          <a:lstStyle/>
          <a:p>
            <a:pPr algn="ctr">
              <a:spcBef>
                <a:spcPct val="50000"/>
              </a:spcBef>
              <a:defRPr/>
            </a:pPr>
            <a:r>
              <a:rPr lang="tr-TR" sz="2800" b="1" dirty="0">
                <a:solidFill>
                  <a:schemeClr val="accent1">
                    <a:lumMod val="50000"/>
                  </a:schemeClr>
                </a:solidFill>
              </a:rPr>
              <a:t>Priz</a:t>
            </a:r>
          </a:p>
        </p:txBody>
      </p:sp>
      <p:sp>
        <p:nvSpPr>
          <p:cNvPr id="21" name="20 Oval"/>
          <p:cNvSpPr/>
          <p:nvPr/>
        </p:nvSpPr>
        <p:spPr>
          <a:xfrm>
            <a:off x="6591300" y="4151313"/>
            <a:ext cx="1219200" cy="9144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Scale>
                                      <p:cBhvr>
                                        <p:cTn id="7" dur="1000" decel="50000" fill="hold">
                                          <p:stCondLst>
                                            <p:cond delay="0"/>
                                          </p:stCondLst>
                                        </p:cTn>
                                        <p:tgtEl>
                                          <p:spTgt spid="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xEl>
                                              <p:pRg st="0" end="0"/>
                                            </p:txEl>
                                          </p:spTgt>
                                        </p:tgtEl>
                                        <p:attrNameLst>
                                          <p:attrName>ppt_x</p:attrName>
                                          <p:attrName>ppt_y</p:attrName>
                                        </p:attrNameLst>
                                      </p:cBhvr>
                                    </p:animMotion>
                                    <p:animEffect transition="in" filter="fade">
                                      <p:cBhvr>
                                        <p:cTn id="9" dur="1000"/>
                                        <p:tgtEl>
                                          <p:spTgt spid="8">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childTnLst>
                          </p:cTn>
                        </p:par>
                        <p:par>
                          <p:cTn id="29" fill="hold" nodeType="afterGroup">
                            <p:stCondLst>
                              <p:cond delay="80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000"/>
                                        <p:tgtEl>
                                          <p:spTgt spid="5"/>
                                        </p:tgtEl>
                                      </p:cBhvr>
                                    </p:animEffect>
                                  </p:childTnLst>
                                </p:cTn>
                              </p:par>
                            </p:childTnLst>
                          </p:cTn>
                        </p:par>
                        <p:par>
                          <p:cTn id="33" fill="hold" nodeType="afterGroup">
                            <p:stCondLst>
                              <p:cond delay="10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childTnLst>
                          </p:cTn>
                        </p:par>
                        <p:par>
                          <p:cTn id="37" fill="hold" nodeType="afterGroup">
                            <p:stCondLst>
                              <p:cond delay="120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2000"/>
                                        <p:tgtEl>
                                          <p:spTgt spid="18"/>
                                        </p:tgtEl>
                                      </p:cBhvr>
                                    </p:animEffect>
                                  </p:childTnLst>
                                </p:cTn>
                              </p:par>
                            </p:childTnLst>
                          </p:cTn>
                        </p:par>
                        <p:par>
                          <p:cTn id="41" fill="hold" nodeType="afterGroup">
                            <p:stCondLst>
                              <p:cond delay="1400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2000"/>
                                        <p:tgtEl>
                                          <p:spTgt spid="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000"/>
                                        <p:tgtEl>
                                          <p:spTgt spid="16"/>
                                        </p:tgtEl>
                                      </p:cBhvr>
                                    </p:animEffect>
                                  </p:childTnLst>
                                </p:cTn>
                              </p:par>
                            </p:childTnLst>
                          </p:cTn>
                        </p:par>
                        <p:par>
                          <p:cTn id="50" fill="hold" nodeType="afterGroup">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2000"/>
                                        <p:tgtEl>
                                          <p:spTgt spid="12"/>
                                        </p:tgtEl>
                                      </p:cBhvr>
                                    </p:animEffect>
                                  </p:childTnLst>
                                </p:cTn>
                              </p:par>
                            </p:childTnLst>
                          </p:cTn>
                        </p:par>
                        <p:par>
                          <p:cTn id="54" fill="hold" nodeType="afterGroup">
                            <p:stCondLst>
                              <p:cond delay="4000"/>
                            </p:stCondLst>
                            <p:childTnLst>
                              <p:par>
                                <p:cTn id="55" presetID="10" presetClass="entr" presetSubtype="0"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000"/>
                                        <p:tgtEl>
                                          <p:spTgt spid="10"/>
                                        </p:tgtEl>
                                      </p:cBhvr>
                                    </p:animEffect>
                                  </p:childTnLst>
                                </p:cTn>
                              </p:par>
                            </p:childTnLst>
                          </p:cTn>
                        </p:par>
                        <p:par>
                          <p:cTn id="58" fill="hold" nodeType="afterGroup">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000"/>
                                        <p:tgtEl>
                                          <p:spTgt spid="17"/>
                                        </p:tgtEl>
                                      </p:cBhvr>
                                    </p:animEffect>
                                  </p:childTnLst>
                                </p:cTn>
                              </p:par>
                            </p:childTnLst>
                          </p:cTn>
                        </p:par>
                        <p:par>
                          <p:cTn id="62" fill="hold" nodeType="afterGroup">
                            <p:stCondLst>
                              <p:cond delay="8000"/>
                            </p:stCondLst>
                            <p:childTnLst>
                              <p:par>
                                <p:cTn id="63" presetID="10" presetClass="entr" presetSubtype="0"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2000"/>
                                        <p:tgtEl>
                                          <p:spTgt spid="11"/>
                                        </p:tgtEl>
                                      </p:cBhvr>
                                    </p:animEffect>
                                  </p:childTnLst>
                                </p:cTn>
                              </p:par>
                            </p:childTnLst>
                          </p:cTn>
                        </p:par>
                        <p:par>
                          <p:cTn id="66" fill="hold" nodeType="afterGroup">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2000"/>
                                        <p:tgtEl>
                                          <p:spTgt spid="14"/>
                                        </p:tgtEl>
                                      </p:cBhvr>
                                    </p:animEffect>
                                  </p:childTnLst>
                                </p:cTn>
                              </p:par>
                            </p:childTnLst>
                          </p:cTn>
                        </p:par>
                        <p:par>
                          <p:cTn id="70" fill="hold" nodeType="afterGroup">
                            <p:stCondLst>
                              <p:cond delay="12000"/>
                            </p:stCondLst>
                            <p:childTnLst>
                              <p:par>
                                <p:cTn id="71" presetID="10"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7" grpId="0" animBg="1"/>
      <p:bldP spid="19" grpId="0" animBg="1"/>
      <p:bldP spid="20"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654050" y="1416050"/>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Klavye</a:t>
            </a:r>
          </a:p>
        </p:txBody>
      </p:sp>
      <p:sp>
        <p:nvSpPr>
          <p:cNvPr id="6" name="Text Box 4"/>
          <p:cNvSpPr txBox="1">
            <a:spLocks noChangeArrowheads="1"/>
          </p:cNvSpPr>
          <p:nvPr/>
        </p:nvSpPr>
        <p:spPr bwMode="auto">
          <a:xfrm>
            <a:off x="730250" y="3092450"/>
            <a:ext cx="41910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Bilgisayara harf, rakam, işaret yazmamızı yada onay ve iptal komutları vermemizi sağlar. </a:t>
            </a:r>
          </a:p>
        </p:txBody>
      </p:sp>
      <p:pic>
        <p:nvPicPr>
          <p:cNvPr id="8" name="Picture 2" descr="http://www.keyboardco.com/keyboard_images/microsoft_ergonomic_keyboard_4000_black_usb_large.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rot="-2487171">
            <a:off x="4805363" y="3043238"/>
            <a:ext cx="3830637" cy="220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82588" y="1154113"/>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Klavye Nereye Takılır?</a:t>
            </a:r>
          </a:p>
        </p:txBody>
      </p:sp>
      <p:sp>
        <p:nvSpPr>
          <p:cNvPr id="6" name="Text Box 4"/>
          <p:cNvSpPr txBox="1">
            <a:spLocks noChangeArrowheads="1"/>
          </p:cNvSpPr>
          <p:nvPr/>
        </p:nvSpPr>
        <p:spPr bwMode="auto">
          <a:xfrm>
            <a:off x="458788" y="2601913"/>
            <a:ext cx="434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Klavye kablosu 2 çeşittir</a:t>
            </a:r>
          </a:p>
        </p:txBody>
      </p:sp>
      <p:pic>
        <p:nvPicPr>
          <p:cNvPr id="8" name="Picture 2" descr="http://www1.istockphoto.com/file_thumbview_approve/899259/2/istockphoto_899259_ps_2_keyboard_connecto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68588" y="3592513"/>
            <a:ext cx="1828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
          <p:cNvSpPr txBox="1">
            <a:spLocks noChangeArrowheads="1"/>
          </p:cNvSpPr>
          <p:nvPr/>
        </p:nvSpPr>
        <p:spPr bwMode="auto">
          <a:xfrm>
            <a:off x="611188" y="4049713"/>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PS2 Kablo</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5788" y="3973513"/>
            <a:ext cx="22098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68588" y="5116513"/>
            <a:ext cx="1839912"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4"/>
          <p:cNvSpPr txBox="1">
            <a:spLocks noChangeArrowheads="1"/>
          </p:cNvSpPr>
          <p:nvPr/>
        </p:nvSpPr>
        <p:spPr bwMode="auto">
          <a:xfrm>
            <a:off x="611188" y="5421313"/>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USB Kablo</a:t>
            </a:r>
          </a:p>
        </p:txBody>
      </p:sp>
      <p:sp>
        <p:nvSpPr>
          <p:cNvPr id="13" name="9 Sağ Ok"/>
          <p:cNvSpPr/>
          <p:nvPr/>
        </p:nvSpPr>
        <p:spPr>
          <a:xfrm>
            <a:off x="4573588" y="4583113"/>
            <a:ext cx="22098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4" name="10 Sağ Ok"/>
          <p:cNvSpPr/>
          <p:nvPr/>
        </p:nvSpPr>
        <p:spPr>
          <a:xfrm>
            <a:off x="4573588" y="5268913"/>
            <a:ext cx="22098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5" name="Text Box 4"/>
          <p:cNvSpPr txBox="1">
            <a:spLocks noChangeArrowheads="1"/>
          </p:cNvSpPr>
          <p:nvPr/>
        </p:nvSpPr>
        <p:spPr bwMode="auto">
          <a:xfrm>
            <a:off x="4573588" y="3781425"/>
            <a:ext cx="2362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Anakartın PS2 çıkışına</a:t>
            </a:r>
          </a:p>
        </p:txBody>
      </p:sp>
      <p:sp>
        <p:nvSpPr>
          <p:cNvPr id="16" name="Text Box 4"/>
          <p:cNvSpPr txBox="1">
            <a:spLocks noChangeArrowheads="1"/>
          </p:cNvSpPr>
          <p:nvPr/>
        </p:nvSpPr>
        <p:spPr bwMode="auto">
          <a:xfrm>
            <a:off x="4573588" y="5457825"/>
            <a:ext cx="2362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Anakartın USB çıkışına</a:t>
            </a:r>
          </a:p>
        </p:txBody>
      </p:sp>
      <p:sp>
        <p:nvSpPr>
          <p:cNvPr id="17" name="13 Oval"/>
          <p:cNvSpPr/>
          <p:nvPr/>
        </p:nvSpPr>
        <p:spPr>
          <a:xfrm>
            <a:off x="6783388" y="4354513"/>
            <a:ext cx="762000" cy="6858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solidFill>
                <a:schemeClr val="tx1"/>
              </a:solidFill>
            </a:endParaRPr>
          </a:p>
        </p:txBody>
      </p:sp>
      <p:sp>
        <p:nvSpPr>
          <p:cNvPr id="18" name="14 Oval"/>
          <p:cNvSpPr/>
          <p:nvPr/>
        </p:nvSpPr>
        <p:spPr>
          <a:xfrm>
            <a:off x="6859588" y="5116513"/>
            <a:ext cx="762000" cy="6858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par>
                          <p:cTn id="33" fill="hold" nodeType="afterGroup">
                            <p:stCondLst>
                              <p:cond delay="10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childTnLst>
                          </p:cTn>
                        </p:par>
                        <p:par>
                          <p:cTn id="37" fill="hold" nodeType="afterGroup">
                            <p:stCondLst>
                              <p:cond delay="12000"/>
                            </p:stCondLst>
                            <p:childTnLst>
                              <p:par>
                                <p:cTn id="38" presetID="10"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2000"/>
                                        <p:tgtEl>
                                          <p:spTgt spid="10"/>
                                        </p:tgtEl>
                                      </p:cBhvr>
                                    </p:animEffect>
                                  </p:childTnLst>
                                </p:cTn>
                              </p:par>
                            </p:childTnLst>
                          </p:cTn>
                        </p:par>
                        <p:par>
                          <p:cTn id="41" fill="hold" nodeType="afterGroup">
                            <p:stCondLst>
                              <p:cond delay="14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2000"/>
                                        <p:tgtEl>
                                          <p:spTgt spid="12"/>
                                        </p:tgtEl>
                                      </p:cBhvr>
                                    </p:animEffect>
                                  </p:childTnLst>
                                </p:cTn>
                              </p:par>
                            </p:childTnLst>
                          </p:cTn>
                        </p:par>
                        <p:par>
                          <p:cTn id="50" fill="hold" nodeType="afterGroup">
                            <p:stCondLst>
                              <p:cond delay="2000"/>
                            </p:stCondLst>
                            <p:childTnLst>
                              <p:par>
                                <p:cTn id="51" presetID="10" presetClass="entr" presetSubtype="0"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2000"/>
                                        <p:tgtEl>
                                          <p:spTgt spid="11"/>
                                        </p:tgtEl>
                                      </p:cBhvr>
                                    </p:animEffect>
                                  </p:childTnLst>
                                </p:cTn>
                              </p:par>
                            </p:childTnLst>
                          </p:cTn>
                        </p:par>
                        <p:par>
                          <p:cTn id="54" fill="hold" nodeType="afterGroup">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2000"/>
                                        <p:tgtEl>
                                          <p:spTgt spid="16"/>
                                        </p:tgtEl>
                                      </p:cBhvr>
                                    </p:animEffect>
                                  </p:childTnLst>
                                </p:cTn>
                              </p:par>
                            </p:childTnLst>
                          </p:cTn>
                        </p:par>
                        <p:par>
                          <p:cTn id="58" fill="hold" nodeType="afterGroup">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childTnLst>
                                </p:cTn>
                              </p:par>
                            </p:childTnLst>
                          </p:cTn>
                        </p:par>
                        <p:par>
                          <p:cTn id="62" fill="hold" nodeType="afterGroup">
                            <p:stCondLst>
                              <p:cond delay="8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animBg="1"/>
      <p:bldP spid="14" grpId="0" animBg="1"/>
      <p:bldP spid="15" grpId="0"/>
      <p:bldP spid="16" grpId="0"/>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28613" y="1538288"/>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Fare (Mouse)</a:t>
            </a:r>
          </a:p>
        </p:txBody>
      </p:sp>
      <p:sp>
        <p:nvSpPr>
          <p:cNvPr id="6" name="Text Box 4"/>
          <p:cNvSpPr txBox="1">
            <a:spLocks noChangeArrowheads="1"/>
          </p:cNvSpPr>
          <p:nvPr/>
        </p:nvSpPr>
        <p:spPr bwMode="auto">
          <a:xfrm>
            <a:off x="404813" y="3214688"/>
            <a:ext cx="4191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Bilgisayara el hareketleri ve tıklama ile komut verebilmemizi sağlar.</a:t>
            </a:r>
          </a:p>
        </p:txBody>
      </p:sp>
      <p:pic>
        <p:nvPicPr>
          <p:cNvPr id="8" name="Picture 2" descr="http://www.mavishop.com/images/habu.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214813" y="1843088"/>
            <a:ext cx="46482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42900" y="1219200"/>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Fare Nereye Takılır?</a:t>
            </a:r>
          </a:p>
        </p:txBody>
      </p:sp>
      <p:sp>
        <p:nvSpPr>
          <p:cNvPr id="6" name="Text Box 4"/>
          <p:cNvSpPr txBox="1">
            <a:spLocks noChangeArrowheads="1"/>
          </p:cNvSpPr>
          <p:nvPr/>
        </p:nvSpPr>
        <p:spPr bwMode="auto">
          <a:xfrm>
            <a:off x="419100" y="2667000"/>
            <a:ext cx="434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Fare kablosu 2 çeşittir</a:t>
            </a:r>
          </a:p>
        </p:txBody>
      </p:sp>
      <p:pic>
        <p:nvPicPr>
          <p:cNvPr id="8" name="Picture 2" descr="http://www1.istockphoto.com/file_thumbview_approve/899259/2/istockphoto_899259_ps_2_keyboard_connecto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8900" y="3657600"/>
            <a:ext cx="1828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
          <p:cNvSpPr txBox="1">
            <a:spLocks noChangeArrowheads="1"/>
          </p:cNvSpPr>
          <p:nvPr/>
        </p:nvSpPr>
        <p:spPr bwMode="auto">
          <a:xfrm>
            <a:off x="571500" y="4114800"/>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PS2 Kablo</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96100" y="4038600"/>
            <a:ext cx="22098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628900" y="5181600"/>
            <a:ext cx="1839913"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4"/>
          <p:cNvSpPr txBox="1">
            <a:spLocks noChangeArrowheads="1"/>
          </p:cNvSpPr>
          <p:nvPr/>
        </p:nvSpPr>
        <p:spPr bwMode="auto">
          <a:xfrm>
            <a:off x="571500" y="5486400"/>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USB Kablo</a:t>
            </a:r>
          </a:p>
        </p:txBody>
      </p:sp>
      <p:sp>
        <p:nvSpPr>
          <p:cNvPr id="13" name="9 Sağ Ok"/>
          <p:cNvSpPr/>
          <p:nvPr/>
        </p:nvSpPr>
        <p:spPr>
          <a:xfrm>
            <a:off x="4533900" y="4648200"/>
            <a:ext cx="22098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4" name="10 Sağ Ok"/>
          <p:cNvSpPr/>
          <p:nvPr/>
        </p:nvSpPr>
        <p:spPr>
          <a:xfrm>
            <a:off x="4533900" y="5334000"/>
            <a:ext cx="22098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5" name="Text Box 4"/>
          <p:cNvSpPr txBox="1">
            <a:spLocks noChangeArrowheads="1"/>
          </p:cNvSpPr>
          <p:nvPr/>
        </p:nvSpPr>
        <p:spPr bwMode="auto">
          <a:xfrm>
            <a:off x="4533900" y="3846513"/>
            <a:ext cx="2362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Anakartın PS2 çıkışına</a:t>
            </a:r>
          </a:p>
        </p:txBody>
      </p:sp>
      <p:sp>
        <p:nvSpPr>
          <p:cNvPr id="16" name="Text Box 4"/>
          <p:cNvSpPr txBox="1">
            <a:spLocks noChangeArrowheads="1"/>
          </p:cNvSpPr>
          <p:nvPr/>
        </p:nvSpPr>
        <p:spPr bwMode="auto">
          <a:xfrm>
            <a:off x="4533900" y="5522913"/>
            <a:ext cx="2362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Anakartın USB çıkışına</a:t>
            </a:r>
          </a:p>
        </p:txBody>
      </p:sp>
      <p:sp>
        <p:nvSpPr>
          <p:cNvPr id="17" name="13 Oval"/>
          <p:cNvSpPr/>
          <p:nvPr/>
        </p:nvSpPr>
        <p:spPr>
          <a:xfrm>
            <a:off x="7429500" y="4419600"/>
            <a:ext cx="762000" cy="6858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solidFill>
                <a:schemeClr val="tx1"/>
              </a:solidFill>
            </a:endParaRPr>
          </a:p>
        </p:txBody>
      </p:sp>
      <p:sp>
        <p:nvSpPr>
          <p:cNvPr id="18" name="14 Oval"/>
          <p:cNvSpPr/>
          <p:nvPr/>
        </p:nvSpPr>
        <p:spPr>
          <a:xfrm>
            <a:off x="6819900" y="5181600"/>
            <a:ext cx="762000" cy="6858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par>
                          <p:cTn id="33" fill="hold" nodeType="afterGroup">
                            <p:stCondLst>
                              <p:cond delay="10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childTnLst>
                          </p:cTn>
                        </p:par>
                        <p:par>
                          <p:cTn id="37" fill="hold" nodeType="afterGroup">
                            <p:stCondLst>
                              <p:cond delay="12000"/>
                            </p:stCondLst>
                            <p:childTnLst>
                              <p:par>
                                <p:cTn id="38" presetID="10"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2000"/>
                                        <p:tgtEl>
                                          <p:spTgt spid="10"/>
                                        </p:tgtEl>
                                      </p:cBhvr>
                                    </p:animEffect>
                                  </p:childTnLst>
                                </p:cTn>
                              </p:par>
                            </p:childTnLst>
                          </p:cTn>
                        </p:par>
                        <p:par>
                          <p:cTn id="41" fill="hold" nodeType="afterGroup">
                            <p:stCondLst>
                              <p:cond delay="14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2000"/>
                                        <p:tgtEl>
                                          <p:spTgt spid="12"/>
                                        </p:tgtEl>
                                      </p:cBhvr>
                                    </p:animEffect>
                                  </p:childTnLst>
                                </p:cTn>
                              </p:par>
                            </p:childTnLst>
                          </p:cTn>
                        </p:par>
                        <p:par>
                          <p:cTn id="50" fill="hold" nodeType="afterGroup">
                            <p:stCondLst>
                              <p:cond delay="2000"/>
                            </p:stCondLst>
                            <p:childTnLst>
                              <p:par>
                                <p:cTn id="51" presetID="10" presetClass="entr" presetSubtype="0"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2000"/>
                                        <p:tgtEl>
                                          <p:spTgt spid="11"/>
                                        </p:tgtEl>
                                      </p:cBhvr>
                                    </p:animEffect>
                                  </p:childTnLst>
                                </p:cTn>
                              </p:par>
                            </p:childTnLst>
                          </p:cTn>
                        </p:par>
                        <p:par>
                          <p:cTn id="54" fill="hold" nodeType="afterGroup">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2000"/>
                                        <p:tgtEl>
                                          <p:spTgt spid="16"/>
                                        </p:tgtEl>
                                      </p:cBhvr>
                                    </p:animEffect>
                                  </p:childTnLst>
                                </p:cTn>
                              </p:par>
                            </p:childTnLst>
                          </p:cTn>
                        </p:par>
                        <p:par>
                          <p:cTn id="58" fill="hold" nodeType="afterGroup">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childTnLst>
                                </p:cTn>
                              </p:par>
                            </p:childTnLst>
                          </p:cTn>
                        </p:par>
                        <p:par>
                          <p:cTn id="62" fill="hold" nodeType="afterGroup">
                            <p:stCondLst>
                              <p:cond delay="8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animBg="1"/>
      <p:bldP spid="14" grpId="0" animBg="1"/>
      <p:bldP spid="15" grpId="0"/>
      <p:bldP spid="16" grpId="0"/>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04800" y="1552575"/>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Yazıcı</a:t>
            </a:r>
          </a:p>
        </p:txBody>
      </p:sp>
      <p:sp>
        <p:nvSpPr>
          <p:cNvPr id="6" name="Text Box 4"/>
          <p:cNvSpPr txBox="1">
            <a:spLocks noChangeArrowheads="1"/>
          </p:cNvSpPr>
          <p:nvPr/>
        </p:nvSpPr>
        <p:spPr bwMode="auto">
          <a:xfrm>
            <a:off x="381000" y="3228975"/>
            <a:ext cx="4191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Bilgisayardaki bilgilerimizi kağıt üzerine dökebilmemizi sağlar.</a:t>
            </a:r>
          </a:p>
        </p:txBody>
      </p:sp>
      <p:pic>
        <p:nvPicPr>
          <p:cNvPr id="8" name="Picture 2" descr="http://www.cyberindian.net/wp-content/uploads/epson-stylus-c79-printer.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111625" y="2214563"/>
            <a:ext cx="4344988"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304800" y="1209675"/>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Yazıcı Nereye Takılır?</a:t>
            </a:r>
          </a:p>
        </p:txBody>
      </p:sp>
      <p:sp>
        <p:nvSpPr>
          <p:cNvPr id="6" name="Text Box 4"/>
          <p:cNvSpPr txBox="1">
            <a:spLocks noChangeArrowheads="1"/>
          </p:cNvSpPr>
          <p:nvPr/>
        </p:nvSpPr>
        <p:spPr bwMode="auto">
          <a:xfrm>
            <a:off x="381000" y="2581275"/>
            <a:ext cx="41910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Yazıcılardan iki adet kablo çıkar</a:t>
            </a:r>
          </a:p>
        </p:txBody>
      </p:sp>
      <p:pic>
        <p:nvPicPr>
          <p:cNvPr id="8" name="Picture 4" descr="http://www.institut-fresenius.de/filestore/89/electronic_electric_cable_03_jpg.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3400" y="4029075"/>
            <a:ext cx="2438400" cy="2478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
          <p:cNvSpPr txBox="1">
            <a:spLocks noChangeArrowheads="1"/>
          </p:cNvSpPr>
          <p:nvPr/>
        </p:nvSpPr>
        <p:spPr bwMode="auto">
          <a:xfrm>
            <a:off x="533400" y="3800475"/>
            <a:ext cx="1600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Elektrik Kablosu</a:t>
            </a:r>
          </a:p>
        </p:txBody>
      </p:sp>
      <p:pic>
        <p:nvPicPr>
          <p:cNvPr id="10" name="Picture 6" descr="http://www.anes.com.tr/prizler/107.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57600" y="5248275"/>
            <a:ext cx="1519238"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7 Sağ Ok"/>
          <p:cNvSpPr/>
          <p:nvPr/>
        </p:nvSpPr>
        <p:spPr>
          <a:xfrm>
            <a:off x="2667000" y="5705475"/>
            <a:ext cx="9144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2" name="Text Box 4"/>
          <p:cNvSpPr txBox="1">
            <a:spLocks noChangeArrowheads="1"/>
          </p:cNvSpPr>
          <p:nvPr/>
        </p:nvSpPr>
        <p:spPr bwMode="auto">
          <a:xfrm>
            <a:off x="3352800" y="4791075"/>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t>Priz</a:t>
            </a:r>
          </a:p>
        </p:txBody>
      </p:sp>
      <p:sp>
        <p:nvSpPr>
          <p:cNvPr id="13" name="Text Box 4"/>
          <p:cNvSpPr txBox="1">
            <a:spLocks noChangeArrowheads="1"/>
          </p:cNvSpPr>
          <p:nvPr/>
        </p:nvSpPr>
        <p:spPr bwMode="auto">
          <a:xfrm>
            <a:off x="6172200" y="1666875"/>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USB Kablo</a:t>
            </a:r>
          </a:p>
        </p:txBody>
      </p:sp>
      <p:pic>
        <p:nvPicPr>
          <p:cNvPr id="14"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77000" y="2428875"/>
            <a:ext cx="1839913"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11 Sağ Ok"/>
          <p:cNvSpPr/>
          <p:nvPr/>
        </p:nvSpPr>
        <p:spPr>
          <a:xfrm rot="5400000">
            <a:off x="7308850" y="4143375"/>
            <a:ext cx="9144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6" name="Text Box 4"/>
          <p:cNvSpPr txBox="1">
            <a:spLocks noChangeArrowheads="1"/>
          </p:cNvSpPr>
          <p:nvPr/>
        </p:nvSpPr>
        <p:spPr bwMode="auto">
          <a:xfrm>
            <a:off x="5181600" y="3836988"/>
            <a:ext cx="2362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Anakartın USB çıkışına</a:t>
            </a:r>
          </a:p>
        </p:txBody>
      </p:sp>
      <p:pic>
        <p:nvPicPr>
          <p:cNvPr id="1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540500" y="4846638"/>
            <a:ext cx="2352675" cy="189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14 Oval"/>
          <p:cNvSpPr/>
          <p:nvPr/>
        </p:nvSpPr>
        <p:spPr>
          <a:xfrm rot="5400000">
            <a:off x="7257256" y="4696619"/>
            <a:ext cx="725488" cy="914400"/>
          </a:xfrm>
          <a:prstGeom prst="ellipse">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childTnLst>
                                </p:cTn>
                              </p:par>
                            </p:childTnLst>
                          </p:cTn>
                        </p:par>
                        <p:par>
                          <p:cTn id="33" fill="hold" nodeType="afterGroup">
                            <p:stCondLst>
                              <p:cond delay="10000"/>
                            </p:stCondLst>
                            <p:childTnLst>
                              <p:par>
                                <p:cTn id="34" presetID="10"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2000"/>
                                        <p:tgtEl>
                                          <p:spTgt spid="10"/>
                                        </p:tgtEl>
                                      </p:cBhvr>
                                    </p:animEffect>
                                  </p:childTnLst>
                                </p:cTn>
                              </p:par>
                            </p:childTnLst>
                          </p:cTn>
                        </p:par>
                        <p:par>
                          <p:cTn id="37" fill="hold" nodeType="afterGroup">
                            <p:stCondLst>
                              <p:cond delay="12000"/>
                            </p:stCondLst>
                            <p:childTnLst>
                              <p:par>
                                <p:cTn id="38" presetID="10"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0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000"/>
                                        <p:tgtEl>
                                          <p:spTgt spid="13"/>
                                        </p:tgtEl>
                                      </p:cBhvr>
                                    </p:animEffect>
                                  </p:childTnLst>
                                </p:cTn>
                              </p:par>
                            </p:childTnLst>
                          </p:cTn>
                        </p:par>
                        <p:par>
                          <p:cTn id="46" fill="hold" nodeType="afterGroup">
                            <p:stCondLst>
                              <p:cond delay="2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2000"/>
                                        <p:tgtEl>
                                          <p:spTgt spid="14"/>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2000"/>
                                        <p:tgtEl>
                                          <p:spTgt spid="16"/>
                                        </p:tgtEl>
                                      </p:cBhvr>
                                    </p:animEffect>
                                  </p:childTnLst>
                                </p:cTn>
                              </p:par>
                            </p:childTnLst>
                          </p:cTn>
                        </p:par>
                        <p:par>
                          <p:cTn id="54" fill="hold" nodeType="afterGroup">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2000"/>
                                        <p:tgtEl>
                                          <p:spTgt spid="15"/>
                                        </p:tgtEl>
                                      </p:cBhvr>
                                    </p:animEffect>
                                  </p:childTnLst>
                                </p:cTn>
                              </p:par>
                            </p:childTnLst>
                          </p:cTn>
                        </p:par>
                        <p:par>
                          <p:cTn id="58" fill="hold" nodeType="afterGroup">
                            <p:stCondLst>
                              <p:cond delay="8000"/>
                            </p:stCondLst>
                            <p:childTnLst>
                              <p:par>
                                <p:cTn id="59" presetID="10" presetClass="entr" presetSubtype="0"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000"/>
                                        <p:tgtEl>
                                          <p:spTgt spid="17"/>
                                        </p:tgtEl>
                                      </p:cBhvr>
                                    </p:animEffect>
                                  </p:childTnLst>
                                </p:cTn>
                              </p:par>
                            </p:childTnLst>
                          </p:cTn>
                        </p:par>
                        <p:par>
                          <p:cTn id="62" fill="hold" nodeType="afterGroup">
                            <p:stCondLst>
                              <p:cond delay="10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animBg="1"/>
      <p:bldP spid="12" grpId="0"/>
      <p:bldP spid="13" grpId="0"/>
      <p:bldP spid="15" grpId="0" animBg="1"/>
      <p:bldP spid="16" grpId="0"/>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28600" y="1773238"/>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Hoparlör</a:t>
            </a:r>
          </a:p>
        </p:txBody>
      </p:sp>
      <p:sp>
        <p:nvSpPr>
          <p:cNvPr id="6" name="Text Box 4"/>
          <p:cNvSpPr txBox="1">
            <a:spLocks noChangeArrowheads="1"/>
          </p:cNvSpPr>
          <p:nvPr/>
        </p:nvSpPr>
        <p:spPr bwMode="auto">
          <a:xfrm>
            <a:off x="304800" y="3790950"/>
            <a:ext cx="41910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Bilgisayardaki sesleri duymamızı sağlar.</a:t>
            </a:r>
          </a:p>
        </p:txBody>
      </p:sp>
      <p:pic>
        <p:nvPicPr>
          <p:cNvPr id="8" name="Picture 2" descr="http://www.kenarmahalle.com/Snopy_611_Speaker-a.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876800" y="2306638"/>
            <a:ext cx="3808413"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3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22" name="Text Box 3"/>
          <p:cNvSpPr txBox="1">
            <a:spLocks noChangeArrowheads="1"/>
          </p:cNvSpPr>
          <p:nvPr/>
        </p:nvSpPr>
        <p:spPr bwMode="auto">
          <a:xfrm>
            <a:off x="338138" y="1374775"/>
            <a:ext cx="48768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Hoparlör Nereye Takılır?</a:t>
            </a:r>
          </a:p>
        </p:txBody>
      </p:sp>
      <p:sp>
        <p:nvSpPr>
          <p:cNvPr id="23" name="Text Box 4"/>
          <p:cNvSpPr txBox="1">
            <a:spLocks noChangeArrowheads="1"/>
          </p:cNvSpPr>
          <p:nvPr/>
        </p:nvSpPr>
        <p:spPr bwMode="auto">
          <a:xfrm>
            <a:off x="414338" y="3051175"/>
            <a:ext cx="41910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Hoparlörden iki adet kablo çıkar</a:t>
            </a:r>
          </a:p>
        </p:txBody>
      </p:sp>
      <p:pic>
        <p:nvPicPr>
          <p:cNvPr id="24"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023938" y="4803775"/>
            <a:ext cx="166687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 Box 4"/>
          <p:cNvSpPr txBox="1">
            <a:spLocks noChangeArrowheads="1"/>
          </p:cNvSpPr>
          <p:nvPr/>
        </p:nvSpPr>
        <p:spPr bwMode="auto">
          <a:xfrm>
            <a:off x="795338" y="3965575"/>
            <a:ext cx="2057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Ses kablosu</a:t>
            </a:r>
          </a:p>
        </p:txBody>
      </p:sp>
      <p:pic>
        <p:nvPicPr>
          <p:cNvPr id="26"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63975" y="4565650"/>
            <a:ext cx="1138238" cy="184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7 Sağ Ok"/>
          <p:cNvSpPr/>
          <p:nvPr/>
        </p:nvSpPr>
        <p:spPr>
          <a:xfrm>
            <a:off x="2776538" y="5260975"/>
            <a:ext cx="11430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28" name="Text Box 4"/>
          <p:cNvSpPr txBox="1">
            <a:spLocks noChangeArrowheads="1"/>
          </p:cNvSpPr>
          <p:nvPr/>
        </p:nvSpPr>
        <p:spPr bwMode="auto">
          <a:xfrm>
            <a:off x="3500438" y="4000500"/>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Ses Kartı</a:t>
            </a:r>
          </a:p>
        </p:txBody>
      </p:sp>
      <p:sp>
        <p:nvSpPr>
          <p:cNvPr id="29" name="Text Box 4"/>
          <p:cNvSpPr txBox="1">
            <a:spLocks noChangeArrowheads="1"/>
          </p:cNvSpPr>
          <p:nvPr/>
        </p:nvSpPr>
        <p:spPr bwMode="auto">
          <a:xfrm>
            <a:off x="795338" y="5641975"/>
            <a:ext cx="33528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Ses kartının yeşil ses çıkışına</a:t>
            </a:r>
          </a:p>
        </p:txBody>
      </p:sp>
      <p:pic>
        <p:nvPicPr>
          <p:cNvPr id="30" name="Picture 4" descr="http://www.institut-fresenius.de/filestore/89/electronic_electric_cable_03_jpg.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976938" y="1603375"/>
            <a:ext cx="2438400" cy="2478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ext Box 4"/>
          <p:cNvSpPr txBox="1">
            <a:spLocks noChangeArrowheads="1"/>
          </p:cNvSpPr>
          <p:nvPr/>
        </p:nvSpPr>
        <p:spPr bwMode="auto">
          <a:xfrm>
            <a:off x="5976938" y="1374775"/>
            <a:ext cx="1600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Elektrik Kablosu</a:t>
            </a:r>
          </a:p>
        </p:txBody>
      </p:sp>
      <p:pic>
        <p:nvPicPr>
          <p:cNvPr id="32" name="Picture 6" descr="http://www.anes.com.tr/prizler/10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29338" y="5032375"/>
            <a:ext cx="1519237"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13 Sağ Ok"/>
          <p:cNvSpPr/>
          <p:nvPr/>
        </p:nvSpPr>
        <p:spPr>
          <a:xfrm rot="5400000">
            <a:off x="6243638" y="4156075"/>
            <a:ext cx="12954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34" name="Text Box 4"/>
          <p:cNvSpPr txBox="1">
            <a:spLocks noChangeArrowheads="1"/>
          </p:cNvSpPr>
          <p:nvPr/>
        </p:nvSpPr>
        <p:spPr bwMode="auto">
          <a:xfrm>
            <a:off x="6510338" y="4498975"/>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t>Priz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Scale>
                                      <p:cBhvr>
                                        <p:cTn id="7" dur="1000" decel="50000" fill="hold">
                                          <p:stCondLst>
                                            <p:cond delay="0"/>
                                          </p:stCondLst>
                                        </p:cTn>
                                        <p:tgtEl>
                                          <p:spTgt spid="2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
                                            <p:txEl>
                                              <p:pRg st="0" end="0"/>
                                            </p:txEl>
                                          </p:spTgt>
                                        </p:tgtEl>
                                        <p:attrNameLst>
                                          <p:attrName>ppt_x</p:attrName>
                                          <p:attrName>ppt_y</p:attrName>
                                        </p:attrNameLst>
                                      </p:cBhvr>
                                    </p:animMotion>
                                    <p:animEffect transition="in" filter="fade">
                                      <p:cBhvr>
                                        <p:cTn id="9" dur="1000"/>
                                        <p:tgtEl>
                                          <p:spTgt spid="22">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Effect transition="in" filter="fade">
                                      <p:cBhvr>
                                        <p:cTn id="13" dur="1000"/>
                                        <p:tgtEl>
                                          <p:spTgt spid="22">
                                            <p:txEl>
                                              <p:pRg st="1" end="1"/>
                                            </p:txEl>
                                          </p:spTgt>
                                        </p:tgtEl>
                                      </p:cBhvr>
                                    </p:animEffect>
                                    <p:anim calcmode="lin" valueType="num">
                                      <p:cBhvr>
                                        <p:cTn id="14"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2">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2000"/>
                                        <p:tgtEl>
                                          <p:spTgt spid="23"/>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2000"/>
                                        <p:tgtEl>
                                          <p:spTgt spid="25"/>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2000"/>
                                        <p:tgtEl>
                                          <p:spTgt spid="24"/>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000"/>
                                        <p:tgtEl>
                                          <p:spTgt spid="29"/>
                                        </p:tgtEl>
                                      </p:cBhvr>
                                    </p:animEffect>
                                  </p:childTnLst>
                                </p:cTn>
                              </p:par>
                            </p:childTnLst>
                          </p:cTn>
                        </p:par>
                        <p:par>
                          <p:cTn id="33" fill="hold" nodeType="afterGroup">
                            <p:stCondLst>
                              <p:cond delay="10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2000"/>
                                        <p:tgtEl>
                                          <p:spTgt spid="27"/>
                                        </p:tgtEl>
                                      </p:cBhvr>
                                    </p:animEffect>
                                  </p:childTnLst>
                                </p:cTn>
                              </p:par>
                            </p:childTnLst>
                          </p:cTn>
                        </p:par>
                        <p:par>
                          <p:cTn id="37" fill="hold" nodeType="afterGroup">
                            <p:stCondLst>
                              <p:cond delay="12000"/>
                            </p:stCondLst>
                            <p:childTnLst>
                              <p:par>
                                <p:cTn id="38" presetID="10" presetClass="entr" presetSubtype="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2000"/>
                                        <p:tgtEl>
                                          <p:spTgt spid="26"/>
                                        </p:tgtEl>
                                      </p:cBhvr>
                                    </p:animEffect>
                                  </p:childTnLst>
                                </p:cTn>
                              </p:par>
                            </p:childTnLst>
                          </p:cTn>
                        </p:par>
                        <p:par>
                          <p:cTn id="41" fill="hold" nodeType="afterGroup">
                            <p:stCondLst>
                              <p:cond delay="140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20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2000"/>
                                        <p:tgtEl>
                                          <p:spTgt spid="31"/>
                                        </p:tgtEl>
                                      </p:cBhvr>
                                    </p:animEffect>
                                  </p:childTnLst>
                                </p:cTn>
                              </p:par>
                            </p:childTnLst>
                          </p:cTn>
                        </p:par>
                        <p:par>
                          <p:cTn id="50" fill="hold" nodeType="afterGroup">
                            <p:stCondLst>
                              <p:cond delay="20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2000"/>
                                        <p:tgtEl>
                                          <p:spTgt spid="30"/>
                                        </p:tgtEl>
                                      </p:cBhvr>
                                    </p:animEffect>
                                  </p:childTnLst>
                                </p:cTn>
                              </p:par>
                            </p:childTnLst>
                          </p:cTn>
                        </p:par>
                        <p:par>
                          <p:cTn id="54" fill="hold" nodeType="afterGroup">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2000"/>
                                        <p:tgtEl>
                                          <p:spTgt spid="33"/>
                                        </p:tgtEl>
                                      </p:cBhvr>
                                    </p:animEffect>
                                  </p:childTnLst>
                                </p:cTn>
                              </p:par>
                            </p:childTnLst>
                          </p:cTn>
                        </p:par>
                        <p:par>
                          <p:cTn id="58" fill="hold" nodeType="afterGroup">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2000"/>
                                        <p:tgtEl>
                                          <p:spTgt spid="34"/>
                                        </p:tgtEl>
                                      </p:cBhvr>
                                    </p:animEffect>
                                  </p:childTnLst>
                                </p:cTn>
                              </p:par>
                            </p:childTnLst>
                          </p:cTn>
                        </p:par>
                        <p:par>
                          <p:cTn id="62" fill="hold" nodeType="afterGroup">
                            <p:stCondLst>
                              <p:cond delay="8000"/>
                            </p:stCondLst>
                            <p:childTnLst>
                              <p:par>
                                <p:cTn id="63" presetID="10" presetClass="entr" presetSubtype="0"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animBg="1"/>
      <p:bldP spid="28" grpId="0"/>
      <p:bldP spid="29" grpId="0"/>
      <p:bldP spid="31" grpId="0"/>
      <p:bldP spid="33"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pic>
        <p:nvPicPr>
          <p:cNvPr id="5" name="Picture 6" descr="onay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150" y="1677988"/>
            <a:ext cx="4286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7"/>
          <p:cNvSpPr txBox="1">
            <a:spLocks noChangeArrowheads="1"/>
          </p:cNvSpPr>
          <p:nvPr/>
        </p:nvSpPr>
        <p:spPr bwMode="auto">
          <a:xfrm>
            <a:off x="971550" y="1449388"/>
            <a:ext cx="31686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400" b="1">
                <a:solidFill>
                  <a:schemeClr val="accent1"/>
                </a:solidFill>
                <a:latin typeface="Arial" charset="0"/>
              </a:rPr>
              <a:t>Bilgisayarlar işlemleri </a:t>
            </a:r>
            <a:r>
              <a:rPr lang="tr-TR" sz="2400" b="1" u="sng">
                <a:solidFill>
                  <a:schemeClr val="accent1"/>
                </a:solidFill>
                <a:latin typeface="Arial" charset="0"/>
              </a:rPr>
              <a:t>doğru ve hatasız</a:t>
            </a:r>
            <a:r>
              <a:rPr lang="tr-TR" sz="2400" b="1">
                <a:solidFill>
                  <a:schemeClr val="accent1"/>
                </a:solidFill>
                <a:latin typeface="Arial" charset="0"/>
              </a:rPr>
              <a:t> yaparlar. </a:t>
            </a:r>
          </a:p>
        </p:txBody>
      </p:sp>
      <p:sp>
        <p:nvSpPr>
          <p:cNvPr id="8" name="Text Box 9"/>
          <p:cNvSpPr txBox="1">
            <a:spLocks noChangeArrowheads="1"/>
          </p:cNvSpPr>
          <p:nvPr/>
        </p:nvSpPr>
        <p:spPr bwMode="auto">
          <a:xfrm>
            <a:off x="1004888" y="3078163"/>
            <a:ext cx="3529012"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400" b="1">
                <a:solidFill>
                  <a:schemeClr val="accent1"/>
                </a:solidFill>
                <a:latin typeface="Arial" charset="0"/>
              </a:rPr>
              <a:t>Bilgisayarlar işlemleri </a:t>
            </a:r>
            <a:r>
              <a:rPr lang="tr-TR" sz="2400" b="1" u="sng">
                <a:solidFill>
                  <a:schemeClr val="accent1"/>
                </a:solidFill>
                <a:latin typeface="Arial" charset="0"/>
              </a:rPr>
              <a:t>çok hızlı</a:t>
            </a:r>
            <a:r>
              <a:rPr lang="tr-TR" sz="2400" b="1">
                <a:solidFill>
                  <a:schemeClr val="accent1"/>
                </a:solidFill>
                <a:latin typeface="Arial" charset="0"/>
              </a:rPr>
              <a:t> yaparlar. </a:t>
            </a:r>
          </a:p>
        </p:txBody>
      </p:sp>
      <p:sp>
        <p:nvSpPr>
          <p:cNvPr id="9" name="Text Box 10"/>
          <p:cNvSpPr txBox="1">
            <a:spLocks noChangeArrowheads="1"/>
          </p:cNvSpPr>
          <p:nvPr/>
        </p:nvSpPr>
        <p:spPr bwMode="auto">
          <a:xfrm>
            <a:off x="900113" y="4354513"/>
            <a:ext cx="331152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400" b="1">
                <a:solidFill>
                  <a:schemeClr val="accent1"/>
                </a:solidFill>
                <a:latin typeface="Arial" charset="0"/>
              </a:rPr>
              <a:t>Bilgisayarlar verilen komutları yerine getirirler, </a:t>
            </a:r>
            <a:r>
              <a:rPr lang="tr-TR" sz="2400" b="1" u="sng">
                <a:solidFill>
                  <a:schemeClr val="accent1"/>
                </a:solidFill>
                <a:latin typeface="Arial" charset="0"/>
              </a:rPr>
              <a:t>düşünmezler</a:t>
            </a:r>
            <a:r>
              <a:rPr lang="tr-TR" sz="2400" b="1">
                <a:solidFill>
                  <a:schemeClr val="accent1"/>
                </a:solidFill>
                <a:latin typeface="Arial" charset="0"/>
              </a:rPr>
              <a:t>. </a:t>
            </a:r>
          </a:p>
        </p:txBody>
      </p:sp>
      <p:pic>
        <p:nvPicPr>
          <p:cNvPr id="10" name="Picture 11" descr="onay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150" y="3228975"/>
            <a:ext cx="4286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descr="onay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150" y="4354513"/>
            <a:ext cx="4286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4"/>
          <p:cNvSpPr txBox="1">
            <a:spLocks noChangeArrowheads="1"/>
          </p:cNvSpPr>
          <p:nvPr/>
        </p:nvSpPr>
        <p:spPr bwMode="auto">
          <a:xfrm>
            <a:off x="4716463" y="1677988"/>
            <a:ext cx="4176712"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solidFill>
                  <a:schemeClr val="folHlink"/>
                </a:solidFill>
                <a:latin typeface="Arial" charset="0"/>
              </a:rPr>
              <a:t>Bilgisayara</a:t>
            </a:r>
            <a:r>
              <a:rPr lang="tr-TR" sz="2800" b="1">
                <a:solidFill>
                  <a:schemeClr val="accent1"/>
                </a:solidFill>
                <a:latin typeface="Arial" charset="0"/>
              </a:rPr>
              <a:t> </a:t>
            </a:r>
            <a:r>
              <a:rPr lang="tr-TR" sz="2800" b="1">
                <a:solidFill>
                  <a:schemeClr val="folHlink"/>
                </a:solidFill>
                <a:latin typeface="Arial" charset="0"/>
              </a:rPr>
              <a:t>bilgilerimizi</a:t>
            </a:r>
            <a:r>
              <a:rPr lang="tr-TR" sz="2800" b="1">
                <a:solidFill>
                  <a:schemeClr val="accent1"/>
                </a:solidFill>
                <a:latin typeface="Arial" charset="0"/>
              </a:rPr>
              <a:t> </a:t>
            </a:r>
            <a:r>
              <a:rPr lang="tr-TR" sz="2800" b="1">
                <a:solidFill>
                  <a:schemeClr val="folHlink"/>
                </a:solidFill>
                <a:latin typeface="Arial" charset="0"/>
              </a:rPr>
              <a:t>saklayabiliriz</a:t>
            </a:r>
            <a:r>
              <a:rPr lang="tr-TR" sz="2800" b="1">
                <a:solidFill>
                  <a:schemeClr val="accent1"/>
                </a:solidFill>
                <a:latin typeface="Arial" charset="0"/>
              </a:rPr>
              <a:t>.</a:t>
            </a:r>
          </a:p>
        </p:txBody>
      </p:sp>
      <p:sp>
        <p:nvSpPr>
          <p:cNvPr id="13" name="Text Box 5"/>
          <p:cNvSpPr txBox="1">
            <a:spLocks noChangeArrowheads="1"/>
          </p:cNvSpPr>
          <p:nvPr/>
        </p:nvSpPr>
        <p:spPr bwMode="auto">
          <a:xfrm>
            <a:off x="4799013" y="2611438"/>
            <a:ext cx="36576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400">
                <a:solidFill>
                  <a:schemeClr val="accent1"/>
                </a:solidFill>
                <a:latin typeface="Arial" charset="0"/>
              </a:rPr>
              <a:t>Müzik, film, çalışma dosyaları, programları</a:t>
            </a:r>
          </a:p>
        </p:txBody>
      </p:sp>
      <p:sp>
        <p:nvSpPr>
          <p:cNvPr id="14" name="Text Box 6"/>
          <p:cNvSpPr txBox="1">
            <a:spLocks noChangeArrowheads="1"/>
          </p:cNvSpPr>
          <p:nvPr/>
        </p:nvSpPr>
        <p:spPr bwMode="auto">
          <a:xfrm>
            <a:off x="4860925" y="3530600"/>
            <a:ext cx="3886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buFontTx/>
              <a:buChar char="•"/>
            </a:pPr>
            <a:r>
              <a:rPr lang="tr-TR" sz="2000">
                <a:solidFill>
                  <a:schemeClr val="accent1"/>
                </a:solidFill>
                <a:latin typeface="Arial" charset="0"/>
              </a:rPr>
              <a:t> Bilgisayarda kaydedebilir</a:t>
            </a:r>
          </a:p>
        </p:txBody>
      </p:sp>
      <p:sp>
        <p:nvSpPr>
          <p:cNvPr id="15" name="Text Box 7"/>
          <p:cNvSpPr txBox="1">
            <a:spLocks noChangeArrowheads="1"/>
          </p:cNvSpPr>
          <p:nvPr/>
        </p:nvSpPr>
        <p:spPr bwMode="auto">
          <a:xfrm>
            <a:off x="4860925" y="3911600"/>
            <a:ext cx="3886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buFontTx/>
              <a:buChar char="•"/>
            </a:pPr>
            <a:r>
              <a:rPr lang="tr-TR" sz="2000">
                <a:solidFill>
                  <a:schemeClr val="accent1"/>
                </a:solidFill>
                <a:latin typeface="Arial" charset="0"/>
              </a:rPr>
              <a:t> Daha sonra kullanabilir</a:t>
            </a:r>
          </a:p>
        </p:txBody>
      </p:sp>
      <p:sp>
        <p:nvSpPr>
          <p:cNvPr id="16" name="Text Box 8"/>
          <p:cNvSpPr txBox="1">
            <a:spLocks noChangeArrowheads="1"/>
          </p:cNvSpPr>
          <p:nvPr/>
        </p:nvSpPr>
        <p:spPr bwMode="auto">
          <a:xfrm>
            <a:off x="4860925" y="4292600"/>
            <a:ext cx="3886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buFontTx/>
              <a:buChar char="•"/>
            </a:pPr>
            <a:r>
              <a:rPr lang="tr-TR" sz="2000">
                <a:solidFill>
                  <a:schemeClr val="accent1"/>
                </a:solidFill>
                <a:latin typeface="Arial" charset="0"/>
              </a:rPr>
              <a:t> Daha sonra değiştirebilir</a:t>
            </a:r>
          </a:p>
        </p:txBody>
      </p:sp>
      <p:sp>
        <p:nvSpPr>
          <p:cNvPr id="17" name="Text Box 9"/>
          <p:cNvSpPr txBox="1">
            <a:spLocks noChangeArrowheads="1"/>
          </p:cNvSpPr>
          <p:nvPr/>
        </p:nvSpPr>
        <p:spPr bwMode="auto">
          <a:xfrm>
            <a:off x="4860925" y="4673600"/>
            <a:ext cx="3886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buFontTx/>
              <a:buChar char="•"/>
            </a:pPr>
            <a:r>
              <a:rPr lang="tr-TR" sz="2000">
                <a:solidFill>
                  <a:schemeClr val="accent1"/>
                </a:solidFill>
                <a:latin typeface="Arial" charset="0"/>
              </a:rPr>
              <a:t> Daha sonra silebiliriz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8" presetClass="entr" presetSubtype="0" ac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animEffect transition="in" filter="fade">
                                      <p:cBhvr>
                                        <p:cTn id="10" dur="1000"/>
                                        <p:tgtEl>
                                          <p:spTgt spid="5"/>
                                        </p:tgtEl>
                                      </p:cBhvr>
                                    </p:animEffect>
                                  </p:childTnLst>
                                </p:cTn>
                              </p:par>
                            </p:childTnLst>
                          </p:cTn>
                        </p:par>
                        <p:par>
                          <p:cTn id="11" fill="hold" nodeType="afterGroup">
                            <p:stCondLst>
                              <p:cond delay="1000"/>
                            </p:stCondLst>
                            <p:childTnLst>
                              <p:par>
                                <p:cTn id="12" presetID="40" presetClass="entr" presetSubtype="0" fill="hold" nodeType="afterEffect">
                                  <p:stCondLst>
                                    <p:cond delay="0"/>
                                  </p:stCondLst>
                                  <p:iterate type="lt">
                                    <p:tmPct val="10000"/>
                                  </p:iterate>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8" presetClass="entr" presetSubtype="0" accel="5000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10"/>
                                        </p:tgtEl>
                                        <p:attrNameLst>
                                          <p:attrName>ppt_y</p:attrName>
                                        </p:attrNameLst>
                                      </p:cBhvr>
                                      <p:tavLst>
                                        <p:tav tm="0">
                                          <p:val>
                                            <p:strVal val="#ppt_y"/>
                                          </p:val>
                                        </p:tav>
                                        <p:tav tm="100000">
                                          <p:val>
                                            <p:strVal val="#ppt_y"/>
                                          </p:val>
                                        </p:tav>
                                      </p:tavLst>
                                    </p:anim>
                                    <p:animEffect transition="in" filter="fade">
                                      <p:cBhvr>
                                        <p:cTn id="24" dur="1000"/>
                                        <p:tgtEl>
                                          <p:spTgt spid="10"/>
                                        </p:tgtEl>
                                      </p:cBhvr>
                                    </p:animEffect>
                                  </p:childTnLst>
                                </p:cTn>
                              </p:par>
                            </p:childTnLst>
                          </p:cTn>
                        </p:par>
                        <p:par>
                          <p:cTn id="25" fill="hold" nodeType="afterGroup">
                            <p:stCondLst>
                              <p:cond delay="1000"/>
                            </p:stCondLst>
                            <p:childTnLst>
                              <p:par>
                                <p:cTn id="26" presetID="40" presetClass="entr" presetSubtype="0" fill="hold" nodeType="afterEffect">
                                  <p:stCondLst>
                                    <p:cond delay="0"/>
                                  </p:stCondLst>
                                  <p:iterate type="lt">
                                    <p:tmPct val="10000"/>
                                  </p:iterate>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1"/>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8" presetClass="entr" presetSubtype="0" accel="5000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11"/>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fade">
                                      <p:cBhvr>
                                        <p:cTn id="38" dur="1000"/>
                                        <p:tgtEl>
                                          <p:spTgt spid="11"/>
                                        </p:tgtEl>
                                      </p:cBhvr>
                                    </p:animEffect>
                                  </p:childTnLst>
                                </p:cTn>
                              </p:par>
                            </p:childTnLst>
                          </p:cTn>
                        </p:par>
                        <p:par>
                          <p:cTn id="39" fill="hold" nodeType="afterGroup">
                            <p:stCondLst>
                              <p:cond delay="1000"/>
                            </p:stCondLst>
                            <p:childTnLst>
                              <p:par>
                                <p:cTn id="40" presetID="40" presetClass="entr" presetSubtype="0" fill="hold" nodeType="afterEffect">
                                  <p:stCondLst>
                                    <p:cond delay="0"/>
                                  </p:stCondLst>
                                  <p:iterate type="lt">
                                    <p:tmPct val="10000"/>
                                  </p:iterate>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1"/>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7700"/>
                            </p:stCondLst>
                            <p:childTnLst>
                              <p:par>
                                <p:cTn id="46" presetID="29" presetClass="entr" presetSubtype="0" fill="hold" nodeType="after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 calcmode="lin" valueType="num">
                                      <p:cBhvr>
                                        <p:cTn id="48"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49"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2">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0" presetClass="entr" presetSubtype="0" fill="hold" nodeType="clickEffect">
                                  <p:stCondLst>
                                    <p:cond delay="0"/>
                                  </p:stCondLst>
                                  <p:iterate type="lt">
                                    <p:tmPct val="10000"/>
                                  </p:iterate>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1000"/>
                                        <p:tgtEl>
                                          <p:spTgt spid="13">
                                            <p:txEl>
                                              <p:pRg st="0" end="0"/>
                                            </p:txEl>
                                          </p:spTgt>
                                        </p:tgtEl>
                                      </p:cBhvr>
                                    </p:animEffect>
                                    <p:anim calcmode="lin" valueType="num">
                                      <p:cBhvr>
                                        <p:cTn id="56" dur="1000" fill="hold"/>
                                        <p:tgtEl>
                                          <p:spTgt spid="13">
                                            <p:txEl>
                                              <p:pRg st="0" end="0"/>
                                            </p:txEl>
                                          </p:spTgt>
                                        </p:tgtEl>
                                        <p:attrNameLst>
                                          <p:attrName>ppt_x</p:attrName>
                                        </p:attrNameLst>
                                      </p:cBhvr>
                                      <p:tavLst>
                                        <p:tav tm="0">
                                          <p:val>
                                            <p:strVal val="#ppt_x-.1"/>
                                          </p:val>
                                        </p:tav>
                                        <p:tav tm="100000">
                                          <p:val>
                                            <p:strVal val="#ppt_x"/>
                                          </p:val>
                                        </p:tav>
                                      </p:tavLst>
                                    </p:anim>
                                    <p:anim calcmode="lin" valueType="num">
                                      <p:cBhvr>
                                        <p:cTn id="57" dur="1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48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childTnLst>
                                </p:cTn>
                              </p:par>
                            </p:childTnLst>
                          </p:cTn>
                        </p:par>
                        <p:par>
                          <p:cTn id="62" fill="hold" nodeType="afterGroup">
                            <p:stCondLst>
                              <p:cond delay="6800"/>
                            </p:stCondLst>
                            <p:childTnLst>
                              <p:par>
                                <p:cTn id="63" presetID="10"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2000"/>
                                        <p:tgtEl>
                                          <p:spTgt spid="15"/>
                                        </p:tgtEl>
                                      </p:cBhvr>
                                    </p:animEffect>
                                  </p:childTnLst>
                                </p:cTn>
                              </p:par>
                            </p:childTnLst>
                          </p:cTn>
                        </p:par>
                        <p:par>
                          <p:cTn id="66" fill="hold" nodeType="afterGroup">
                            <p:stCondLst>
                              <p:cond delay="8800"/>
                            </p:stCondLst>
                            <p:childTnLst>
                              <p:par>
                                <p:cTn id="67" presetID="10"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2000"/>
                                        <p:tgtEl>
                                          <p:spTgt spid="16"/>
                                        </p:tgtEl>
                                      </p:cBhvr>
                                    </p:animEffect>
                                  </p:childTnLst>
                                </p:cTn>
                              </p:par>
                            </p:childTnLst>
                          </p:cTn>
                        </p:par>
                        <p:par>
                          <p:cTn id="70" fill="hold" nodeType="afterGroup">
                            <p:stCondLst>
                              <p:cond delay="10800"/>
                            </p:stCondLst>
                            <p:childTnLst>
                              <p:par>
                                <p:cTn id="71" presetID="10"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627063" y="1412875"/>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Kamera (</a:t>
            </a:r>
            <a:r>
              <a:rPr lang="tr-TR" sz="3200" b="1" u="sng" dirty="0" err="1">
                <a:solidFill>
                  <a:schemeClr val="tx2"/>
                </a:solidFill>
                <a:effectLst>
                  <a:outerShdw blurRad="38100" dist="38100" dir="2700000" algn="tl">
                    <a:srgbClr val="C0C0C0"/>
                  </a:outerShdw>
                </a:effectLst>
              </a:rPr>
              <a:t>WebCam</a:t>
            </a:r>
            <a:r>
              <a:rPr lang="tr-TR" sz="3200" b="1" u="sng" dirty="0">
                <a:solidFill>
                  <a:schemeClr val="tx2"/>
                </a:solidFill>
                <a:effectLst>
                  <a:outerShdw blurRad="38100" dist="38100" dir="2700000" algn="tl">
                    <a:srgbClr val="C0C0C0"/>
                  </a:outerShdw>
                </a:effectLst>
              </a:rPr>
              <a:t>)</a:t>
            </a:r>
          </a:p>
        </p:txBody>
      </p:sp>
      <p:sp>
        <p:nvSpPr>
          <p:cNvPr id="6" name="Text Box 4"/>
          <p:cNvSpPr txBox="1">
            <a:spLocks noChangeArrowheads="1"/>
          </p:cNvSpPr>
          <p:nvPr/>
        </p:nvSpPr>
        <p:spPr bwMode="auto">
          <a:xfrm>
            <a:off x="703263" y="3089275"/>
            <a:ext cx="41910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Kamera bilgisayara hareketli resim (video) kaydetmek ya da internetten göndermek amacı ile kullanılır.</a:t>
            </a:r>
          </a:p>
        </p:txBody>
      </p:sp>
      <p:pic>
        <p:nvPicPr>
          <p:cNvPr id="8" name="Picture 6" descr="http://images.hemalhemsat.com/_upload/20065/828882001138649622558497_0_0.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4827588" y="1793875"/>
            <a:ext cx="3571875"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658813" y="1479550"/>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Kamera Nereye Takılır?</a:t>
            </a:r>
          </a:p>
        </p:txBody>
      </p:sp>
      <p:sp>
        <p:nvSpPr>
          <p:cNvPr id="6" name="Text Box 4"/>
          <p:cNvSpPr txBox="1">
            <a:spLocks noChangeArrowheads="1"/>
          </p:cNvSpPr>
          <p:nvPr/>
        </p:nvSpPr>
        <p:spPr bwMode="auto">
          <a:xfrm>
            <a:off x="1022350" y="3376613"/>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USB Kablo</a:t>
            </a:r>
          </a:p>
        </p:txBody>
      </p:sp>
      <p:pic>
        <p:nvPicPr>
          <p:cNvPr id="8"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479550" y="3986213"/>
            <a:ext cx="1839913"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6 Sağ Ok"/>
          <p:cNvSpPr/>
          <p:nvPr/>
        </p:nvSpPr>
        <p:spPr>
          <a:xfrm>
            <a:off x="3308350" y="4633913"/>
            <a:ext cx="1676400" cy="3810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0" name="Text Box 4"/>
          <p:cNvSpPr txBox="1">
            <a:spLocks noChangeArrowheads="1"/>
          </p:cNvSpPr>
          <p:nvPr/>
        </p:nvSpPr>
        <p:spPr bwMode="auto">
          <a:xfrm>
            <a:off x="2622550" y="5053013"/>
            <a:ext cx="23622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tr-TR" sz="2800" b="1">
                <a:latin typeface="Arial" charset="0"/>
              </a:rPr>
              <a:t>Anakartın USB çıkışına</a:t>
            </a:r>
          </a:p>
        </p:txBody>
      </p:sp>
      <p:pic>
        <p:nvPicPr>
          <p:cNvPr id="1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60950" y="3376613"/>
            <a:ext cx="22098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par>
                          <p:cTn id="21" fill="hold" nodeType="afterGroup">
                            <p:stCondLst>
                              <p:cond delay="4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childTnLst>
                                </p:cTn>
                              </p:par>
                            </p:childTnLst>
                          </p:cTn>
                        </p:par>
                        <p:par>
                          <p:cTn id="25" fill="hold" nodeType="afterGroup">
                            <p:stCondLst>
                              <p:cond delay="6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000"/>
                                        <p:tgtEl>
                                          <p:spTgt spid="10"/>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par>
                          <p:cTn id="33" fill="hold" nodeType="afterGroup">
                            <p:stCondLst>
                              <p:cond delay="10000"/>
                            </p:stCondLst>
                            <p:childTnLst>
                              <p:par>
                                <p:cTn id="34" presetID="10"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466725" y="1624013"/>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ADSL Modem</a:t>
            </a:r>
          </a:p>
        </p:txBody>
      </p:sp>
      <p:sp>
        <p:nvSpPr>
          <p:cNvPr id="6" name="Text Box 4"/>
          <p:cNvSpPr txBox="1">
            <a:spLocks noChangeArrowheads="1"/>
          </p:cNvSpPr>
          <p:nvPr/>
        </p:nvSpPr>
        <p:spPr bwMode="auto">
          <a:xfrm>
            <a:off x="619125" y="4214813"/>
            <a:ext cx="41910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ADSL bağlantı türü ile internete bağlanmamızı sağlar.</a:t>
            </a:r>
          </a:p>
        </p:txBody>
      </p:sp>
      <p:pic>
        <p:nvPicPr>
          <p:cNvPr id="8" name="Picture 6" descr="http://www.thewallpapers.us/data/media/20/modem.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276725" y="1852613"/>
            <a:ext cx="4848225"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447675" y="1431925"/>
            <a:ext cx="4724400" cy="1816100"/>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ADSL Modem Nereye Takılır?</a:t>
            </a:r>
          </a:p>
        </p:txBody>
      </p:sp>
      <p:sp>
        <p:nvSpPr>
          <p:cNvPr id="6" name="Text Box 4"/>
          <p:cNvSpPr txBox="1">
            <a:spLocks noChangeArrowheads="1"/>
          </p:cNvSpPr>
          <p:nvPr/>
        </p:nvSpPr>
        <p:spPr bwMode="auto">
          <a:xfrm>
            <a:off x="676275" y="3336925"/>
            <a:ext cx="41910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ADSL Modemden iki farklı kablo çıkar</a:t>
            </a:r>
          </a:p>
        </p:txBody>
      </p:sp>
      <p:pic>
        <p:nvPicPr>
          <p:cNvPr id="8" name="Picture 6" descr="http://www.gre.ac.uk/__data/assets/image/0004/31567/rj45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62075" y="4708525"/>
            <a:ext cx="2619375" cy="184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
          <p:cNvSpPr txBox="1">
            <a:spLocks noChangeArrowheads="1"/>
          </p:cNvSpPr>
          <p:nvPr/>
        </p:nvSpPr>
        <p:spPr bwMode="auto">
          <a:xfrm>
            <a:off x="523875" y="5241925"/>
            <a:ext cx="1676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Ağ Kablosu</a:t>
            </a:r>
          </a:p>
        </p:txBody>
      </p:sp>
      <p:pic>
        <p:nvPicPr>
          <p:cNvPr id="10" name="Picture 6" descr="http://www.garantialisveris.com/FrontContent/ProductImages/64796.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343275" y="4479925"/>
            <a:ext cx="3714750" cy="232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4" descr="http://www.institut-fresenius.de/filestore/89/electronic_electric_cable_03_jpg.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848475" y="1660525"/>
            <a:ext cx="2438400" cy="2478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6" descr="http://www.anes.com.tr/prizler/10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00875" y="5089525"/>
            <a:ext cx="1519238"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9 Sağ Ok"/>
          <p:cNvSpPr/>
          <p:nvPr/>
        </p:nvSpPr>
        <p:spPr>
          <a:xfrm rot="5400000">
            <a:off x="7115175" y="4213225"/>
            <a:ext cx="12954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14" name="Text Box 4"/>
          <p:cNvSpPr txBox="1">
            <a:spLocks noChangeArrowheads="1"/>
          </p:cNvSpPr>
          <p:nvPr/>
        </p:nvSpPr>
        <p:spPr bwMode="auto">
          <a:xfrm>
            <a:off x="7381875" y="4556125"/>
            <a:ext cx="2057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t>Priz</a:t>
            </a:r>
          </a:p>
        </p:txBody>
      </p:sp>
      <p:sp>
        <p:nvSpPr>
          <p:cNvPr id="15" name="Text Box 4"/>
          <p:cNvSpPr txBox="1">
            <a:spLocks noChangeArrowheads="1"/>
          </p:cNvSpPr>
          <p:nvPr/>
        </p:nvSpPr>
        <p:spPr bwMode="auto">
          <a:xfrm>
            <a:off x="6848475" y="1431925"/>
            <a:ext cx="1600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Elektrik Kablosu</a:t>
            </a:r>
          </a:p>
        </p:txBody>
      </p:sp>
      <p:sp>
        <p:nvSpPr>
          <p:cNvPr id="16" name="Text Box 4"/>
          <p:cNvSpPr txBox="1">
            <a:spLocks noChangeArrowheads="1"/>
          </p:cNvSpPr>
          <p:nvPr/>
        </p:nvSpPr>
        <p:spPr bwMode="auto">
          <a:xfrm>
            <a:off x="3952875" y="4516438"/>
            <a:ext cx="16764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Ethernet Kartı</a:t>
            </a:r>
          </a:p>
        </p:txBody>
      </p:sp>
      <p:sp>
        <p:nvSpPr>
          <p:cNvPr id="17" name="14 Sağ Ok"/>
          <p:cNvSpPr/>
          <p:nvPr/>
        </p:nvSpPr>
        <p:spPr>
          <a:xfrm>
            <a:off x="3343275" y="5927725"/>
            <a:ext cx="12954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par>
                          <p:cTn id="25" fill="hold" nodeType="afterGroup">
                            <p:stCondLst>
                              <p:cond delay="6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childTnLst>
                                </p:cTn>
                              </p:par>
                            </p:childTnLst>
                          </p:cTn>
                        </p:par>
                        <p:par>
                          <p:cTn id="33" fill="hold" nodeType="afterGroup">
                            <p:stCondLst>
                              <p:cond delay="10000"/>
                            </p:stCondLst>
                            <p:childTnLst>
                              <p:par>
                                <p:cTn id="34" presetID="10"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2000"/>
                                        <p:tgtEl>
                                          <p:spTgt spid="10"/>
                                        </p:tgtEl>
                                      </p:cBhvr>
                                    </p:animEffect>
                                  </p:childTnLst>
                                </p:cTn>
                              </p:par>
                            </p:childTnLst>
                          </p:cTn>
                        </p:par>
                        <p:par>
                          <p:cTn id="37" fill="hold" nodeType="afterGroup">
                            <p:stCondLst>
                              <p:cond delay="12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2000"/>
                                        <p:tgtEl>
                                          <p:spTgt spid="15"/>
                                        </p:tgtEl>
                                      </p:cBhvr>
                                    </p:animEffect>
                                  </p:childTnLst>
                                </p:cTn>
                              </p:par>
                            </p:childTnLst>
                          </p:cTn>
                        </p:par>
                        <p:par>
                          <p:cTn id="46" fill="hold" nodeType="afterGroup">
                            <p:stCondLst>
                              <p:cond delay="20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2000"/>
                                        <p:tgtEl>
                                          <p:spTgt spid="11"/>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000"/>
                                        <p:tgtEl>
                                          <p:spTgt spid="13"/>
                                        </p:tgtEl>
                                      </p:cBhvr>
                                    </p:animEffect>
                                  </p:childTnLst>
                                </p:cTn>
                              </p:par>
                            </p:childTnLst>
                          </p:cTn>
                        </p:par>
                        <p:par>
                          <p:cTn id="54" fill="hold" nodeType="afterGroup">
                            <p:stCondLst>
                              <p:cond delay="6000"/>
                            </p:stCondLst>
                            <p:childTnLst>
                              <p:par>
                                <p:cTn id="55" presetID="10"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2000"/>
                                        <p:tgtEl>
                                          <p:spTgt spid="12"/>
                                        </p:tgtEl>
                                      </p:cBhvr>
                                    </p:animEffect>
                                  </p:childTnLst>
                                </p:cTn>
                              </p:par>
                            </p:childTnLst>
                          </p:cTn>
                        </p:par>
                        <p:par>
                          <p:cTn id="58" fill="hold" nodeType="afterGroup">
                            <p:stCondLst>
                              <p:cond delay="8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animBg="1"/>
      <p:bldP spid="14" grpId="0"/>
      <p:bldP spid="15" grpId="0"/>
      <p:bldP spid="16" grpId="0"/>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28600" y="1314450"/>
            <a:ext cx="47244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err="1">
                <a:solidFill>
                  <a:schemeClr val="tx2"/>
                </a:solidFill>
                <a:effectLst>
                  <a:outerShdw blurRad="38100" dist="38100" dir="2700000" algn="tl">
                    <a:srgbClr val="C0C0C0"/>
                  </a:outerShdw>
                </a:effectLst>
              </a:rPr>
              <a:t>Mikrafon</a:t>
            </a:r>
            <a:endParaRPr lang="tr-TR" sz="3200" b="1" u="sng" dirty="0">
              <a:solidFill>
                <a:schemeClr val="tx2"/>
              </a:solidFill>
              <a:effectLst>
                <a:outerShdw blurRad="38100" dist="38100" dir="2700000" algn="tl">
                  <a:srgbClr val="C0C0C0"/>
                </a:outerShdw>
              </a:effectLst>
            </a:endParaRPr>
          </a:p>
        </p:txBody>
      </p:sp>
      <p:sp>
        <p:nvSpPr>
          <p:cNvPr id="6" name="Text Box 4"/>
          <p:cNvSpPr txBox="1">
            <a:spLocks noChangeArrowheads="1"/>
          </p:cNvSpPr>
          <p:nvPr/>
        </p:nvSpPr>
        <p:spPr bwMode="auto">
          <a:xfrm>
            <a:off x="533400" y="3219450"/>
            <a:ext cx="4191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Bilgisayara ses kaydı yapmamızı yada internetten sesimizi göndermemizi sağlar.</a:t>
            </a:r>
          </a:p>
        </p:txBody>
      </p:sp>
      <p:pic>
        <p:nvPicPr>
          <p:cNvPr id="8" name="Picture 6" descr="http://www.com-tra.de/img/p/mikrofon.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067175" y="1976438"/>
            <a:ext cx="4789488" cy="359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501650" y="1343025"/>
            <a:ext cx="4953000" cy="13239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Dış Donanım Parçaları</a:t>
            </a:r>
          </a:p>
          <a:p>
            <a:pPr>
              <a:spcBef>
                <a:spcPct val="50000"/>
              </a:spcBef>
              <a:defRPr/>
            </a:pPr>
            <a:r>
              <a:rPr lang="tr-TR" sz="3200" b="1" u="sng" dirty="0">
                <a:solidFill>
                  <a:schemeClr val="tx2"/>
                </a:solidFill>
                <a:effectLst>
                  <a:outerShdw blurRad="38100" dist="38100" dir="2700000" algn="tl">
                    <a:srgbClr val="C0C0C0"/>
                  </a:outerShdw>
                </a:effectLst>
              </a:rPr>
              <a:t>Mikrofon Nereye Takılır?</a:t>
            </a:r>
          </a:p>
        </p:txBody>
      </p:sp>
      <p:pic>
        <p:nvPicPr>
          <p:cNvPr id="6"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498600" y="3933825"/>
            <a:ext cx="166687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
          <p:cNvSpPr txBox="1">
            <a:spLocks noChangeArrowheads="1"/>
          </p:cNvSpPr>
          <p:nvPr/>
        </p:nvSpPr>
        <p:spPr bwMode="auto">
          <a:xfrm>
            <a:off x="1270000" y="3095625"/>
            <a:ext cx="20574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Mikrofon kablosu</a:t>
            </a:r>
          </a:p>
        </p:txBody>
      </p:sp>
      <p:pic>
        <p:nvPicPr>
          <p:cNvPr id="9"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71963" y="3783013"/>
            <a:ext cx="159385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7 Sağ Ok"/>
          <p:cNvSpPr/>
          <p:nvPr/>
        </p:nvSpPr>
        <p:spPr>
          <a:xfrm>
            <a:off x="3251200" y="4391025"/>
            <a:ext cx="1143000" cy="457200"/>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1" name="Text Box 4"/>
          <p:cNvSpPr txBox="1">
            <a:spLocks noChangeArrowheads="1"/>
          </p:cNvSpPr>
          <p:nvPr/>
        </p:nvSpPr>
        <p:spPr bwMode="auto">
          <a:xfrm>
            <a:off x="965200" y="4772025"/>
            <a:ext cx="3030538"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tr-TR" sz="2800" b="1">
                <a:latin typeface="Arial" charset="0"/>
              </a:rPr>
              <a:t>Ses kartının pembe ses çıkışına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37"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par>
                          <p:cTn id="21" fill="hold" nodeType="afterGroup">
                            <p:stCondLst>
                              <p:cond delay="4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childTnLst>
                                </p:cTn>
                              </p:par>
                            </p:childTnLst>
                          </p:cTn>
                        </p:par>
                        <p:par>
                          <p:cTn id="25" fill="hold" nodeType="afterGroup">
                            <p:stCondLst>
                              <p:cond delay="60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par>
                          <p:cTn id="29" fill="hold" nodeType="afterGroup">
                            <p:stCondLst>
                              <p:cond delay="80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par>
                          <p:cTn id="33" fill="hold" nodeType="afterGroup">
                            <p:stCondLst>
                              <p:cond delay="100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84575" y="2565400"/>
            <a:ext cx="4387850" cy="303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2 Alt Başlık"/>
          <p:cNvSpPr txBox="1">
            <a:spLocks/>
          </p:cNvSpPr>
          <p:nvPr/>
        </p:nvSpPr>
        <p:spPr bwMode="auto">
          <a:xfrm>
            <a:off x="531813" y="2212975"/>
            <a:ext cx="27432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20000"/>
              </a:spcBef>
              <a:buFont typeface="Arial" charset="0"/>
              <a:buChar char="•"/>
            </a:pPr>
            <a:r>
              <a:rPr lang="tr-TR" sz="3200"/>
              <a:t>Bilgisayarda kullandığımız bütün programlara </a:t>
            </a:r>
            <a:r>
              <a:rPr lang="tr-TR" sz="3200" b="1"/>
              <a:t>Bilgisayar Yazılımları </a:t>
            </a:r>
            <a:r>
              <a:rPr lang="tr-TR" sz="3200"/>
              <a:t>denir. </a:t>
            </a:r>
          </a:p>
        </p:txBody>
      </p:sp>
      <p:sp>
        <p:nvSpPr>
          <p:cNvPr id="37895" name="Dikdörtgen 1"/>
          <p:cNvSpPr>
            <a:spLocks noChangeArrowheads="1"/>
          </p:cNvSpPr>
          <p:nvPr/>
        </p:nvSpPr>
        <p:spPr bwMode="auto">
          <a:xfrm>
            <a:off x="900113" y="1412875"/>
            <a:ext cx="151923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tr-TR" sz="3600" b="1"/>
              <a:t>Yazılım</a:t>
            </a:r>
            <a:endParaRPr lang="tr-TR"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7"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0" end="0"/>
                                            </p:txEl>
                                          </p:spTgt>
                                        </p:tgtEl>
                                        <p:attrNameLst>
                                          <p:attrName>fill.type</p:attrName>
                                        </p:attrNameLst>
                                      </p:cBhvr>
                                      <p:to>
                                        <p:strVal val="solid"/>
                                      </p:to>
                                    </p:set>
                                  </p:childTnLst>
                                </p:cTn>
                              </p:par>
                            </p:childTnLst>
                          </p:cTn>
                        </p:par>
                        <p:par>
                          <p:cTn id="10" fill="hold" nodeType="afterGroup">
                            <p:stCondLst>
                              <p:cond delay="276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38917" name="Rectangle 2"/>
          <p:cNvSpPr>
            <a:spLocks noGrp="1" noChangeArrowheads="1"/>
          </p:cNvSpPr>
          <p:nvPr>
            <p:ph type="title"/>
          </p:nvPr>
        </p:nvSpPr>
        <p:spPr>
          <a:xfrm>
            <a:off x="663575" y="1268413"/>
            <a:ext cx="5873750" cy="928687"/>
          </a:xfrm>
        </p:spPr>
        <p:txBody>
          <a:bodyPr/>
          <a:lstStyle/>
          <a:p>
            <a:pPr eaLnBrk="1" hangingPunct="1"/>
            <a:r>
              <a:rPr lang="tr-TR" b="1" smtClean="0"/>
              <a:t>Yazılım Çeşitleri</a:t>
            </a:r>
          </a:p>
        </p:txBody>
      </p:sp>
      <p:sp>
        <p:nvSpPr>
          <p:cNvPr id="10" name="Rectangle 3"/>
          <p:cNvSpPr>
            <a:spLocks noGrp="1" noChangeArrowheads="1"/>
          </p:cNvSpPr>
          <p:nvPr>
            <p:ph idx="1"/>
          </p:nvPr>
        </p:nvSpPr>
        <p:spPr>
          <a:xfrm>
            <a:off x="354013" y="2381250"/>
            <a:ext cx="8401050" cy="4071938"/>
          </a:xfrm>
        </p:spPr>
        <p:txBody>
          <a:bodyPr>
            <a:normAutofit lnSpcReduction="10000"/>
          </a:bodyPr>
          <a:lstStyle/>
          <a:p>
            <a:pPr eaLnBrk="1" hangingPunct="1">
              <a:defRPr/>
            </a:pPr>
            <a:r>
              <a:rPr lang="tr-TR" sz="2400" b="1" dirty="0" smtClean="0"/>
              <a:t>Sistem Yazılımları</a:t>
            </a:r>
            <a:r>
              <a:rPr lang="tr-TR" sz="2400" dirty="0" smtClean="0"/>
              <a:t>: Bilgisayarı yöneten, denetleyen, kontrol eden yazılımlardır.  </a:t>
            </a:r>
          </a:p>
          <a:p>
            <a:pPr eaLnBrk="1" hangingPunct="1">
              <a:defRPr/>
            </a:pPr>
            <a:endParaRPr lang="tr-TR" sz="2400" dirty="0" smtClean="0"/>
          </a:p>
          <a:p>
            <a:pPr eaLnBrk="1" hangingPunct="1">
              <a:buFont typeface="Wingdings 2" pitchFamily="18" charset="2"/>
              <a:buNone/>
              <a:defRPr/>
            </a:pPr>
            <a:r>
              <a:rPr lang="tr-TR" sz="2400" dirty="0" smtClean="0"/>
              <a:t>   </a:t>
            </a:r>
            <a:r>
              <a:rPr lang="tr-TR" sz="2400" dirty="0" smtClean="0">
                <a:solidFill>
                  <a:srgbClr val="FF0000"/>
                </a:solidFill>
              </a:rPr>
              <a:t>Örnek:</a:t>
            </a:r>
            <a:r>
              <a:rPr lang="tr-TR" sz="2400" dirty="0" smtClean="0"/>
              <a:t> İşletim Sistemleri (Windows) , PARDUS ,MAC</a:t>
            </a:r>
          </a:p>
          <a:p>
            <a:pPr eaLnBrk="1" hangingPunct="1">
              <a:buFont typeface="Wingdings 2" pitchFamily="18" charset="2"/>
              <a:buNone/>
              <a:defRPr/>
            </a:pPr>
            <a:endParaRPr lang="tr-TR" sz="2400" dirty="0" smtClean="0"/>
          </a:p>
          <a:p>
            <a:pPr eaLnBrk="1" hangingPunct="1">
              <a:defRPr/>
            </a:pPr>
            <a:r>
              <a:rPr lang="tr-TR" sz="2400" b="1" dirty="0" smtClean="0"/>
              <a:t>Uygulama Yazılımları: </a:t>
            </a:r>
            <a:r>
              <a:rPr lang="tr-TR" sz="2400" dirty="0" smtClean="0"/>
              <a:t>Kullanıcının özel gereksinimlerini karşıladığı yazılımlardır.</a:t>
            </a:r>
          </a:p>
          <a:p>
            <a:pPr eaLnBrk="1" hangingPunct="1">
              <a:buFont typeface="Wingdings 2" pitchFamily="18" charset="2"/>
              <a:buNone/>
              <a:defRPr/>
            </a:pPr>
            <a:r>
              <a:rPr lang="tr-TR" sz="2400" dirty="0" smtClean="0"/>
              <a:t>    </a:t>
            </a:r>
          </a:p>
          <a:p>
            <a:pPr eaLnBrk="1" hangingPunct="1">
              <a:buFont typeface="Wingdings 2" pitchFamily="18" charset="2"/>
              <a:buNone/>
              <a:defRPr/>
            </a:pPr>
            <a:r>
              <a:rPr lang="tr-TR" sz="2400" dirty="0" smtClean="0"/>
              <a:t>    </a:t>
            </a:r>
            <a:r>
              <a:rPr lang="tr-TR" sz="2400" dirty="0" smtClean="0">
                <a:solidFill>
                  <a:srgbClr val="FF0000"/>
                </a:solidFill>
              </a:rPr>
              <a:t>Örnek:</a:t>
            </a:r>
            <a:r>
              <a:rPr lang="tr-TR" sz="2400" dirty="0" smtClean="0"/>
              <a:t> Office (Word, </a:t>
            </a:r>
            <a:r>
              <a:rPr lang="tr-TR" sz="2400" dirty="0" err="1" smtClean="0"/>
              <a:t>Powerpoint</a:t>
            </a:r>
            <a:r>
              <a:rPr lang="tr-TR" sz="2400" dirty="0" smtClean="0"/>
              <a:t> vb.), MSN Messenger gibi.</a:t>
            </a:r>
          </a:p>
          <a:p>
            <a:pPr eaLnBrk="1" hangingPunct="1">
              <a:buFont typeface="Wingdings" pitchFamily="2" charset="2"/>
              <a:buNone/>
              <a:defRPr/>
            </a:pPr>
            <a:r>
              <a:rPr lang="tr-TR" sz="2400" dirty="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39941" name="Dikdörtgen 4"/>
          <p:cNvSpPr>
            <a:spLocks noChangeArrowheads="1"/>
          </p:cNvSpPr>
          <p:nvPr/>
        </p:nvSpPr>
        <p:spPr bwMode="auto">
          <a:xfrm>
            <a:off x="900113" y="1412875"/>
            <a:ext cx="40830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tr-TR" sz="3600" b="1"/>
              <a:t>KAPASİTE BİRİMLERİ</a:t>
            </a:r>
            <a:endParaRPr lang="tr-TR" sz="3600"/>
          </a:p>
        </p:txBody>
      </p:sp>
      <p:sp>
        <p:nvSpPr>
          <p:cNvPr id="6" name="Rectangle 3"/>
          <p:cNvSpPr txBox="1">
            <a:spLocks noChangeArrowheads="1"/>
          </p:cNvSpPr>
          <p:nvPr/>
        </p:nvSpPr>
        <p:spPr bwMode="auto">
          <a:xfrm>
            <a:off x="827088" y="2324100"/>
            <a:ext cx="6992937" cy="350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defRPr/>
            </a:pPr>
            <a:r>
              <a:rPr lang="tr-TR" sz="2800" smtClean="0"/>
              <a:t> Bit = En küçük ölçü birimi</a:t>
            </a:r>
          </a:p>
          <a:p>
            <a:pPr>
              <a:spcBef>
                <a:spcPct val="50000"/>
              </a:spcBef>
              <a:defRPr/>
            </a:pPr>
            <a:r>
              <a:rPr lang="tr-TR" sz="2800" smtClean="0"/>
              <a:t>8 BİT = 1 BAYT (8 Bit’in yanyana gelmesiyle oluşan ölçü birimidir.)</a:t>
            </a:r>
          </a:p>
          <a:p>
            <a:pPr>
              <a:spcBef>
                <a:spcPct val="50000"/>
              </a:spcBef>
              <a:defRPr/>
            </a:pPr>
            <a:r>
              <a:rPr lang="tr-TR" sz="2800" smtClean="0"/>
              <a:t>1024 BAYT = 1 KİLOBAYT (KB)</a:t>
            </a:r>
          </a:p>
          <a:p>
            <a:pPr>
              <a:spcBef>
                <a:spcPct val="50000"/>
              </a:spcBef>
              <a:defRPr/>
            </a:pPr>
            <a:r>
              <a:rPr lang="tr-TR" sz="2800" smtClean="0"/>
              <a:t>1024 KİLOBAYT = 1 MEGABAYT (MB)</a:t>
            </a:r>
          </a:p>
          <a:p>
            <a:pPr>
              <a:spcBef>
                <a:spcPct val="50000"/>
              </a:spcBef>
              <a:defRPr/>
            </a:pPr>
            <a:r>
              <a:rPr lang="tr-TR" sz="2800" smtClean="0"/>
              <a:t>1024 MEGABAYT = 1 GİGABAYT (GB)</a:t>
            </a:r>
          </a:p>
          <a:p>
            <a:pPr>
              <a:spcBef>
                <a:spcPct val="50000"/>
              </a:spcBef>
              <a:defRPr/>
            </a:pPr>
            <a:r>
              <a:rPr lang="tr-TR" sz="2800" smtClean="0"/>
              <a:t>1024 GIGABAYT = 1 TERABAYT (TB)</a:t>
            </a:r>
            <a:endParaRPr lang="tr-TR"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40965" name="Rectangle 3"/>
          <p:cNvSpPr txBox="1">
            <a:spLocks noChangeArrowheads="1"/>
          </p:cNvSpPr>
          <p:nvPr/>
        </p:nvSpPr>
        <p:spPr bwMode="auto">
          <a:xfrm>
            <a:off x="339725" y="1557338"/>
            <a:ext cx="7453313" cy="415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buFont typeface="Arial" charset="0"/>
              <a:buChar char="•"/>
            </a:pPr>
            <a:r>
              <a:rPr lang="tr-TR" sz="2400" b="1">
                <a:solidFill>
                  <a:schemeClr val="tx2"/>
                </a:solidFill>
              </a:rPr>
              <a:t>Disketler 1,44 Megabaytlık veri saklayabilirler.</a:t>
            </a:r>
          </a:p>
          <a:p>
            <a:pPr eaLnBrk="1" hangingPunct="1">
              <a:buFont typeface="Arial" charset="0"/>
              <a:buChar char="•"/>
            </a:pPr>
            <a:endParaRPr lang="tr-TR" sz="2400" b="1">
              <a:solidFill>
                <a:schemeClr val="tx2"/>
              </a:solidFill>
            </a:endParaRPr>
          </a:p>
          <a:p>
            <a:pPr eaLnBrk="1" hangingPunct="1">
              <a:buFont typeface="Arial" charset="0"/>
              <a:buChar char="•"/>
            </a:pPr>
            <a:r>
              <a:rPr lang="tr-TR" sz="3200">
                <a:solidFill>
                  <a:schemeClr val="tx2"/>
                </a:solidFill>
              </a:rPr>
              <a:t>CD’ler 700 – 800 Megabaytlık veri saklayabilirler</a:t>
            </a:r>
          </a:p>
          <a:p>
            <a:pPr eaLnBrk="1" hangingPunct="1">
              <a:buFont typeface="Arial" charset="0"/>
              <a:buChar char="•"/>
            </a:pPr>
            <a:endParaRPr lang="tr-TR" sz="3200">
              <a:solidFill>
                <a:schemeClr val="tx2"/>
              </a:solidFill>
            </a:endParaRPr>
          </a:p>
          <a:p>
            <a:pPr eaLnBrk="1" hangingPunct="1">
              <a:buFont typeface="Arial" charset="0"/>
              <a:buChar char="•"/>
            </a:pPr>
            <a:r>
              <a:rPr lang="tr-TR" sz="3200" b="1">
                <a:solidFill>
                  <a:schemeClr val="tx2"/>
                </a:solidFill>
              </a:rPr>
              <a:t>DVD’ler 2-3-4 Gigabaytlık veri saklayabilirler.</a:t>
            </a:r>
          </a:p>
          <a:p>
            <a:pPr eaLnBrk="1" hangingPunct="1">
              <a:buFont typeface="Arial" charset="0"/>
              <a:buChar char="•"/>
            </a:pPr>
            <a:endParaRPr lang="tr-TR" sz="3200" b="1">
              <a:solidFill>
                <a:schemeClr val="tx2"/>
              </a:solidFill>
            </a:endParaRPr>
          </a:p>
          <a:p>
            <a:pPr eaLnBrk="1" hangingPunct="1">
              <a:buFont typeface="Arial" charset="0"/>
              <a:buChar char="•"/>
            </a:pPr>
            <a:r>
              <a:rPr lang="tr-TR" sz="3200">
                <a:solidFill>
                  <a:schemeClr val="tx2"/>
                </a:solidFill>
              </a:rPr>
              <a:t>Sabit diskler 160 – 250 – 320 Gigabaytlık veri saklayabilirler.</a:t>
            </a:r>
            <a:endParaRPr lang="en-US" sz="3200">
              <a:solidFill>
                <a:schemeClr val="tx2"/>
              </a:solidFill>
            </a:endParaRPr>
          </a:p>
        </p:txBody>
      </p:sp>
      <p:pic>
        <p:nvPicPr>
          <p:cNvPr id="6" name="Picture 6" descr="urun_106_4535">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8317" y="1602829"/>
            <a:ext cx="990600" cy="71437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7" name="Picture 8" descr="240px-CD_autolev_crop">
            <a:hlinkClick r:id="rId5"/>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48538" y="2705100"/>
            <a:ext cx="1047750"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8" name="Picture 10" descr="256gbssdtw3">
            <a:hlinkClick r:id="rId7"/>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29450" y="4113213"/>
            <a:ext cx="1228725" cy="117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Rectangle 2"/>
          <p:cNvSpPr>
            <a:spLocks noGrp="1" noChangeArrowheads="1"/>
          </p:cNvSpPr>
          <p:nvPr>
            <p:ph type="title"/>
          </p:nvPr>
        </p:nvSpPr>
        <p:spPr>
          <a:xfrm>
            <a:off x="279403" y="1196752"/>
            <a:ext cx="9289032" cy="868362"/>
          </a:xfrm>
          <a:extLst/>
        </p:spPr>
        <p:txBody>
          <a:bodyPr/>
          <a:lstStyle/>
          <a:p>
            <a:pPr algn="l" eaLnBrk="1" hangingPunct="1">
              <a:defRPr/>
            </a:pPr>
            <a:r>
              <a:rPr lang="tr-TR" sz="3600" b="1" dirty="0" smtClean="0">
                <a:ln w="19050">
                  <a:solidFill>
                    <a:srgbClr val="FFFFFF"/>
                  </a:solidFill>
                </a:ln>
                <a:solidFill>
                  <a:srgbClr val="00588E"/>
                </a:solidFill>
                <a:effectLst>
                  <a:outerShdw blurRad="38100" dist="38100" dir="2700000" algn="tl" rotWithShape="0">
                    <a:prstClr val="black">
                      <a:alpha val="40000"/>
                    </a:prstClr>
                  </a:outerShdw>
                </a:effectLst>
                <a:latin typeface="Segoe UI" pitchFamily="34" charset="0"/>
                <a:ea typeface="+mn-ea"/>
                <a:cs typeface="Segoe UI" pitchFamily="34" charset="0"/>
              </a:rPr>
              <a:t>PC (Kişisel Bilgisayar) Nasıl Çalışır?</a:t>
            </a:r>
            <a:endParaRPr lang="en-US" sz="3600" b="1" dirty="0" smtClean="0">
              <a:ln w="19050">
                <a:solidFill>
                  <a:srgbClr val="FFFFFF"/>
                </a:solidFill>
              </a:ln>
              <a:solidFill>
                <a:srgbClr val="00588E"/>
              </a:solidFill>
              <a:effectLst>
                <a:outerShdw blurRad="38100" dist="38100" dir="2700000" algn="tl" rotWithShape="0">
                  <a:prstClr val="black">
                    <a:alpha val="40000"/>
                  </a:prstClr>
                </a:outerShdw>
              </a:effectLst>
              <a:latin typeface="Segoe UI" pitchFamily="34" charset="0"/>
              <a:ea typeface="+mn-ea"/>
              <a:cs typeface="Segoe UI" pitchFamily="34" charset="0"/>
            </a:endParaRPr>
          </a:p>
        </p:txBody>
      </p:sp>
      <p:sp>
        <p:nvSpPr>
          <p:cNvPr id="5126" name="Rectangle 3"/>
          <p:cNvSpPr>
            <a:spLocks noGrp="1" noChangeArrowheads="1"/>
          </p:cNvSpPr>
          <p:nvPr>
            <p:ph idx="1"/>
          </p:nvPr>
        </p:nvSpPr>
        <p:spPr>
          <a:xfrm>
            <a:off x="592138" y="2062163"/>
            <a:ext cx="7924800" cy="3048000"/>
          </a:xfrm>
        </p:spPr>
        <p:txBody>
          <a:bodyPr/>
          <a:lstStyle/>
          <a:p>
            <a:pPr eaLnBrk="1" hangingPunct="1"/>
            <a:r>
              <a:rPr lang="tr-TR" sz="2400" smtClean="0"/>
              <a:t>Yazılım (</a:t>
            </a:r>
            <a:r>
              <a:rPr lang="en-US" sz="2400" smtClean="0"/>
              <a:t>Software</a:t>
            </a:r>
            <a:r>
              <a:rPr lang="tr-TR" sz="2400" smtClean="0"/>
              <a:t>)</a:t>
            </a:r>
            <a:endParaRPr lang="en-US" sz="2400" smtClean="0"/>
          </a:p>
          <a:p>
            <a:pPr lvl="1" eaLnBrk="1" hangingPunct="1"/>
            <a:r>
              <a:rPr lang="tr-TR" sz="2400" smtClean="0"/>
              <a:t>İşletim Sistemi</a:t>
            </a:r>
            <a:r>
              <a:rPr lang="en-US" sz="2400" smtClean="0"/>
              <a:t> (Windows, MAC OS X, Linux)</a:t>
            </a:r>
          </a:p>
          <a:p>
            <a:pPr lvl="1" eaLnBrk="1" hangingPunct="1"/>
            <a:r>
              <a:rPr lang="tr-TR" sz="2400" smtClean="0"/>
              <a:t>Uygulamalar</a:t>
            </a:r>
            <a:r>
              <a:rPr lang="en-US" sz="2400" smtClean="0"/>
              <a:t> (PowerPoint, Word, Outlook, Internet Explorer)</a:t>
            </a:r>
          </a:p>
          <a:p>
            <a:pPr eaLnBrk="1" hangingPunct="1"/>
            <a:r>
              <a:rPr lang="tr-TR" sz="2400" smtClean="0"/>
              <a:t>Donanım (</a:t>
            </a:r>
            <a:r>
              <a:rPr lang="en-US" sz="2400" smtClean="0"/>
              <a:t>Hardware</a:t>
            </a:r>
            <a:r>
              <a:rPr lang="tr-TR" sz="2400" smtClean="0"/>
              <a:t>)</a:t>
            </a:r>
            <a:endParaRPr lang="en-US" sz="2400" smtClean="0"/>
          </a:p>
          <a:p>
            <a:pPr lvl="1" eaLnBrk="1" hangingPunct="1"/>
            <a:r>
              <a:rPr lang="tr-TR" sz="2400" smtClean="0"/>
              <a:t>Dokunabildiğiniz kısımlar </a:t>
            </a:r>
            <a:r>
              <a:rPr lang="en-US" sz="2400" smtClean="0"/>
              <a:t>(</a:t>
            </a:r>
            <a:r>
              <a:rPr lang="tr-TR" sz="2400" smtClean="0"/>
              <a:t>fare</a:t>
            </a:r>
            <a:r>
              <a:rPr lang="en-US" sz="2400" smtClean="0"/>
              <a:t>, </a:t>
            </a:r>
            <a:r>
              <a:rPr lang="tr-TR" sz="2400" smtClean="0"/>
              <a:t>ekran</a:t>
            </a:r>
            <a:r>
              <a:rPr lang="en-US" sz="2400" smtClean="0"/>
              <a:t>, </a:t>
            </a:r>
            <a:r>
              <a:rPr lang="tr-TR" sz="2400" smtClean="0"/>
              <a:t>anakart</a:t>
            </a:r>
            <a:r>
              <a:rPr lang="en-US" sz="2400" smtClean="0"/>
              <a:t>, </a:t>
            </a:r>
            <a:r>
              <a:rPr lang="tr-TR" sz="2400" smtClean="0"/>
              <a:t>vb</a:t>
            </a:r>
            <a:r>
              <a:rPr lang="en-US" sz="2400" smtClean="0"/>
              <a:t>.)</a:t>
            </a:r>
          </a:p>
        </p:txBody>
      </p:sp>
      <p:pic>
        <p:nvPicPr>
          <p:cNvPr id="5127" name="Picture 1" descr="C:\Documents and Settings\Admin\Belgelerim\HW Lectures\e-Teknisyen\Lessons\Resim Kaynaklar\design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4625" y="4797425"/>
            <a:ext cx="6219825" cy="184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8" name="Resim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35600" y="1916113"/>
            <a:ext cx="2841625"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9" name="Dikdörtgen 2"/>
          <p:cNvSpPr>
            <a:spLocks noChangeArrowheads="1"/>
          </p:cNvSpPr>
          <p:nvPr/>
        </p:nvSpPr>
        <p:spPr bwMode="auto">
          <a:xfrm>
            <a:off x="395288" y="1365250"/>
            <a:ext cx="4970462"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85750" indent="-285750" algn="just">
              <a:buFont typeface="Arial" charset="0"/>
              <a:buChar char="•"/>
            </a:pPr>
            <a:r>
              <a:rPr lang="tr-TR" sz="2000"/>
              <a:t>Projeksiyon cihazı; bilgisayar, medya oynatıcı, uydu alıcısı gibi görüntü kaynağı cihazlarından aldığı görüntüyü beyaz renkli duvar, perde vb. yüzeyler üzerine aktaran cihazdır. Projeksiyon cihazına görüntü aktarmak için VGA, DVI, HDMI, Composite Video, S-Video bağlantı noktaları kullanılmaktadır. </a:t>
            </a:r>
          </a:p>
          <a:p>
            <a:pPr marL="285750" indent="-285750" algn="just">
              <a:buFont typeface="Arial" charset="0"/>
              <a:buChar char="•"/>
            </a:pPr>
            <a:r>
              <a:rPr lang="tr-TR" sz="2000"/>
              <a:t>Bilgisayarın görüntüsünü projeksiyon cihazına aktarmak için genellikle VGA bağlantı noktası kullanılır. Yeni tip projeksiyon cihazlarında VGA bağlantı noktasının yanında HDMI bağlantı noktası da bulunmaktadır. HDMI bağlantı noktası üzerinden, aynı kablo ile görüntünün yanında ses de iletilmektedir. </a:t>
            </a:r>
          </a:p>
        </p:txBody>
      </p:sp>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a:t>Projeksiyon Cihazı Kullanımı ve Bağlantılarının Yapılması</a:t>
            </a:r>
            <a:endParaRPr lang="tr-TR"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8" descr="C:\Users\Administrator\Desktop\aragov\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Yuvarlatılmış Dikdörtgen 5"/>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1" algn="ctr">
              <a:defRPr/>
            </a:pPr>
            <a:r>
              <a:rPr lang="tr-TR" sz="2400" b="1" dirty="0" smtClean="0"/>
              <a:t>PROJEKSİYON AÇMA - KAPAMA</a:t>
            </a:r>
            <a:endParaRPr lang="tr-TR" sz="2400" dirty="0"/>
          </a:p>
        </p:txBody>
      </p:sp>
      <p:pic>
        <p:nvPicPr>
          <p:cNvPr id="43013" name="Picture 7" descr="http://static.morvitrin.com/cache/data/b/benq_MP525P_3-500x50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613" y="1628775"/>
            <a:ext cx="476250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Düz Ok Bağlayıcısı 2"/>
          <p:cNvCxnSpPr/>
          <p:nvPr/>
        </p:nvCxnSpPr>
        <p:spPr>
          <a:xfrm>
            <a:off x="5292725" y="4941888"/>
            <a:ext cx="1727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3015" name="Metin kutusu 3"/>
          <p:cNvSpPr txBox="1">
            <a:spLocks noChangeArrowheads="1"/>
          </p:cNvSpPr>
          <p:nvPr/>
        </p:nvSpPr>
        <p:spPr bwMode="auto">
          <a:xfrm>
            <a:off x="7105650" y="4581525"/>
            <a:ext cx="1527175"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a:t>Kumandadan </a:t>
            </a:r>
          </a:p>
          <a:p>
            <a:pPr algn="ctr" eaLnBrk="1" hangingPunct="1"/>
            <a:r>
              <a:rPr lang="tr-TR"/>
              <a:t>açmak </a:t>
            </a:r>
          </a:p>
          <a:p>
            <a:pPr algn="ctr" eaLnBrk="1" hangingPunct="1"/>
            <a:r>
              <a:rPr lang="tr-TR"/>
              <a:t>için Kırmızı </a:t>
            </a:r>
          </a:p>
          <a:p>
            <a:pPr algn="ctr" eaLnBrk="1" hangingPunct="1"/>
            <a:r>
              <a:rPr lang="tr-TR"/>
              <a:t>Power tuşuna </a:t>
            </a:r>
          </a:p>
          <a:p>
            <a:pPr algn="ctr" eaLnBrk="1" hangingPunct="1"/>
            <a:r>
              <a:rPr lang="tr-TR"/>
              <a:t>iki kez basılır</a:t>
            </a:r>
          </a:p>
        </p:txBody>
      </p:sp>
      <p:cxnSp>
        <p:nvCxnSpPr>
          <p:cNvPr id="12" name="Düz Ok Bağlayıcısı 11"/>
          <p:cNvCxnSpPr/>
          <p:nvPr/>
        </p:nvCxnSpPr>
        <p:spPr>
          <a:xfrm flipV="1">
            <a:off x="4572000" y="2901950"/>
            <a:ext cx="2432050" cy="9588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3017" name="Metin kutusu 12"/>
          <p:cNvSpPr txBox="1">
            <a:spLocks noChangeArrowheads="1"/>
          </p:cNvSpPr>
          <p:nvPr/>
        </p:nvSpPr>
        <p:spPr bwMode="auto">
          <a:xfrm>
            <a:off x="7019925" y="2541588"/>
            <a:ext cx="1668463"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a:t>Projeksiyondan </a:t>
            </a:r>
          </a:p>
          <a:p>
            <a:pPr algn="ctr" eaLnBrk="1" hangingPunct="1"/>
            <a:r>
              <a:rPr lang="tr-TR"/>
              <a:t>açmak </a:t>
            </a:r>
          </a:p>
          <a:p>
            <a:pPr algn="ctr" eaLnBrk="1" hangingPunct="1"/>
            <a:r>
              <a:rPr lang="tr-TR"/>
              <a:t>için Kırmızı </a:t>
            </a:r>
          </a:p>
          <a:p>
            <a:pPr algn="ctr" eaLnBrk="1" hangingPunct="1"/>
            <a:r>
              <a:rPr lang="tr-TR"/>
              <a:t>Power tuşuna </a:t>
            </a:r>
          </a:p>
          <a:p>
            <a:pPr algn="ctr" eaLnBrk="1" hangingPunct="1"/>
            <a:r>
              <a:rPr lang="tr-TR"/>
              <a:t>iki kez basılır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8" descr="C:\Users\Administrator\Desktop\aragov\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Yuvarlatılmış Dikdörtgen 5"/>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1" algn="ctr">
              <a:defRPr/>
            </a:pPr>
            <a:r>
              <a:rPr lang="tr-TR" sz="2400" b="1" dirty="0" smtClean="0"/>
              <a:t>PROJEKSİYON AÇMA - KAPAMA</a:t>
            </a:r>
            <a:endParaRPr lang="tr-TR" sz="2400" dirty="0"/>
          </a:p>
        </p:txBody>
      </p:sp>
      <p:pic>
        <p:nvPicPr>
          <p:cNvPr id="44037" name="Picture 7" descr="http://static.morvitrin.com/cache/data/b/benq_MP525P_3-500x50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613" y="1628775"/>
            <a:ext cx="476250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Düz Ok Bağlayıcısı 2"/>
          <p:cNvCxnSpPr/>
          <p:nvPr/>
        </p:nvCxnSpPr>
        <p:spPr>
          <a:xfrm>
            <a:off x="5292725" y="4941888"/>
            <a:ext cx="1727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4039" name="Metin kutusu 3"/>
          <p:cNvSpPr txBox="1">
            <a:spLocks noChangeArrowheads="1"/>
          </p:cNvSpPr>
          <p:nvPr/>
        </p:nvSpPr>
        <p:spPr bwMode="auto">
          <a:xfrm>
            <a:off x="7105650" y="4581525"/>
            <a:ext cx="1527175"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a:t>Kumandadan </a:t>
            </a:r>
          </a:p>
          <a:p>
            <a:pPr algn="ctr" eaLnBrk="1" hangingPunct="1"/>
            <a:r>
              <a:rPr lang="tr-TR"/>
              <a:t>kapatmak </a:t>
            </a:r>
          </a:p>
          <a:p>
            <a:pPr algn="ctr" eaLnBrk="1" hangingPunct="1"/>
            <a:r>
              <a:rPr lang="tr-TR"/>
              <a:t>için Kırmızı </a:t>
            </a:r>
          </a:p>
          <a:p>
            <a:pPr algn="ctr" eaLnBrk="1" hangingPunct="1"/>
            <a:r>
              <a:rPr lang="tr-TR"/>
              <a:t>Power tuşuna </a:t>
            </a:r>
          </a:p>
          <a:p>
            <a:pPr algn="ctr" eaLnBrk="1" hangingPunct="1"/>
            <a:r>
              <a:rPr lang="tr-TR"/>
              <a:t>iki kez basılır</a:t>
            </a:r>
          </a:p>
        </p:txBody>
      </p:sp>
      <p:cxnSp>
        <p:nvCxnSpPr>
          <p:cNvPr id="12" name="Düz Ok Bağlayıcısı 11"/>
          <p:cNvCxnSpPr/>
          <p:nvPr/>
        </p:nvCxnSpPr>
        <p:spPr>
          <a:xfrm flipV="1">
            <a:off x="4572000" y="2901950"/>
            <a:ext cx="2432050" cy="9588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4041" name="Metin kutusu 12"/>
          <p:cNvSpPr txBox="1">
            <a:spLocks noChangeArrowheads="1"/>
          </p:cNvSpPr>
          <p:nvPr/>
        </p:nvSpPr>
        <p:spPr bwMode="auto">
          <a:xfrm>
            <a:off x="7019925" y="2541588"/>
            <a:ext cx="1668463"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tr-TR"/>
              <a:t>Projeksiyondan </a:t>
            </a:r>
          </a:p>
          <a:p>
            <a:pPr algn="ctr" eaLnBrk="1" hangingPunct="1"/>
            <a:r>
              <a:rPr lang="tr-TR"/>
              <a:t>kapatmak </a:t>
            </a:r>
          </a:p>
          <a:p>
            <a:pPr algn="ctr" eaLnBrk="1" hangingPunct="1"/>
            <a:r>
              <a:rPr lang="tr-TR"/>
              <a:t>için Kırmızı </a:t>
            </a:r>
          </a:p>
          <a:p>
            <a:pPr algn="ctr" eaLnBrk="1" hangingPunct="1"/>
            <a:r>
              <a:rPr lang="tr-TR"/>
              <a:t>Power tuşuna </a:t>
            </a:r>
          </a:p>
          <a:p>
            <a:pPr algn="ctr" eaLnBrk="1" hangingPunct="1"/>
            <a:r>
              <a:rPr lang="tr-TR"/>
              <a:t>iki kez basılır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60" name="Dikdörtgen 1"/>
          <p:cNvSpPr>
            <a:spLocks noChangeArrowheads="1"/>
          </p:cNvSpPr>
          <p:nvPr/>
        </p:nvSpPr>
        <p:spPr bwMode="auto">
          <a:xfrm>
            <a:off x="407988" y="1530350"/>
            <a:ext cx="7835900" cy="206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85750" indent="-285750" algn="just">
              <a:buFont typeface="Arial" charset="0"/>
              <a:buChar char="•"/>
            </a:pPr>
            <a:r>
              <a:rPr lang="tr-TR" sz="3200"/>
              <a:t>Bilgisayar ile projeksiyon cihazı bağlantısı yapıldıktan sonra, görüntünün projeksiyona aktarılması için “</a:t>
            </a:r>
            <a:r>
              <a:rPr lang="tr-TR" sz="3200" b="1"/>
              <a:t>Windows+P</a:t>
            </a:r>
            <a:r>
              <a:rPr lang="tr-TR" sz="3200"/>
              <a:t>” tuşlarına basılır. </a:t>
            </a:r>
          </a:p>
        </p:txBody>
      </p:sp>
      <p:pic>
        <p:nvPicPr>
          <p:cNvPr id="45061"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5675" y="4149725"/>
            <a:ext cx="6742113"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a:t>Projeksiyon Cihazı Kullanımı ve Bağlantılarının Yapılması</a:t>
            </a:r>
            <a:endParaRPr lang="tr-TR"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4" name="Picture 5" descr="http://1.bp.blogspot.com/_gevoORI5DqI/R-dbGTdm7vI/AAAAAAAAACw/OohAo59S4Z8/s320/laptopproj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2138" y="4273550"/>
            <a:ext cx="304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5" name="Dikdörtgen 1"/>
          <p:cNvSpPr>
            <a:spLocks noChangeArrowheads="1"/>
          </p:cNvSpPr>
          <p:nvPr/>
        </p:nvSpPr>
        <p:spPr bwMode="auto">
          <a:xfrm>
            <a:off x="250825" y="1341438"/>
            <a:ext cx="8205788" cy="310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85750" indent="-285750" algn="just">
              <a:buFont typeface="Arial" charset="0"/>
              <a:buChar char="•"/>
            </a:pPr>
            <a:r>
              <a:rPr lang="tr-TR" sz="2800"/>
              <a:t>Taşınabilir bilgisayarların büyük bir çoğunluğu direk olarak görüntü aktarmaz. Görüntünün projeksiyon cihazına gönderilebilmesi için taşınabilir bilgisayarda “fn” tuşu ile birlikte bir tuşa daha basılması gerekir. Bu tuş taşınabilir bilgisayarın markasına modeline göre farklılık gösterebilir. Genellikle bu tuş F3 - F5 aralığındadır.</a:t>
            </a:r>
          </a:p>
        </p:txBody>
      </p:sp>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a:t>Projeksiyon Cihazı Kullanımı ve Bağlantılarının Yapılması</a:t>
            </a:r>
            <a:endParaRPr lang="tr-T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ikdörtgen 1"/>
          <p:cNvSpPr/>
          <p:nvPr/>
        </p:nvSpPr>
        <p:spPr>
          <a:xfrm>
            <a:off x="323850" y="1628775"/>
            <a:ext cx="8496300" cy="4494213"/>
          </a:xfrm>
          <a:prstGeom prst="rect">
            <a:avLst/>
          </a:prstGeom>
        </p:spPr>
        <p:txBody>
          <a:bodyPr>
            <a:spAutoFit/>
          </a:bodyPr>
          <a:lstStyle/>
          <a:p>
            <a:pPr algn="just">
              <a:defRPr/>
            </a:pPr>
            <a:r>
              <a:rPr lang="tr-TR" sz="2200" dirty="0"/>
              <a:t>Projeksiyon cihazı kullanırken aşağıdaki hususlara dikkat edilmelidir:</a:t>
            </a:r>
          </a:p>
          <a:p>
            <a:pPr marL="342900" indent="-342900" algn="just">
              <a:buFont typeface="Arial" pitchFamily="34" charset="0"/>
              <a:buChar char="•"/>
              <a:defRPr/>
            </a:pPr>
            <a:r>
              <a:rPr lang="tr-TR" sz="2200" dirty="0"/>
              <a:t>Projeksiyon cihazlarının ışığının kuvvetli olduğu unutulmamalı, cihaz çalışırken ışığına direk bakılmamalı ve çocuklar uyarılmalıdır.</a:t>
            </a:r>
          </a:p>
          <a:p>
            <a:pPr marL="342900" indent="-342900" algn="just">
              <a:buFont typeface="Arial" pitchFamily="34" charset="0"/>
              <a:buChar char="•"/>
              <a:defRPr/>
            </a:pPr>
            <a:r>
              <a:rPr lang="tr-TR" sz="2200" dirty="0"/>
              <a:t>Çalışan bir projeksiyon cihazının havalandırma delikleri kapatılmamalıdır. Yeterli havalandırma sağlanmazsa aşırı ısınan cihaz zarar görecektir.</a:t>
            </a:r>
          </a:p>
          <a:p>
            <a:pPr marL="342900" indent="-342900" algn="just">
              <a:buFont typeface="Arial" pitchFamily="34" charset="0"/>
              <a:buChar char="•"/>
              <a:defRPr/>
            </a:pPr>
            <a:r>
              <a:rPr lang="tr-TR" sz="2200" dirty="0"/>
              <a:t>Projeksiyon cihazı sabit ve dengeli bir yüzey üzerinde çalıştırılmalıdır. Cihazın çalışırken sarsılması durumunda lambası zarar görebilir.</a:t>
            </a:r>
          </a:p>
          <a:p>
            <a:pPr marL="342900" indent="-342900" algn="just">
              <a:buFont typeface="Arial" pitchFamily="34" charset="0"/>
              <a:buChar char="•"/>
              <a:defRPr/>
            </a:pPr>
            <a:r>
              <a:rPr lang="tr-TR" sz="2200" dirty="0"/>
              <a:t>Projeksiyon cihazı kapatıldıktan sonra soğutma fanları bir süre daha çalışmaya devam edecektir. Bu süre bitene kadar cihazın elektrik bağlantısı kesilmemeli, cihaz taşınmamalıdır.</a:t>
            </a:r>
          </a:p>
          <a:p>
            <a:pPr marL="342900" indent="-342900" algn="just">
              <a:buFont typeface="Arial" pitchFamily="34" charset="0"/>
              <a:buChar char="•"/>
              <a:defRPr/>
            </a:pPr>
            <a:r>
              <a:rPr lang="tr-TR" sz="2200" dirty="0"/>
              <a:t>Projeksiyon cihazı temiz ve tozsuz ortamlarda kullanılmalı, havalandırma kanalları ve filtreleri belirli aralıklarla temizlenmelidir.</a:t>
            </a:r>
          </a:p>
        </p:txBody>
      </p:sp>
      <p:sp>
        <p:nvSpPr>
          <p:cNvPr id="6" name="Yuvarlatılmış Dikdörtgen 5"/>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a:t>Projeksiyon Cihazı Kullanımı ve Bağlantılarının Yapılması</a:t>
            </a:r>
            <a:endParaRPr lang="tr-T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2" name="Dikdörtgen 1"/>
          <p:cNvSpPr>
            <a:spLocks noChangeArrowheads="1"/>
          </p:cNvSpPr>
          <p:nvPr/>
        </p:nvSpPr>
        <p:spPr bwMode="auto">
          <a:xfrm>
            <a:off x="458788" y="1412875"/>
            <a:ext cx="7996237"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tr-TR" sz="2400"/>
              <a:t>Hoparlör ve kulaklık, bilgisayarın ses çıkışını sağlayan, mikrofon ise bilgisayara dışarıdan ses aktarımı için kullanılan donanım birimidir. Hoparlör bilgisayarın sesini dışarıya verirken, kulaklık daha çok kullanan kişi dışında başka kişileri rahatsız etmemek için kullanılmaktadır. Hoparlör, kulaklık ve mikrofon aynı fiş yapısını kullanır. Bu cihazların hatalı takılmaması için bilgisayar üzerinde cihazlara özgü renkler veya simgeler kullanılır.</a:t>
            </a:r>
          </a:p>
        </p:txBody>
      </p:sp>
      <p:pic>
        <p:nvPicPr>
          <p:cNvPr id="48133" name="Resim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6375" y="4213225"/>
            <a:ext cx="5759450" cy="227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Yuvarlatılmış Dikdörtgen 7"/>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400" b="1" dirty="0"/>
              <a:t>Çevre Birimi Bağlantıları</a:t>
            </a:r>
            <a:endParaRPr lang="tr-TR"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156" name="Picture 5" descr="http://img390.imageshack.us/img390/2804/ckskz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088" y="1557338"/>
            <a:ext cx="6553200" cy="445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Yuvarlatılmış Dikdörtgen 5"/>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400" b="1" dirty="0"/>
              <a:t>Çevre Birimi Bağlantıları</a:t>
            </a:r>
            <a:endParaRPr lang="tr-TR"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0" name="Dikdörtgen 1"/>
          <p:cNvSpPr>
            <a:spLocks noChangeArrowheads="1"/>
          </p:cNvSpPr>
          <p:nvPr/>
        </p:nvSpPr>
        <p:spPr bwMode="auto">
          <a:xfrm>
            <a:off x="369888" y="1336675"/>
            <a:ext cx="8450262"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tr-TR" sz="2400"/>
              <a:t>Bilgisayar görüntüsünü aktarmak için çeşitli ekran tipleri, projeksiyon cihazı veya televizyon kullanılır. CRT (Tüplü), LCD, LED ekran türleri vardır. CRT (Tüplü) ekranların yerini, daha az yer kaplayan ve enerji tüketen LCD ve LED ekranlar almaktadır. Ekranlar bilgisayara VGA veya DVI bağlantı noktaları ve kabloları kullanılarak bağlanırlar.</a:t>
            </a:r>
          </a:p>
        </p:txBody>
      </p:sp>
      <p:grpSp>
        <p:nvGrpSpPr>
          <p:cNvPr id="50181" name="Grup 53"/>
          <p:cNvGrpSpPr>
            <a:grpSpLocks/>
          </p:cNvGrpSpPr>
          <p:nvPr/>
        </p:nvGrpSpPr>
        <p:grpSpPr bwMode="auto">
          <a:xfrm>
            <a:off x="2101850" y="3573463"/>
            <a:ext cx="5462588" cy="2992437"/>
            <a:chOff x="0" y="0"/>
            <a:chExt cx="54626" cy="29925"/>
          </a:xfrm>
        </p:grpSpPr>
        <p:pic>
          <p:nvPicPr>
            <p:cNvPr id="50183" name="Resim 48"/>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534"/>
              <a:ext cx="33666" cy="29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184" name="Resim 47"/>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813" y="0"/>
              <a:ext cx="17813" cy="295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Yuvarlatılmış Dikdörtgen 8"/>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400" b="1" dirty="0"/>
              <a:t>Çevre Birimi Bağlantıları</a:t>
            </a:r>
            <a:endParaRPr lang="tr-TR"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4" name="Dikdörtgen 1"/>
          <p:cNvSpPr>
            <a:spLocks noChangeArrowheads="1"/>
          </p:cNvSpPr>
          <p:nvPr/>
        </p:nvSpPr>
        <p:spPr bwMode="auto">
          <a:xfrm>
            <a:off x="323850" y="1228725"/>
            <a:ext cx="8132763"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tr-TR" sz="2400"/>
              <a:t>USB bağlantı noktası bilgisayardaki en popüler bağlantı noktasıdır. USB vantilatörden, aydınlatma lambasına kadar çok çeşitli USB cihazlar bulunmaktadır. USB 1.1, 2.0, 3.0 olarak çeşitleri vardır. USB 2.0, USB 1.1 den 40 kat, USB 3.0, USB 2.0 dan 10 kat daha hızlı veri aktarımı yapmaktadır.</a:t>
            </a:r>
          </a:p>
          <a:p>
            <a:pPr algn="just"/>
            <a:r>
              <a:rPr lang="tr-TR" sz="2400"/>
              <a:t>USB bağlantı noktasına bağlı harici sabit disk, harici bellek vb. cihazlar; “Donanımı Güvenle Kaldır” seçeneği kullanılarak, güvenli olarak bilgisayar ile cihazın bağlantısı kesildikten sonra çıkarılmalıdır. Aksi takdirde USB cihaz, içindeki veriler veya bilgisayar zarar görebilir.</a:t>
            </a:r>
          </a:p>
        </p:txBody>
      </p:sp>
      <p:pic>
        <p:nvPicPr>
          <p:cNvPr id="51205" name="Resim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850" y="4910138"/>
            <a:ext cx="4927600" cy="1931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5" descr="http://teknoctrl.com/wp-content/uploads/2011/03/s%C4%B1n%C4%B1rs%C4%B1z-usb-belle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1863" y="4797425"/>
            <a:ext cx="2232025" cy="167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Yuvarlatılmış Dikdörtgen 7"/>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1" algn="ctr">
              <a:defRPr/>
            </a:pPr>
            <a:r>
              <a:rPr lang="tr-TR" sz="2400" b="1" dirty="0"/>
              <a:t>USB Bağlantı Noktası</a:t>
            </a:r>
            <a:endParaRPr lang="tr-T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5"/>
          <p:cNvSpPr txBox="1">
            <a:spLocks noChangeArrowheads="1"/>
          </p:cNvSpPr>
          <p:nvPr/>
        </p:nvSpPr>
        <p:spPr bwMode="auto">
          <a:xfrm>
            <a:off x="392113" y="1366838"/>
            <a:ext cx="5486400" cy="579437"/>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Bilgisayar donanımı nedir?</a:t>
            </a:r>
          </a:p>
        </p:txBody>
      </p:sp>
      <p:sp>
        <p:nvSpPr>
          <p:cNvPr id="6" name="Text Box 6"/>
          <p:cNvSpPr txBox="1">
            <a:spLocks noChangeArrowheads="1"/>
          </p:cNvSpPr>
          <p:nvPr/>
        </p:nvSpPr>
        <p:spPr bwMode="auto">
          <a:xfrm>
            <a:off x="395288" y="1989138"/>
            <a:ext cx="4537075" cy="3754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Donanım parçalarının her birinin farklı görevleri vardır.</a:t>
            </a:r>
          </a:p>
          <a:p>
            <a:pPr eaLnBrk="1" hangingPunct="1">
              <a:spcBef>
                <a:spcPct val="50000"/>
              </a:spcBef>
            </a:pPr>
            <a:r>
              <a:rPr lang="tr-TR" sz="2800" b="1">
                <a:latin typeface="Arial" charset="0"/>
              </a:rPr>
              <a:t>Donanım parçalarından bazıları olmazsa olmaz parçalardır. Bazı donanım parçaları da olmasa da bilgisayar çalışır. </a:t>
            </a:r>
          </a:p>
        </p:txBody>
      </p:sp>
      <p:pic>
        <p:nvPicPr>
          <p:cNvPr id="8" name="Picture 7" descr="Compute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932363" y="1655763"/>
            <a:ext cx="4068762" cy="406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nodeType="afterGroup">
                            <p:stCondLst>
                              <p:cond delay="10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13"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6">
                                            <p:txEl>
                                              <p:pRg st="0" end="0"/>
                                            </p:txEl>
                                          </p:spTgt>
                                        </p:tgtEl>
                                        <p:attrNameLst>
                                          <p:attrName>fill.type</p:attrName>
                                        </p:attrNameLst>
                                      </p:cBhvr>
                                      <p:to>
                                        <p:strVal val="solid"/>
                                      </p:to>
                                    </p:set>
                                  </p:childTnLst>
                                </p:cTn>
                              </p:par>
                            </p:childTnLst>
                          </p:cTn>
                        </p:par>
                        <p:par>
                          <p:cTn id="16" fill="hold" nodeType="afterGroup">
                            <p:stCondLst>
                              <p:cond delay="308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19"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6">
                                            <p:txEl>
                                              <p:pRg st="1" end="1"/>
                                            </p:txEl>
                                          </p:spTgt>
                                        </p:tgtEl>
                                        <p:attrNameLst>
                                          <p:attrName>fill.type</p:attrName>
                                        </p:attrNameLst>
                                      </p:cBhvr>
                                      <p:to>
                                        <p:strVal val="solid"/>
                                      </p:to>
                                    </p:set>
                                  </p:childTnLst>
                                </p:cTn>
                              </p:par>
                              <p:par>
                                <p:cTn id="22" presetID="2" presetClass="entr" presetSubtype="1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0-#ppt_w/2"/>
                                          </p:val>
                                        </p:tav>
                                        <p:tav tm="100000">
                                          <p:val>
                                            <p:strVal val="#ppt_x"/>
                                          </p:val>
                                        </p:tav>
                                      </p:tavLst>
                                    </p:anim>
                                    <p:anim calcmode="lin" valueType="num">
                                      <p:cBhvr additive="base">
                                        <p:cTn id="25"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457200" y="1306513"/>
            <a:ext cx="6781800" cy="579437"/>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Bilgisayar donanımı kaça ayrılır?</a:t>
            </a:r>
          </a:p>
        </p:txBody>
      </p:sp>
      <p:sp>
        <p:nvSpPr>
          <p:cNvPr id="6" name="Text Box 4"/>
          <p:cNvSpPr txBox="1">
            <a:spLocks noChangeArrowheads="1"/>
          </p:cNvSpPr>
          <p:nvPr/>
        </p:nvSpPr>
        <p:spPr bwMode="auto">
          <a:xfrm>
            <a:off x="533400" y="1916113"/>
            <a:ext cx="5622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 donanımı 2’ye ayrılır:</a:t>
            </a:r>
          </a:p>
        </p:txBody>
      </p:sp>
      <p:pic>
        <p:nvPicPr>
          <p:cNvPr id="8" name="Picture 6" descr="kasateknik"/>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463" y="2768600"/>
            <a:ext cx="2700337"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7"/>
          <p:cNvSpPr txBox="1">
            <a:spLocks noChangeArrowheads="1"/>
          </p:cNvSpPr>
          <p:nvPr/>
        </p:nvSpPr>
        <p:spPr bwMode="auto">
          <a:xfrm>
            <a:off x="533400" y="2936875"/>
            <a:ext cx="685800" cy="579438"/>
          </a:xfrm>
          <a:prstGeom prst="rect">
            <a:avLst/>
          </a:prstGeom>
          <a:noFill/>
          <a:ln w="9525">
            <a:noFill/>
            <a:miter lim="800000"/>
            <a:headEnd/>
            <a:tailEnd/>
          </a:ln>
          <a:effectLst/>
        </p:spPr>
        <p:txBody>
          <a:bodyPr>
            <a:spAutoFit/>
          </a:bodyPr>
          <a:lstStyle/>
          <a:p>
            <a:pPr>
              <a:spcBef>
                <a:spcPct val="50000"/>
              </a:spcBef>
              <a:defRPr/>
            </a:pPr>
            <a:r>
              <a:rPr lang="tr-TR" sz="3200" b="1" dirty="0">
                <a:effectLst>
                  <a:outerShdw blurRad="38100" dist="38100" dir="2700000" algn="tl">
                    <a:srgbClr val="C0C0C0"/>
                  </a:outerShdw>
                </a:effectLst>
              </a:rPr>
              <a:t>1-</a:t>
            </a:r>
          </a:p>
        </p:txBody>
      </p:sp>
      <p:sp>
        <p:nvSpPr>
          <p:cNvPr id="10" name="Text Box 8"/>
          <p:cNvSpPr txBox="1">
            <a:spLocks noChangeArrowheads="1"/>
          </p:cNvSpPr>
          <p:nvPr/>
        </p:nvSpPr>
        <p:spPr bwMode="auto">
          <a:xfrm>
            <a:off x="1066800" y="2982913"/>
            <a:ext cx="2362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İÇ DONANIM</a:t>
            </a:r>
          </a:p>
        </p:txBody>
      </p:sp>
      <p:sp>
        <p:nvSpPr>
          <p:cNvPr id="11" name="Text Box 9"/>
          <p:cNvSpPr txBox="1">
            <a:spLocks noChangeArrowheads="1"/>
          </p:cNvSpPr>
          <p:nvPr/>
        </p:nvSpPr>
        <p:spPr bwMode="auto">
          <a:xfrm>
            <a:off x="1143000" y="3668713"/>
            <a:ext cx="28194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a:latin typeface="Arial" charset="0"/>
              </a:rPr>
              <a:t>Kasa ve kasanın içindeki donanım parçalarıdır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par>
                          <p:cTn id="14" fill="hold" nodeType="afterGroup">
                            <p:stCondLst>
                              <p:cond delay="3000"/>
                            </p:stCondLst>
                            <p:childTnLst>
                              <p:par>
                                <p:cTn id="15" presetID="40" presetClass="entr" presetSubtype="0" fill="hold" nodeType="afterEffect">
                                  <p:stCondLst>
                                    <p:cond delay="0"/>
                                  </p:stCondLst>
                                  <p:iterate type="lt">
                                    <p:tmPct val="1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1"/>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6900"/>
                            </p:stCondLst>
                            <p:childTnLst>
                              <p:par>
                                <p:cTn id="21" presetID="3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900" decel="100000" fill="hold"/>
                                        <p:tgtEl>
                                          <p:spTgt spid="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27" fill="hold" nodeType="afterGroup">
                            <p:stCondLst>
                              <p:cond delay="7900"/>
                            </p:stCondLst>
                            <p:childTnLst>
                              <p:par>
                                <p:cTn id="28" presetID="37"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900" decel="100000" fill="hold"/>
                                        <p:tgtEl>
                                          <p:spTgt spid="1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34" fill="hold" nodeType="afterGroup">
                            <p:stCondLst>
                              <p:cond delay="89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11"/>
                                        </p:tgtEl>
                                        <p:attrNameLst>
                                          <p:attrName>style.visibility</p:attrName>
                                        </p:attrNameLst>
                                      </p:cBhvr>
                                      <p:to>
                                        <p:strVal val="visible"/>
                                      </p:to>
                                    </p:set>
                                    <p:anim calcmode="discrete" valueType="clr">
                                      <p:cBhvr override="childStyle">
                                        <p:cTn id="37"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1"/>
                                        </p:tgtEl>
                                        <p:attrNameLst>
                                          <p:attrName>fillcolor</p:attrName>
                                        </p:attrNameLst>
                                      </p:cBhvr>
                                      <p:tavLst>
                                        <p:tav tm="0">
                                          <p:val>
                                            <p:clrVal>
                                              <a:schemeClr val="accent2"/>
                                            </p:clrVal>
                                          </p:val>
                                        </p:tav>
                                        <p:tav tm="50000">
                                          <p:val>
                                            <p:clrVal>
                                              <a:schemeClr val="hlink"/>
                                            </p:clrVal>
                                          </p:val>
                                        </p:tav>
                                      </p:tavLst>
                                    </p:anim>
                                    <p:set>
                                      <p:cBhvr>
                                        <p:cTn id="39" dur="8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pic>
        <p:nvPicPr>
          <p:cNvPr id="5" name="Picture 6" descr="profil"/>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65888" y="2362200"/>
            <a:ext cx="2228850" cy="313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828882001138649622558497_0_0"/>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5722938" y="3352800"/>
            <a:ext cx="10477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2" descr="130"/>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656138" y="2438400"/>
            <a:ext cx="1676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4" descr="oza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103938" y="1981200"/>
            <a:ext cx="1676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6" descr="klavye-buyuk-kr112"/>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32338" y="3810000"/>
            <a:ext cx="2335212" cy="197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8" descr="mouse014"/>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08738" y="5029200"/>
            <a:ext cx="7239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19"/>
          <p:cNvSpPr txBox="1">
            <a:spLocks noChangeArrowheads="1"/>
          </p:cNvSpPr>
          <p:nvPr/>
        </p:nvSpPr>
        <p:spPr bwMode="auto">
          <a:xfrm>
            <a:off x="312738" y="1447800"/>
            <a:ext cx="6781800" cy="579438"/>
          </a:xfrm>
          <a:prstGeom prst="rect">
            <a:avLst/>
          </a:prstGeom>
          <a:noFill/>
          <a:ln w="9525">
            <a:noFill/>
            <a:miter lim="800000"/>
            <a:headEnd/>
            <a:tailEnd/>
          </a:ln>
          <a:effectLst/>
        </p:spPr>
        <p:txBody>
          <a:bodyPr>
            <a:spAutoFit/>
          </a:bodyPr>
          <a:lstStyle/>
          <a:p>
            <a:pPr>
              <a:spcBef>
                <a:spcPct val="50000"/>
              </a:spcBef>
              <a:defRPr/>
            </a:pPr>
            <a:r>
              <a:rPr lang="tr-TR" sz="3200" b="1" u="sng" dirty="0">
                <a:effectLst>
                  <a:outerShdw blurRad="38100" dist="38100" dir="2700000" algn="tl">
                    <a:srgbClr val="C0C0C0"/>
                  </a:outerShdw>
                </a:effectLst>
              </a:rPr>
              <a:t>Bilgisayar donanımı kaça ayrılır?</a:t>
            </a:r>
          </a:p>
        </p:txBody>
      </p:sp>
      <p:sp>
        <p:nvSpPr>
          <p:cNvPr id="13" name="Text Box 20"/>
          <p:cNvSpPr txBox="1">
            <a:spLocks noChangeArrowheads="1"/>
          </p:cNvSpPr>
          <p:nvPr/>
        </p:nvSpPr>
        <p:spPr bwMode="auto">
          <a:xfrm>
            <a:off x="388938" y="2057400"/>
            <a:ext cx="41910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Bilgisayar donanımı 2’ye ayrılır:</a:t>
            </a:r>
          </a:p>
        </p:txBody>
      </p:sp>
      <p:sp>
        <p:nvSpPr>
          <p:cNvPr id="14" name="Text Box 21"/>
          <p:cNvSpPr txBox="1">
            <a:spLocks noChangeArrowheads="1"/>
          </p:cNvSpPr>
          <p:nvPr/>
        </p:nvSpPr>
        <p:spPr bwMode="auto">
          <a:xfrm>
            <a:off x="388938" y="3078163"/>
            <a:ext cx="685800" cy="579437"/>
          </a:xfrm>
          <a:prstGeom prst="rect">
            <a:avLst/>
          </a:prstGeom>
          <a:noFill/>
          <a:ln w="9525">
            <a:noFill/>
            <a:miter lim="800000"/>
            <a:headEnd/>
            <a:tailEnd/>
          </a:ln>
          <a:effectLst/>
        </p:spPr>
        <p:txBody>
          <a:bodyPr>
            <a:spAutoFit/>
          </a:bodyPr>
          <a:lstStyle/>
          <a:p>
            <a:pPr>
              <a:spcBef>
                <a:spcPct val="50000"/>
              </a:spcBef>
              <a:defRPr/>
            </a:pPr>
            <a:r>
              <a:rPr lang="tr-TR" sz="3200" b="1" dirty="0">
                <a:effectLst>
                  <a:outerShdw blurRad="38100" dist="38100" dir="2700000" algn="tl">
                    <a:srgbClr val="C0C0C0"/>
                  </a:outerShdw>
                </a:effectLst>
              </a:rPr>
              <a:t>2-</a:t>
            </a:r>
          </a:p>
        </p:txBody>
      </p:sp>
      <p:sp>
        <p:nvSpPr>
          <p:cNvPr id="15" name="Text Box 22"/>
          <p:cNvSpPr txBox="1">
            <a:spLocks noChangeArrowheads="1"/>
          </p:cNvSpPr>
          <p:nvPr/>
        </p:nvSpPr>
        <p:spPr bwMode="auto">
          <a:xfrm>
            <a:off x="922338" y="3124200"/>
            <a:ext cx="2590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DIŞ DONANIM</a:t>
            </a:r>
          </a:p>
        </p:txBody>
      </p:sp>
      <p:sp>
        <p:nvSpPr>
          <p:cNvPr id="16" name="Text Box 23"/>
          <p:cNvSpPr txBox="1">
            <a:spLocks noChangeArrowheads="1"/>
          </p:cNvSpPr>
          <p:nvPr/>
        </p:nvSpPr>
        <p:spPr bwMode="auto">
          <a:xfrm>
            <a:off x="998538" y="3810000"/>
            <a:ext cx="28194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a:latin typeface="Arial" charset="0"/>
              </a:rPr>
              <a:t>Kasanın dışındaki donanım parçalarıdır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Scale>
                                      <p:cBhvr>
                                        <p:cTn id="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
                                        </p:tgtEl>
                                        <p:attrNameLst>
                                          <p:attrName>ppt_x</p:attrName>
                                          <p:attrName>ppt_y</p:attrName>
                                        </p:attrNameLst>
                                      </p:cBhvr>
                                    </p:animMotion>
                                    <p:animEffect transition="in" filter="fade">
                                      <p:cBhvr>
                                        <p:cTn id="9" dur="1000"/>
                                        <p:tgtEl>
                                          <p:spTgt spid="12"/>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par>
                          <p:cTn id="14" fill="hold" nodeType="afterGroup">
                            <p:stCondLst>
                              <p:cond delay="20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nodeType="afterGroup">
                            <p:stCondLst>
                              <p:cond delay="3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nodeType="afterGroup">
                            <p:stCondLst>
                              <p:cond delay="40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par>
                          <p:cTn id="26" fill="hold" nodeType="afterGroup">
                            <p:stCondLst>
                              <p:cond delay="5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childTnLst>
                                </p:cTn>
                              </p:par>
                            </p:childTnLst>
                          </p:cTn>
                        </p:par>
                        <p:par>
                          <p:cTn id="30" fill="hold" nodeType="afterGroup">
                            <p:stCondLst>
                              <p:cond delay="60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childTnLst>
                          </p:cTn>
                        </p:par>
                        <p:par>
                          <p:cTn id="34" fill="hold" nodeType="afterGroup">
                            <p:stCondLst>
                              <p:cond delay="700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3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39" dur="80"/>
                                        <p:tgtEl>
                                          <p:spTgt spid="13">
                                            <p:txEl>
                                              <p:pRg st="0" end="0"/>
                                            </p:txEl>
                                          </p:spTgt>
                                        </p:tgtEl>
                                        <p:attrNameLst>
                                          <p:attrName>fill.type</p:attrName>
                                        </p:attrNameLst>
                                      </p:cBhvr>
                                      <p:to>
                                        <p:strVal val="solid"/>
                                      </p:to>
                                    </p:set>
                                  </p:childTnLst>
                                </p:cTn>
                              </p:par>
                            </p:childTnLst>
                          </p:cTn>
                        </p:par>
                        <p:par>
                          <p:cTn id="40" fill="hold" nodeType="afterGroup">
                            <p:stCondLst>
                              <p:cond delay="8240"/>
                            </p:stCondLst>
                            <p:childTnLst>
                              <p:par>
                                <p:cTn id="41" presetID="37"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900" decel="100000" fill="hold"/>
                                        <p:tgtEl>
                                          <p:spTgt spid="1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47" fill="hold" nodeType="afterGroup">
                            <p:stCondLst>
                              <p:cond delay="9240"/>
                            </p:stCondLst>
                            <p:childTnLst>
                              <p:par>
                                <p:cTn id="48" presetID="37"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900" decel="100000" fill="hold"/>
                                        <p:tgtEl>
                                          <p:spTgt spid="15"/>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54" fill="hold" nodeType="afterGroup">
                            <p:stCondLst>
                              <p:cond delay="10240"/>
                            </p:stCondLst>
                            <p:childTnLst>
                              <p:par>
                                <p:cTn id="55" presetID="27" presetClass="entr" presetSubtype="0" fill="hold" grpId="0" nodeType="afterEffect">
                                  <p:stCondLst>
                                    <p:cond delay="0"/>
                                  </p:stCondLst>
                                  <p:iterate type="lt">
                                    <p:tmPct val="50000"/>
                                  </p:iterate>
                                  <p:childTnLst>
                                    <p:set>
                                      <p:cBhvr>
                                        <p:cTn id="56" dur="1" fill="hold">
                                          <p:stCondLst>
                                            <p:cond delay="0"/>
                                          </p:stCondLst>
                                        </p:cTn>
                                        <p:tgtEl>
                                          <p:spTgt spid="16"/>
                                        </p:tgtEl>
                                        <p:attrNameLst>
                                          <p:attrName>style.visibility</p:attrName>
                                        </p:attrNameLst>
                                      </p:cBhvr>
                                      <p:to>
                                        <p:strVal val="visible"/>
                                      </p:to>
                                    </p:set>
                                    <p:anim calcmode="discrete" valueType="clr">
                                      <p:cBhvr override="childStyle">
                                        <p:cTn id="57"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16"/>
                                        </p:tgtEl>
                                        <p:attrNameLst>
                                          <p:attrName>fillcolor</p:attrName>
                                        </p:attrNameLst>
                                      </p:cBhvr>
                                      <p:tavLst>
                                        <p:tav tm="0">
                                          <p:val>
                                            <p:clrVal>
                                              <a:schemeClr val="accent2"/>
                                            </p:clrVal>
                                          </p:val>
                                        </p:tav>
                                        <p:tav tm="50000">
                                          <p:val>
                                            <p:clrVal>
                                              <a:schemeClr val="hlink"/>
                                            </p:clrVal>
                                          </p:val>
                                        </p:tav>
                                      </p:tavLst>
                                    </p:anim>
                                    <p:set>
                                      <p:cBhvr>
                                        <p:cTn id="59" dur="80"/>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9" name="Text Box 3"/>
          <p:cNvSpPr txBox="1">
            <a:spLocks noChangeArrowheads="1"/>
          </p:cNvSpPr>
          <p:nvPr/>
        </p:nvSpPr>
        <p:spPr bwMode="auto">
          <a:xfrm>
            <a:off x="314325" y="1182688"/>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Kasa Kutusu</a:t>
            </a:r>
          </a:p>
        </p:txBody>
      </p:sp>
      <p:pic>
        <p:nvPicPr>
          <p:cNvPr id="10" name="Picture 10" descr="http://www.gbgbilgisayar.com/pics/kasa2.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356100" y="1838325"/>
            <a:ext cx="4648200" cy="358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4"/>
          <p:cNvSpPr txBox="1">
            <a:spLocks noChangeArrowheads="1"/>
          </p:cNvSpPr>
          <p:nvPr/>
        </p:nvSpPr>
        <p:spPr bwMode="auto">
          <a:xfrm>
            <a:off x="390525" y="2706688"/>
            <a:ext cx="4191000" cy="2678112"/>
          </a:xfrm>
          <a:prstGeom prst="rect">
            <a:avLst/>
          </a:prstGeom>
          <a:noFill/>
          <a:ln w="9525">
            <a:noFill/>
            <a:miter lim="800000"/>
            <a:headEnd/>
            <a:tailEnd/>
          </a:ln>
          <a:effectLst/>
        </p:spPr>
        <p:txBody>
          <a:bodyPr>
            <a:spAutoFit/>
          </a:bodyPr>
          <a:lstStyle/>
          <a:p>
            <a:pPr>
              <a:defRPr/>
            </a:pPr>
            <a:r>
              <a:rPr lang="tr-TR" sz="2800" b="1" dirty="0">
                <a:solidFill>
                  <a:schemeClr val="accent1">
                    <a:lumMod val="50000"/>
                  </a:schemeClr>
                </a:solidFill>
              </a:rPr>
              <a:t>Kasa kutusu kasa içindeki donanım parçalarını sabitlememizi ve bir arada tutmamızı </a:t>
            </a:r>
          </a:p>
          <a:p>
            <a:pPr>
              <a:defRPr/>
            </a:pPr>
            <a:r>
              <a:rPr lang="tr-TR" sz="2800" b="1" dirty="0">
                <a:solidFill>
                  <a:schemeClr val="accent1">
                    <a:lumMod val="50000"/>
                  </a:schemeClr>
                </a:solidFill>
              </a:rPr>
              <a:t>sağlar.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Scale>
                                      <p:cBhvr>
                                        <p:cTn id="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xEl>
                                              <p:pRg st="0" end="0"/>
                                            </p:txEl>
                                          </p:spTgt>
                                        </p:tgtEl>
                                        <p:attrNameLst>
                                          <p:attrName>ppt_x</p:attrName>
                                          <p:attrName>ppt_y</p:attrName>
                                        </p:attrNameLst>
                                      </p:cBhvr>
                                    </p:animMotion>
                                    <p:animEffect transition="in" filter="fade">
                                      <p:cBhvr>
                                        <p:cTn id="9" dur="1000"/>
                                        <p:tgtEl>
                                          <p:spTgt spid="9">
                                            <p:txEl>
                                              <p:pRg st="0" end="0"/>
                                            </p:txEl>
                                          </p:spTgt>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par>
                          <p:cTn id="14" fill="hold" nodeType="afterGroup">
                            <p:stCondLst>
                              <p:cond delay="3000"/>
                            </p:stCondLst>
                            <p:childTnLst>
                              <p:par>
                                <p:cTn id="15" presetID="27" presetClass="entr" presetSubtype="0" fill="hold" nodeType="afterEffect">
                                  <p:stCondLst>
                                    <p:cond delay="0"/>
                                  </p:stCondLst>
                                  <p:iterate type="lt">
                                    <p:tmPct val="50000"/>
                                  </p:iterate>
                                  <p:childTnLst>
                                    <p:set>
                                      <p:cBhvr>
                                        <p:cTn id="16"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7"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19" dur="80"/>
                                        <p:tgtEl>
                                          <p:spTgt spid="9">
                                            <p:txEl>
                                              <p:pRg st="1" end="1"/>
                                            </p:txEl>
                                          </p:spTgt>
                                        </p:tgtEl>
                                        <p:attrNameLst>
                                          <p:attrName>fill.type</p:attrName>
                                        </p:attrNameLst>
                                      </p:cBhvr>
                                      <p:to>
                                        <p:strVal val="solid"/>
                                      </p:to>
                                    </p:set>
                                  </p:childTnLst>
                                </p:cTn>
                              </p:par>
                            </p:childTnLst>
                          </p:cTn>
                        </p:par>
                        <p:par>
                          <p:cTn id="20" fill="hold" nodeType="afterGroup">
                            <p:stCondLst>
                              <p:cond delay="344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23"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25" dur="80"/>
                                        <p:tgtEl>
                                          <p:spTgt spid="11">
                                            <p:txEl>
                                              <p:pRg st="0" end="0"/>
                                            </p:txEl>
                                          </p:spTgt>
                                        </p:tgtEl>
                                        <p:attrNameLst>
                                          <p:attrName>fill.type</p:attrName>
                                        </p:attrNameLst>
                                      </p:cBhvr>
                                      <p:to>
                                        <p:strVal val="solid"/>
                                      </p:to>
                                    </p:set>
                                  </p:childTnLst>
                                </p:cTn>
                              </p:par>
                            </p:childTnLst>
                          </p:cTn>
                        </p:par>
                        <p:par>
                          <p:cTn id="26" fill="hold" nodeType="afterGroup">
                            <p:stCondLst>
                              <p:cond delay="6360"/>
                            </p:stCondLst>
                            <p:childTnLst>
                              <p:par>
                                <p:cTn id="27" presetID="27" presetClass="entr" presetSubtype="0" fill="hold" nodeType="afterEffect">
                                  <p:stCondLst>
                                    <p:cond delay="0"/>
                                  </p:stCondLst>
                                  <p:iterate type="lt">
                                    <p:tmPct val="50000"/>
                                  </p:iterate>
                                  <p:childTnLst>
                                    <p:set>
                                      <p:cBhvr>
                                        <p:cTn id="28" dur="1" fill="hold">
                                          <p:stCondLst>
                                            <p:cond delay="0"/>
                                          </p:stCondLst>
                                        </p:cTn>
                                        <p:tgtEl>
                                          <p:spTgt spid="11">
                                            <p:txEl>
                                              <p:pRg st="1" end="1"/>
                                            </p:txEl>
                                          </p:spTgt>
                                        </p:tgtEl>
                                        <p:attrNameLst>
                                          <p:attrName>style.visibility</p:attrName>
                                        </p:attrNameLst>
                                      </p:cBhvr>
                                      <p:to>
                                        <p:strVal val="visible"/>
                                      </p:to>
                                    </p:set>
                                    <p:anim calcmode="discrete" valueType="clr">
                                      <p:cBhvr override="childStyle">
                                        <p:cTn id="29" dur="80"/>
                                        <p:tgtEl>
                                          <p:spTgt spid="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
                                            <p:txEl>
                                              <p:pRg st="1" end="1"/>
                                            </p:txEl>
                                          </p:spTgt>
                                        </p:tgtEl>
                                        <p:attrNameLst>
                                          <p:attrName>fillcolor</p:attrName>
                                        </p:attrNameLst>
                                      </p:cBhvr>
                                      <p:tavLst>
                                        <p:tav tm="0">
                                          <p:val>
                                            <p:clrVal>
                                              <a:schemeClr val="accent2"/>
                                            </p:clrVal>
                                          </p:val>
                                        </p:tav>
                                        <p:tav tm="50000">
                                          <p:val>
                                            <p:clrVal>
                                              <a:schemeClr val="hlink"/>
                                            </p:clrVal>
                                          </p:val>
                                        </p:tav>
                                      </p:tavLst>
                                    </p:anim>
                                    <p:set>
                                      <p:cBhvr>
                                        <p:cTn id="31" dur="80"/>
                                        <p:tgtEl>
                                          <p:spTgt spid="1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C:\Users\Administrator\Desktop\Yeni klasör\pngler2\pngler\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 y="0"/>
            <a:ext cx="9178925"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Yuvarlatılmış Dikdörtgen 6"/>
          <p:cNvSpPr/>
          <p:nvPr/>
        </p:nvSpPr>
        <p:spPr>
          <a:xfrm>
            <a:off x="658813" y="476250"/>
            <a:ext cx="6480175" cy="684213"/>
          </a:xfrm>
          <a:prstGeom prst="roundRect">
            <a:avLst/>
          </a:prstGeom>
        </p:spPr>
        <p:style>
          <a:lnRef idx="3">
            <a:schemeClr val="lt1"/>
          </a:lnRef>
          <a:fillRef idx="1001">
            <a:schemeClr val="dk2"/>
          </a:fillRef>
          <a:effectRef idx="1">
            <a:schemeClr val="accent6"/>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182563" lvl="2" algn="ctr">
              <a:defRPr/>
            </a:pPr>
            <a:r>
              <a:rPr lang="tr-TR" sz="2000" b="1" dirty="0" smtClean="0"/>
              <a:t>DONANIM - YAZILIM</a:t>
            </a:r>
            <a:endParaRPr lang="tr-TR" sz="2000" dirty="0"/>
          </a:p>
        </p:txBody>
      </p:sp>
      <p:sp>
        <p:nvSpPr>
          <p:cNvPr id="5" name="Text Box 3"/>
          <p:cNvSpPr txBox="1">
            <a:spLocks noChangeArrowheads="1"/>
          </p:cNvSpPr>
          <p:nvPr/>
        </p:nvSpPr>
        <p:spPr bwMode="auto">
          <a:xfrm>
            <a:off x="247650" y="1641475"/>
            <a:ext cx="5105400" cy="1311275"/>
          </a:xfrm>
          <a:prstGeom prst="rect">
            <a:avLst/>
          </a:prstGeom>
          <a:noFill/>
          <a:ln w="9525">
            <a:noFill/>
            <a:miter lim="800000"/>
            <a:headEnd/>
            <a:tailEnd/>
          </a:ln>
          <a:effectLst/>
        </p:spPr>
        <p:txBody>
          <a:bodyPr>
            <a:spAutoFit/>
          </a:bodyPr>
          <a:lstStyle/>
          <a:p>
            <a:pPr>
              <a:spcBef>
                <a:spcPct val="50000"/>
              </a:spcBef>
              <a:defRPr/>
            </a:pPr>
            <a:r>
              <a:rPr lang="tr-TR" sz="3200" b="1" u="sng" dirty="0">
                <a:solidFill>
                  <a:schemeClr val="tx2"/>
                </a:solidFill>
                <a:effectLst>
                  <a:outerShdw blurRad="38100" dist="38100" dir="2700000" algn="tl">
                    <a:srgbClr val="C0C0C0"/>
                  </a:outerShdw>
                </a:effectLst>
              </a:rPr>
              <a:t>İç Donanım Parçaları</a:t>
            </a:r>
          </a:p>
          <a:p>
            <a:pPr>
              <a:spcBef>
                <a:spcPct val="50000"/>
              </a:spcBef>
              <a:defRPr/>
            </a:pPr>
            <a:r>
              <a:rPr lang="tr-TR" sz="3200" b="1" u="sng" dirty="0">
                <a:solidFill>
                  <a:schemeClr val="tx2"/>
                </a:solidFill>
                <a:effectLst>
                  <a:outerShdw blurRad="38100" dist="38100" dir="2700000" algn="tl">
                    <a:srgbClr val="C0C0C0"/>
                  </a:outerShdw>
                </a:effectLst>
              </a:rPr>
              <a:t>Güç Kaynağı</a:t>
            </a:r>
          </a:p>
        </p:txBody>
      </p:sp>
      <p:sp>
        <p:nvSpPr>
          <p:cNvPr id="6" name="Text Box 4"/>
          <p:cNvSpPr txBox="1">
            <a:spLocks noChangeArrowheads="1"/>
          </p:cNvSpPr>
          <p:nvPr/>
        </p:nvSpPr>
        <p:spPr bwMode="auto">
          <a:xfrm>
            <a:off x="476250" y="3394075"/>
            <a:ext cx="41910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tr-TR" sz="2800" b="1">
                <a:latin typeface="Arial" charset="0"/>
              </a:rPr>
              <a:t>Kasa içerisindeki donanım parçalarının elektriğini sağlar.</a:t>
            </a:r>
          </a:p>
        </p:txBody>
      </p:sp>
      <p:pic>
        <p:nvPicPr>
          <p:cNvPr id="8" name="Picture 6" descr="http://upload.wikimedia.org/wikipedia/tr/d/dc/Guckaynak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494213" y="2060575"/>
            <a:ext cx="4354512" cy="345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Scale>
                                      <p:cBhvr>
                                        <p:cTn id="7"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xEl>
                                              <p:pRg st="0" end="0"/>
                                            </p:txEl>
                                          </p:spTgt>
                                        </p:tgtEl>
                                        <p:attrNameLst>
                                          <p:attrName>ppt_x</p:attrName>
                                          <p:attrName>ppt_y</p:attrName>
                                        </p:attrNameLst>
                                      </p:cBhvr>
                                    </p:animMotion>
                                    <p:animEffect transition="in" filter="fade">
                                      <p:cBhvr>
                                        <p:cTn id="9" dur="1000"/>
                                        <p:tgtEl>
                                          <p:spTgt spid="5">
                                            <p:txEl>
                                              <p:pRg st="0" end="0"/>
                                            </p:txEl>
                                          </p:spTgt>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par>
                          <p:cTn id="14" fill="hold" nodeType="afterGroup">
                            <p:stCondLst>
                              <p:cond delay="3000"/>
                            </p:stCondLst>
                            <p:childTnLst>
                              <p:par>
                                <p:cTn id="15" presetID="37"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21" fill="hold" nodeType="afterGroup">
                            <p:stCondLst>
                              <p:cond delay="4000"/>
                            </p:stCondLst>
                            <p:childTnLst>
                              <p:par>
                                <p:cTn id="22" presetID="27" presetClass="entr" presetSubtype="0" fill="hold" nodeType="afterEffect">
                                  <p:stCondLst>
                                    <p:cond delay="0"/>
                                  </p:stCondLst>
                                  <p:iterate type="lt">
                                    <p:tmPct val="50000"/>
                                  </p:iterate>
                                  <p:childTnLst>
                                    <p:set>
                                      <p:cBhvr>
                                        <p:cTn id="2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4"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P0300040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75B8B8-B528-41F2-8D0B-E24E36C161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TP030004031</Template>
  <TotalTime>157</TotalTime>
  <Words>1551</Words>
  <Application>Microsoft Office PowerPoint</Application>
  <PresentationFormat>Ekran Gösterisi (4:3)</PresentationFormat>
  <Paragraphs>275</Paragraphs>
  <Slides>49</Slides>
  <Notes>0</Notes>
  <HiddenSlides>0</HiddenSlides>
  <MMClips>0</MMClips>
  <ScaleCrop>false</ScaleCrop>
  <HeadingPairs>
    <vt:vector size="4" baseType="variant">
      <vt:variant>
        <vt:lpstr>Tema</vt:lpstr>
      </vt:variant>
      <vt:variant>
        <vt:i4>1</vt:i4>
      </vt:variant>
      <vt:variant>
        <vt:lpstr>Slayt Başlıkları</vt:lpstr>
      </vt:variant>
      <vt:variant>
        <vt:i4>49</vt:i4>
      </vt:variant>
    </vt:vector>
  </HeadingPairs>
  <TitlesOfParts>
    <vt:vector size="50" baseType="lpstr">
      <vt:lpstr>TP030004031</vt:lpstr>
      <vt:lpstr>Slayt 1</vt:lpstr>
      <vt:lpstr>Slayt 2</vt:lpstr>
      <vt:lpstr>Slayt 3</vt:lpstr>
      <vt:lpstr>PC (Kişisel Bilgisayar) Nasıl Çalışır?</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Yazılım Çeşitleri</vt:lpstr>
      <vt:lpstr>Slayt 38</vt:lpstr>
      <vt:lpstr>Slayt 39</vt:lpstr>
      <vt:lpstr>Slayt 40</vt:lpstr>
      <vt:lpstr>Slayt 41</vt:lpstr>
      <vt:lpstr>Slayt 42</vt:lpstr>
      <vt:lpstr>Slayt 43</vt:lpstr>
      <vt:lpstr>Slayt 44</vt:lpstr>
      <vt:lpstr>Slayt 45</vt:lpstr>
      <vt:lpstr>Slayt 46</vt:lpstr>
      <vt:lpstr>Slayt 47</vt:lpstr>
      <vt:lpstr>Slayt 48</vt:lpstr>
      <vt:lpstr>Slayt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Yasin KOCAMAN</dc:creator>
  <cp:lastModifiedBy>user</cp:lastModifiedBy>
  <cp:revision>27</cp:revision>
  <dcterms:created xsi:type="dcterms:W3CDTF">2011-10-31T12:54:03Z</dcterms:created>
  <dcterms:modified xsi:type="dcterms:W3CDTF">2016-01-23T10:16:55Z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TC300040319990</vt:lpwstr>
  </property>
</Properties>
</file>