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7" r:id="rId3"/>
    <p:sldId id="268" r:id="rId4"/>
    <p:sldId id="282" r:id="rId5"/>
    <p:sldId id="286" r:id="rId6"/>
    <p:sldId id="283" r:id="rId7"/>
    <p:sldId id="284" r:id="rId8"/>
    <p:sldId id="285" r:id="rId9"/>
    <p:sldId id="258" r:id="rId10"/>
    <p:sldId id="259" r:id="rId11"/>
    <p:sldId id="269" r:id="rId12"/>
    <p:sldId id="270" r:id="rId13"/>
    <p:sldId id="271" r:id="rId14"/>
    <p:sldId id="261" r:id="rId15"/>
    <p:sldId id="262" r:id="rId16"/>
    <p:sldId id="263" r:id="rId17"/>
    <p:sldId id="267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C584-79C7-49FA-A05A-038149F1940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55FF8-6284-4BDD-BD1F-7EC4408C10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55FF8-6284-4BDD-BD1F-7EC4408C10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C6D97-EC33-4B2D-92E1-910D99F5E8E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03A0BD-BF7A-469E-84D9-D43087D7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051720" y="1124744"/>
            <a:ext cx="6912768" cy="189436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solidFill>
                  <a:schemeClr val="tx1"/>
                </a:solidFill>
              </a:rPr>
              <a:t>ÜNİVERSİTE – SANAYİ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İŞBİRLİĞİ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267744" y="3429000"/>
            <a:ext cx="6172200" cy="1371600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</a:rPr>
              <a:t>Prof. Dr. Ş. İsmail KIRBAŞLAR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969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AKADEMİK  D</a:t>
            </a:r>
            <a:r>
              <a:rPr lang="tr-TR" b="1" dirty="0" smtClean="0">
                <a:solidFill>
                  <a:schemeClr val="tx1"/>
                </a:solidFill>
              </a:rPr>
              <a:t>EĞİŞİMLER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457200" y="1600200"/>
            <a:ext cx="8229600" cy="44504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 dirty="0"/>
          </a:p>
          <a:p>
            <a:pPr>
              <a:buNone/>
            </a:pPr>
            <a:r>
              <a:rPr lang="en-GB" dirty="0"/>
              <a:t>1. </a:t>
            </a:r>
            <a:r>
              <a:rPr lang="en-GB" dirty="0" smtClean="0"/>
              <a:t> </a:t>
            </a:r>
            <a:r>
              <a:rPr lang="en-GB" sz="2800" dirty="0" smtClean="0"/>
              <a:t>Y</a:t>
            </a:r>
            <a:r>
              <a:rPr lang="tr-TR" sz="2800" dirty="0" smtClean="0"/>
              <a:t>eni</a:t>
            </a:r>
            <a:r>
              <a:rPr lang="en-GB" sz="2800" dirty="0" smtClean="0"/>
              <a:t> </a:t>
            </a:r>
            <a:r>
              <a:rPr lang="tr-TR" sz="2800" dirty="0" smtClean="0"/>
              <a:t>b</a:t>
            </a:r>
            <a:r>
              <a:rPr lang="en-GB" sz="2800" dirty="0" err="1" smtClean="0"/>
              <a:t>ilginin</a:t>
            </a:r>
            <a:r>
              <a:rPr lang="en-GB" sz="2800" dirty="0" smtClean="0"/>
              <a:t> </a:t>
            </a:r>
            <a:r>
              <a:rPr lang="tr-TR" sz="2800" dirty="0" smtClean="0"/>
              <a:t>k</a:t>
            </a:r>
            <a:r>
              <a:rPr lang="en-GB" sz="2800" dirty="0" err="1" smtClean="0"/>
              <a:t>eşfi</a:t>
            </a:r>
            <a:r>
              <a:rPr lang="tr-TR" sz="2800" dirty="0" smtClean="0"/>
              <a:t> (</a:t>
            </a:r>
            <a:r>
              <a:rPr lang="en-GB" sz="2800" i="1" dirty="0" smtClean="0"/>
              <a:t>Harvard </a:t>
            </a:r>
            <a:r>
              <a:rPr lang="tr-TR" sz="2800" i="1" dirty="0" smtClean="0"/>
              <a:t>m</a:t>
            </a:r>
            <a:r>
              <a:rPr lang="en-GB" sz="2800" i="1" dirty="0" err="1" smtClean="0"/>
              <a:t>odel</a:t>
            </a:r>
            <a:r>
              <a:rPr lang="tr-TR" sz="2800" i="1" dirty="0" smtClean="0"/>
              <a:t>i</a:t>
            </a:r>
            <a:r>
              <a:rPr lang="tr-TR" sz="2800" dirty="0" smtClean="0"/>
              <a:t>): Daha çok temel bilimlere yönelik çalışmalar yapmak.  </a:t>
            </a:r>
            <a:endParaRPr lang="en-GB" sz="2800" dirty="0"/>
          </a:p>
          <a:p>
            <a:endParaRPr lang="en-GB" dirty="0"/>
          </a:p>
          <a:p>
            <a:pPr algn="just">
              <a:buNone/>
            </a:pPr>
            <a:r>
              <a:rPr lang="en-GB" dirty="0"/>
              <a:t>2. </a:t>
            </a:r>
            <a:r>
              <a:rPr lang="tr-TR" sz="2800" dirty="0" smtClean="0"/>
              <a:t>Mevcut b</a:t>
            </a:r>
            <a:r>
              <a:rPr lang="en-GB" sz="2800" dirty="0" err="1" smtClean="0"/>
              <a:t>ilginin</a:t>
            </a:r>
            <a:r>
              <a:rPr lang="en-GB" sz="2800" dirty="0" smtClean="0"/>
              <a:t> </a:t>
            </a:r>
            <a:r>
              <a:rPr lang="en-GB" sz="2800" dirty="0" err="1" smtClean="0"/>
              <a:t>ekonomik</a:t>
            </a:r>
            <a:r>
              <a:rPr lang="en-GB" sz="2800" dirty="0" smtClean="0"/>
              <a:t> </a:t>
            </a:r>
            <a:r>
              <a:rPr lang="en-GB" sz="2800" dirty="0" err="1" smtClean="0"/>
              <a:t>faaliyete</a:t>
            </a:r>
            <a:r>
              <a:rPr lang="tr-TR" sz="2800" dirty="0" smtClean="0"/>
              <a:t> dönüşümü (MIT/ S</a:t>
            </a:r>
            <a:r>
              <a:rPr lang="en-GB" sz="2800" i="1" dirty="0" err="1" smtClean="0"/>
              <a:t>tanford</a:t>
            </a:r>
            <a:r>
              <a:rPr lang="en-GB" sz="2800" i="1" dirty="0" smtClean="0"/>
              <a:t> model</a:t>
            </a:r>
            <a:r>
              <a:rPr lang="tr-TR" sz="2800" i="1" dirty="0" smtClean="0"/>
              <a:t>i</a:t>
            </a:r>
            <a:r>
              <a:rPr lang="tr-TR" sz="2800" dirty="0" smtClean="0"/>
              <a:t>): Büyük veriden  (</a:t>
            </a:r>
            <a:r>
              <a:rPr lang="tr-TR" sz="2800" dirty="0" err="1" smtClean="0"/>
              <a:t>Big</a:t>
            </a:r>
            <a:r>
              <a:rPr lang="tr-TR" sz="2800" dirty="0" smtClean="0"/>
              <a:t> Data) faydalanılarak ekonomik değeri olan ürün/hizmet üretmek.  </a:t>
            </a:r>
            <a:endParaRPr lang="en-GB" sz="2800" dirty="0"/>
          </a:p>
          <a:p>
            <a:endParaRPr lang="en-GB" sz="2000" i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ÜNİVERSİTE-SANAYİ-DEVLET İŞBİRLİĞİ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19"/>
          <p:cNvGrpSpPr>
            <a:grpSpLocks noGrp="1"/>
          </p:cNvGrpSpPr>
          <p:nvPr/>
        </p:nvGrpSpPr>
        <p:grpSpPr bwMode="auto">
          <a:xfrm>
            <a:off x="2555776" y="2060848"/>
            <a:ext cx="4320480" cy="4133056"/>
            <a:chOff x="431" y="1253"/>
            <a:chExt cx="1360" cy="1179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31" y="1253"/>
              <a:ext cx="1360" cy="1179"/>
              <a:chOff x="748" y="1298"/>
              <a:chExt cx="1633" cy="1497"/>
            </a:xfrm>
          </p:grpSpPr>
          <p:sp>
            <p:nvSpPr>
              <p:cNvPr id="7" name="Oval 14"/>
              <p:cNvSpPr>
                <a:spLocks noChangeArrowheads="1"/>
              </p:cNvSpPr>
              <p:nvPr/>
            </p:nvSpPr>
            <p:spPr bwMode="auto">
              <a:xfrm>
                <a:off x="748" y="1298"/>
                <a:ext cx="1633" cy="149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tr-TR">
                  <a:solidFill>
                    <a:srgbClr val="FFFF00"/>
                  </a:solidFill>
                </a:endParaRPr>
              </a:p>
            </p:txBody>
          </p:sp>
          <p:sp>
            <p:nvSpPr>
              <p:cNvPr id="8" name="Oval 15"/>
              <p:cNvSpPr>
                <a:spLocks noChangeArrowheads="1"/>
              </p:cNvSpPr>
              <p:nvPr/>
            </p:nvSpPr>
            <p:spPr bwMode="auto">
              <a:xfrm>
                <a:off x="839" y="1842"/>
                <a:ext cx="680" cy="68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tr-TR" dirty="0"/>
                  <a:t>Sanayi</a:t>
                </a:r>
              </a:p>
            </p:txBody>
          </p:sp>
          <p:sp>
            <p:nvSpPr>
              <p:cNvPr id="9" name="Oval 16"/>
              <p:cNvSpPr>
                <a:spLocks noChangeArrowheads="1"/>
              </p:cNvSpPr>
              <p:nvPr/>
            </p:nvSpPr>
            <p:spPr bwMode="auto">
              <a:xfrm>
                <a:off x="1610" y="1842"/>
                <a:ext cx="680" cy="681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tr-TR"/>
                  <a:t>Üniversite</a:t>
                </a:r>
              </a:p>
            </p:txBody>
          </p:sp>
        </p:grp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793" y="1389"/>
              <a:ext cx="77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/>
                <a:t>Devlet</a:t>
              </a:r>
            </a:p>
          </p:txBody>
        </p:sp>
      </p:grpSp>
      <p:sp>
        <p:nvSpPr>
          <p:cNvPr id="10" name="9 Metin kutusu"/>
          <p:cNvSpPr txBox="1"/>
          <p:nvPr/>
        </p:nvSpPr>
        <p:spPr>
          <a:xfrm>
            <a:off x="2987824" y="141277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Klasik devletçi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868958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LİBERAL MODEL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Grp="1"/>
          </p:cNvGrpSpPr>
          <p:nvPr/>
        </p:nvGrpSpPr>
        <p:grpSpPr bwMode="auto">
          <a:xfrm>
            <a:off x="1259632" y="1700808"/>
            <a:ext cx="6553428" cy="4525963"/>
            <a:chOff x="3276" y="763"/>
            <a:chExt cx="2123" cy="2259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069" y="2115"/>
              <a:ext cx="723" cy="9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/>
                <a:t>Devlet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775" y="763"/>
              <a:ext cx="624" cy="907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dirty="0"/>
                <a:t>Üniversite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76" y="799"/>
              <a:ext cx="647" cy="90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dirty="0"/>
                <a:t>Sanayi</a:t>
              </a:r>
            </a:p>
          </p:txBody>
        </p:sp>
      </p:grpSp>
      <p:cxnSp>
        <p:nvCxnSpPr>
          <p:cNvPr id="13" name="12 Düz Ok Bağlayıcısı"/>
          <p:cNvCxnSpPr/>
          <p:nvPr/>
        </p:nvCxnSpPr>
        <p:spPr>
          <a:xfrm>
            <a:off x="2843808" y="3429000"/>
            <a:ext cx="1224136" cy="122413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 flipH="1">
            <a:off x="5652120" y="3501008"/>
            <a:ext cx="1008112" cy="12024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/>
          <p:nvPr/>
        </p:nvCxnSpPr>
        <p:spPr>
          <a:xfrm>
            <a:off x="3275856" y="2708920"/>
            <a:ext cx="266429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922114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YENİ ÜÇLÜ SARMAL MODEL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Diagram 4"/>
          <p:cNvGrpSpPr>
            <a:grpSpLocks/>
          </p:cNvGrpSpPr>
          <p:nvPr/>
        </p:nvGrpSpPr>
        <p:grpSpPr bwMode="auto">
          <a:xfrm>
            <a:off x="1187624" y="1268760"/>
            <a:ext cx="6840760" cy="4857403"/>
            <a:chOff x="1134" y="703"/>
            <a:chExt cx="3447" cy="2858"/>
          </a:xfrm>
        </p:grpSpPr>
        <p:sp>
          <p:nvSpPr>
            <p:cNvPr id="6" name="_s2052"/>
            <p:cNvSpPr>
              <a:spLocks noChangeArrowheads="1" noTextEdit="1"/>
            </p:cNvSpPr>
            <p:nvPr/>
          </p:nvSpPr>
          <p:spPr bwMode="auto">
            <a:xfrm>
              <a:off x="2321" y="1188"/>
              <a:ext cx="1072" cy="1072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4699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_s2053"/>
            <p:cNvSpPr>
              <a:spLocks noChangeArrowheads="1"/>
            </p:cNvSpPr>
            <p:nvPr/>
          </p:nvSpPr>
          <p:spPr bwMode="auto">
            <a:xfrm>
              <a:off x="2575" y="813"/>
              <a:ext cx="56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Devlet</a:t>
              </a:r>
            </a:p>
          </p:txBody>
        </p:sp>
        <p:sp>
          <p:nvSpPr>
            <p:cNvPr id="8" name="_s2054"/>
            <p:cNvSpPr>
              <a:spLocks noChangeArrowheads="1" noTextEdit="1"/>
            </p:cNvSpPr>
            <p:nvPr/>
          </p:nvSpPr>
          <p:spPr bwMode="auto">
            <a:xfrm>
              <a:off x="2674" y="1800"/>
              <a:ext cx="1072" cy="1072"/>
            </a:xfrm>
            <a:prstGeom prst="ellipse">
              <a:avLst/>
            </a:prstGeom>
            <a:solidFill>
              <a:srgbClr val="00FFFF">
                <a:alpha val="50000"/>
              </a:srgbClr>
            </a:solidFill>
            <a:ln w="4699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_s2055"/>
            <p:cNvSpPr>
              <a:spLocks noChangeArrowheads="1"/>
            </p:cNvSpPr>
            <p:nvPr/>
          </p:nvSpPr>
          <p:spPr bwMode="auto">
            <a:xfrm>
              <a:off x="3767" y="2657"/>
              <a:ext cx="56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Üniversite</a:t>
              </a:r>
            </a:p>
          </p:txBody>
        </p:sp>
        <p:sp>
          <p:nvSpPr>
            <p:cNvPr id="10" name="_s2056"/>
            <p:cNvSpPr>
              <a:spLocks noChangeArrowheads="1" noTextEdit="1"/>
            </p:cNvSpPr>
            <p:nvPr/>
          </p:nvSpPr>
          <p:spPr bwMode="auto">
            <a:xfrm>
              <a:off x="1967" y="1799"/>
              <a:ext cx="1072" cy="1072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4699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2057"/>
            <p:cNvSpPr>
              <a:spLocks noChangeArrowheads="1"/>
            </p:cNvSpPr>
            <p:nvPr/>
          </p:nvSpPr>
          <p:spPr bwMode="auto">
            <a:xfrm>
              <a:off x="1383" y="2657"/>
              <a:ext cx="56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Sanayi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65293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Ü</a:t>
            </a:r>
            <a:r>
              <a:rPr lang="tr-TR" b="1" dirty="0" smtClean="0">
                <a:solidFill>
                  <a:schemeClr val="tx1"/>
                </a:solidFill>
              </a:rPr>
              <a:t>NİVERSİTENİN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İŞBİRLİĞİ</a:t>
            </a:r>
            <a:r>
              <a:rPr lang="en-US" b="1" dirty="0" smtClean="0"/>
              <a:t> </a:t>
            </a:r>
            <a:r>
              <a:rPr lang="tr-TR" b="1" dirty="0" smtClean="0">
                <a:solidFill>
                  <a:schemeClr val="tx1"/>
                </a:solidFill>
              </a:rPr>
              <a:t>SEBEPLERİ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003232" cy="5277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tr-TR" dirty="0" smtClean="0"/>
              <a:t>Ü</a:t>
            </a:r>
            <a:r>
              <a:rPr lang="en-US" dirty="0" err="1" smtClean="0"/>
              <a:t>niversite</a:t>
            </a:r>
            <a:r>
              <a:rPr lang="en-US" dirty="0" smtClean="0"/>
              <a:t> </a:t>
            </a:r>
            <a:r>
              <a:rPr lang="en-US" dirty="0" err="1" smtClean="0"/>
              <a:t>araştırma</a:t>
            </a:r>
            <a:r>
              <a:rPr lang="tr-TR" dirty="0" err="1" smtClean="0"/>
              <a:t>larının</a:t>
            </a:r>
            <a:r>
              <a:rPr lang="en-US" dirty="0" smtClean="0"/>
              <a:t> </a:t>
            </a:r>
            <a:r>
              <a:rPr lang="en-US" dirty="0" err="1" smtClean="0"/>
              <a:t>ekonomik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görmek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tr-TR" dirty="0" err="1" smtClean="0"/>
              <a:t>iyor</a:t>
            </a:r>
            <a:r>
              <a:rPr lang="tr-TR" dirty="0" smtClean="0"/>
              <a:t>.</a:t>
            </a:r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AutoNum type="arabicPeriod"/>
            </a:pPr>
            <a:r>
              <a:rPr lang="tr-TR" dirty="0" smtClean="0"/>
              <a:t>D</a:t>
            </a:r>
            <a:r>
              <a:rPr lang="en-US" dirty="0" err="1" smtClean="0"/>
              <a:t>estek</a:t>
            </a:r>
            <a:r>
              <a:rPr lang="en-US" dirty="0" smtClean="0"/>
              <a:t> </a:t>
            </a:r>
            <a:r>
              <a:rPr lang="en-US" dirty="0" err="1" smtClean="0"/>
              <a:t>fonlarından</a:t>
            </a:r>
            <a:r>
              <a:rPr lang="en-US" dirty="0" smtClean="0"/>
              <a:t> </a:t>
            </a:r>
            <a:r>
              <a:rPr lang="en-US" dirty="0" err="1" smtClean="0"/>
              <a:t>yararlanma</a:t>
            </a:r>
            <a:r>
              <a:rPr lang="tr-TR" dirty="0" smtClean="0"/>
              <a:t>k istiyor.</a:t>
            </a:r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İşbirliği</a:t>
            </a:r>
            <a:r>
              <a:rPr lang="en-US" dirty="0" smtClean="0"/>
              <a:t> </a:t>
            </a:r>
            <a:r>
              <a:rPr lang="en-US" dirty="0" err="1" smtClean="0"/>
              <a:t>kültürünü</a:t>
            </a:r>
            <a:r>
              <a:rPr lang="en-US" dirty="0" smtClean="0"/>
              <a:t> </a:t>
            </a:r>
            <a:r>
              <a:rPr lang="en-US" dirty="0" err="1" smtClean="0"/>
              <a:t>geliş</a:t>
            </a:r>
            <a:r>
              <a:rPr lang="tr-TR" dirty="0" err="1" smtClean="0"/>
              <a:t>tirmek</a:t>
            </a:r>
            <a:r>
              <a:rPr lang="tr-TR" dirty="0" smtClean="0"/>
              <a:t> ve sorumluluk almak istiyor.</a:t>
            </a:r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Firmalar</a:t>
            </a:r>
            <a:r>
              <a:rPr lang="en-US" dirty="0" smtClean="0"/>
              <a:t> </a:t>
            </a:r>
            <a:r>
              <a:rPr lang="en-US" dirty="0" err="1" smtClean="0"/>
              <a:t>üniversiteden</a:t>
            </a:r>
            <a:r>
              <a:rPr lang="en-US" dirty="0" smtClean="0"/>
              <a:t> </a:t>
            </a:r>
            <a:r>
              <a:rPr lang="en-US" dirty="0" err="1" smtClean="0"/>
              <a:t>araştırma</a:t>
            </a:r>
            <a:r>
              <a:rPr lang="en-US" dirty="0" smtClean="0"/>
              <a:t> </a:t>
            </a:r>
            <a:r>
              <a:rPr lang="en-US" dirty="0" err="1" smtClean="0"/>
              <a:t>talep</a:t>
            </a:r>
            <a:r>
              <a:rPr lang="en-US" dirty="0" smtClean="0"/>
              <a:t> e</a:t>
            </a:r>
            <a:r>
              <a:rPr lang="tr-TR" dirty="0" smtClean="0"/>
              <a:t>diyor.</a:t>
            </a:r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AutoNum type="arabicPeriod"/>
            </a:pPr>
            <a:r>
              <a:rPr lang="tr-TR" dirty="0" smtClean="0"/>
              <a:t>Devlet üniversiteden sanayi ile işbirliği yapmasını istiyor.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Ü</a:t>
            </a:r>
            <a:r>
              <a:rPr lang="tr-TR" sz="2400" b="1" dirty="0" smtClean="0">
                <a:solidFill>
                  <a:schemeClr val="tx1"/>
                </a:solidFill>
              </a:rPr>
              <a:t>NİVERSİTEDEN SANAYİYE </a:t>
            </a:r>
            <a:r>
              <a:rPr lang="en-US" sz="2400" b="1" dirty="0" smtClean="0">
                <a:solidFill>
                  <a:schemeClr val="tx1"/>
                </a:solidFill>
              </a:rPr>
              <a:t>TEKNOLOJİ  TRANSFERİ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en-US" dirty="0" err="1" smtClean="0"/>
              <a:t>Ürün</a:t>
            </a:r>
            <a:r>
              <a:rPr lang="en-US" dirty="0" smtClean="0"/>
              <a:t> </a:t>
            </a:r>
            <a:r>
              <a:rPr lang="en-US" dirty="0" err="1" smtClean="0"/>
              <a:t>üniversitede</a:t>
            </a:r>
            <a:r>
              <a:rPr lang="en-US" dirty="0" smtClean="0"/>
              <a:t> </a:t>
            </a:r>
            <a:r>
              <a:rPr lang="en-US" dirty="0" err="1" smtClean="0"/>
              <a:t>doğuyor</a:t>
            </a:r>
            <a:r>
              <a:rPr lang="en-US" dirty="0" smtClean="0"/>
              <a:t>, </a:t>
            </a:r>
            <a:r>
              <a:rPr lang="tr-TR" dirty="0" smtClean="0"/>
              <a:t>sanayide </a:t>
            </a:r>
            <a:r>
              <a:rPr lang="en-US" dirty="0" err="1" smtClean="0"/>
              <a:t>geliştiriliyor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en-GB" dirty="0" err="1" smtClean="0"/>
              <a:t>Ürün</a:t>
            </a:r>
            <a:r>
              <a:rPr lang="en-GB" dirty="0" smtClean="0"/>
              <a:t> </a:t>
            </a:r>
            <a:r>
              <a:rPr lang="en-GB" dirty="0" err="1" smtClean="0"/>
              <a:t>üniversite</a:t>
            </a:r>
            <a:r>
              <a:rPr lang="en-GB" dirty="0" smtClean="0"/>
              <a:t> </a:t>
            </a:r>
            <a:r>
              <a:rPr lang="en-GB" dirty="0" err="1" smtClean="0"/>
              <a:t>dışında</a:t>
            </a:r>
            <a:r>
              <a:rPr lang="en-GB" dirty="0" smtClean="0"/>
              <a:t> </a:t>
            </a:r>
            <a:r>
              <a:rPr lang="tr-TR" dirty="0" smtClean="0"/>
              <a:t>sanayide </a:t>
            </a:r>
            <a:r>
              <a:rPr lang="en-GB" dirty="0" err="1" smtClean="0"/>
              <a:t>doğuyor</a:t>
            </a:r>
            <a:r>
              <a:rPr lang="en-GB" dirty="0" smtClean="0"/>
              <a:t>,  </a:t>
            </a:r>
            <a:r>
              <a:rPr lang="en-GB" dirty="0" err="1" smtClean="0"/>
              <a:t>akademik</a:t>
            </a:r>
            <a:r>
              <a:rPr lang="en-GB" dirty="0" smtClean="0"/>
              <a:t> </a:t>
            </a:r>
            <a:r>
              <a:rPr lang="en-GB" dirty="0" err="1" smtClean="0"/>
              <a:t>bilgi</a:t>
            </a:r>
            <a:r>
              <a:rPr lang="en-GB" dirty="0" smtClean="0"/>
              <a:t>  </a:t>
            </a:r>
            <a:r>
              <a:rPr lang="en-GB" dirty="0" err="1" smtClean="0"/>
              <a:t>kullanılarak</a:t>
            </a:r>
            <a:r>
              <a:rPr lang="en-GB" dirty="0" smtClean="0"/>
              <a:t> </a:t>
            </a:r>
            <a:r>
              <a:rPr lang="en-GB" dirty="0" err="1" smtClean="0"/>
              <a:t>geliştiriliyor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en-GB" dirty="0" err="1" smtClean="0"/>
              <a:t>Akademisyen</a:t>
            </a:r>
            <a:r>
              <a:rPr lang="en-GB" dirty="0" smtClean="0"/>
              <a:t> </a:t>
            </a:r>
            <a:r>
              <a:rPr lang="en-GB" dirty="0" err="1" smtClean="0"/>
              <a:t>yeni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firma </a:t>
            </a:r>
            <a:r>
              <a:rPr lang="en-GB" dirty="0" err="1" smtClean="0"/>
              <a:t>kurarak</a:t>
            </a:r>
            <a:r>
              <a:rPr lang="en-GB" dirty="0" smtClean="0"/>
              <a:t> </a:t>
            </a:r>
            <a:r>
              <a:rPr lang="en-GB" dirty="0" err="1" smtClean="0"/>
              <a:t>üniversite</a:t>
            </a:r>
            <a:r>
              <a:rPr lang="tr-TR" dirty="0" smtClean="0"/>
              <a:t> de</a:t>
            </a:r>
            <a:r>
              <a:rPr lang="en-GB" dirty="0" smtClean="0"/>
              <a:t>  </a:t>
            </a:r>
            <a:r>
              <a:rPr lang="en-GB" dirty="0" err="1" smtClean="0"/>
              <a:t>ürününü</a:t>
            </a:r>
            <a:r>
              <a:rPr lang="en-GB" dirty="0" smtClean="0"/>
              <a:t> </a:t>
            </a:r>
            <a:r>
              <a:rPr lang="en-GB" dirty="0" err="1" smtClean="0"/>
              <a:t>ticarileştiriyor</a:t>
            </a:r>
            <a:r>
              <a:rPr lang="tr-TR" dirty="0" smtClean="0"/>
              <a:t>.</a:t>
            </a:r>
            <a:r>
              <a:rPr lang="en-GB" dirty="0" smtClean="0"/>
              <a:t>        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8003232" cy="7969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Ü</a:t>
            </a:r>
            <a:r>
              <a:rPr lang="tr-TR" b="1" dirty="0" smtClean="0">
                <a:solidFill>
                  <a:schemeClr val="tx1"/>
                </a:solidFill>
              </a:rPr>
              <a:t>NİVERSİTE SANAYİ </a:t>
            </a:r>
            <a:r>
              <a:rPr lang="en-US" b="1" dirty="0" smtClean="0">
                <a:solidFill>
                  <a:schemeClr val="tx1"/>
                </a:solidFill>
              </a:rPr>
              <a:t>BAĞLANTILARI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lang="en-US" dirty="0" err="1" smtClean="0"/>
              <a:t>Üniversiteden</a:t>
            </a:r>
            <a:r>
              <a:rPr lang="en-US" dirty="0" smtClean="0"/>
              <a:t> </a:t>
            </a:r>
            <a:r>
              <a:rPr lang="en-US" dirty="0" err="1" smtClean="0"/>
              <a:t>çıkan</a:t>
            </a:r>
            <a:r>
              <a:rPr lang="en-US" dirty="0" smtClean="0"/>
              <a:t> “spin-out” </a:t>
            </a:r>
            <a:r>
              <a:rPr lang="en-US" dirty="0" err="1" smtClean="0"/>
              <a:t>firmaları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</a:t>
            </a:r>
            <a:r>
              <a:rPr lang="en-US" dirty="0" err="1" smtClean="0"/>
              <a:t>ilişkiler</a:t>
            </a:r>
            <a:r>
              <a:rPr lang="tr-TR" dirty="0" smtClean="0"/>
              <a:t>.</a:t>
            </a:r>
          </a:p>
          <a:p>
            <a:r>
              <a:rPr lang="en-US" dirty="0" err="1" smtClean="0"/>
              <a:t>Sanayi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üniversite</a:t>
            </a:r>
            <a:r>
              <a:rPr lang="tr-TR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yapılan</a:t>
            </a:r>
            <a:r>
              <a:rPr lang="en-US" dirty="0" smtClean="0"/>
              <a:t> </a:t>
            </a:r>
            <a:r>
              <a:rPr lang="en-US" dirty="0" err="1" smtClean="0"/>
              <a:t>sözleşmeli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araştırmalar</a:t>
            </a:r>
            <a:r>
              <a:rPr lang="tr-TR" dirty="0" smtClean="0"/>
              <a:t>. </a:t>
            </a:r>
          </a:p>
          <a:p>
            <a:pPr algn="just"/>
            <a:r>
              <a:rPr lang="tr-TR" dirty="0" smtClean="0"/>
              <a:t>Üniversite bünyesinde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tr-TR" dirty="0" smtClean="0"/>
              <a:t>Teknoloji Geliştirme Bölgesi, </a:t>
            </a:r>
            <a:r>
              <a:rPr lang="tr-TR" dirty="0" err="1" smtClean="0"/>
              <a:t>Teknokent</a:t>
            </a:r>
            <a:r>
              <a:rPr lang="tr-TR" dirty="0" smtClean="0"/>
              <a:t>,  TEKMER, K</a:t>
            </a:r>
            <a:r>
              <a:rPr lang="en-US" dirty="0" smtClean="0"/>
              <a:t>u</a:t>
            </a:r>
            <a:r>
              <a:rPr lang="tr-TR" dirty="0" err="1" smtClean="0"/>
              <a:t>lu</a:t>
            </a:r>
            <a:r>
              <a:rPr lang="en-US" dirty="0" err="1" smtClean="0"/>
              <a:t>çkalık</a:t>
            </a:r>
            <a:r>
              <a:rPr lang="en-US" dirty="0" smtClean="0"/>
              <a:t>, </a:t>
            </a:r>
            <a:r>
              <a:rPr lang="tr-TR" dirty="0" smtClean="0"/>
              <a:t>Bilim Merkezi, Firma </a:t>
            </a:r>
            <a:r>
              <a:rPr lang="tr-TR" dirty="0" err="1" smtClean="0"/>
              <a:t>Laboratuvarları</a:t>
            </a:r>
            <a:r>
              <a:rPr lang="tr-TR" dirty="0" smtClean="0"/>
              <a:t> vb. </a:t>
            </a:r>
            <a:r>
              <a:rPr lang="en-US" dirty="0" err="1" smtClean="0"/>
              <a:t>paylaşımına</a:t>
            </a:r>
            <a:r>
              <a:rPr lang="en-US" dirty="0" smtClean="0"/>
              <a:t> </a:t>
            </a:r>
            <a:r>
              <a:rPr lang="en-US" dirty="0" err="1" smtClean="0"/>
              <a:t>dayalı</a:t>
            </a:r>
            <a:r>
              <a:rPr lang="en-US" dirty="0" smtClean="0"/>
              <a:t> </a:t>
            </a:r>
            <a:r>
              <a:rPr lang="en-US" dirty="0" err="1" smtClean="0"/>
              <a:t>faaliyet</a:t>
            </a:r>
            <a:r>
              <a:rPr lang="tr-TR" dirty="0" err="1" smtClean="0"/>
              <a:t>ler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Döner sermaye üzerinden kurulan ilişkiler.</a:t>
            </a:r>
          </a:p>
          <a:p>
            <a:r>
              <a:rPr lang="tr-TR" dirty="0" err="1" smtClean="0"/>
              <a:t>Patentleme</a:t>
            </a:r>
            <a:r>
              <a:rPr lang="tr-TR" dirty="0" smtClean="0"/>
              <a:t>, lisanslama vb. FMH kullanımı yoluyla üniversite  araştırmasından ticari yarar sağlama.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868958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ÜNİVERSİTE İÇİN MOTİVASYON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715200" cy="50405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dirty="0" smtClean="0"/>
              <a:t>Araştırma çalışmaları için sanayiden finansal destek sağlamak,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Sanayi ile işbirliğini ön koşul olarak gören kamu fonlarından yararlanmak,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Kamu fonlarına nazaran daha az kural ve sınır içeren özel fon akışını çoğaltmak,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Kamu yararına hizmet sunma misyonunu yerine getirmek,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Öğrencilerine ve öğretim üyelerine endüstriyel tecrübe alanları açmak,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Bölgesel ekonomik gelişmeye katkıda bulunmaktır.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67600" cy="652934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SANAYİ İÇİN MOTİVASYON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715200" cy="513318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Üniversitelerin araştırma altyapısından ve insan kaynaklarından faydalanmak,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Bünyesinde olmayan laboratuar uzmanlıklardan faydalanma,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Üniversitelerce sağlanan sürekli eğitim faaliyetlerinden yararlanmak,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Şirket prestiji ve imajını yükseltmek ve gelecekteki elemanlarını seçebilmek,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Teknolojilerinin genişlemesine ve yenilenmesine olanak sağlamak,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Rekabet öncesi araştırma olanakları sağlamak,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Kendi araştırma kapasitesini artırmak,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Topluma karşı sosyal sorumluluk görevini yerine getirmektir.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67600" cy="724942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ÜNİVERSİTENİN İSTEKLERİ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Ortak araştırma sonuçlarının yayım hakları,</a:t>
            </a:r>
          </a:p>
          <a:p>
            <a:endParaRPr lang="tr-TR" dirty="0" smtClean="0"/>
          </a:p>
          <a:p>
            <a:r>
              <a:rPr lang="tr-TR" dirty="0" smtClean="0"/>
              <a:t>Buluşları </a:t>
            </a:r>
            <a:r>
              <a:rPr lang="tr-TR" dirty="0" err="1" smtClean="0"/>
              <a:t>patentleme</a:t>
            </a:r>
            <a:r>
              <a:rPr lang="tr-TR" dirty="0" smtClean="0"/>
              <a:t> ve kamuya açma,</a:t>
            </a:r>
          </a:p>
          <a:p>
            <a:r>
              <a:rPr lang="tr-TR" dirty="0" smtClean="0"/>
              <a:t>Sanayi ile bütün aşamalarda işbirliği,</a:t>
            </a:r>
          </a:p>
          <a:p>
            <a:endParaRPr lang="tr-TR" dirty="0" smtClean="0"/>
          </a:p>
          <a:p>
            <a:r>
              <a:rPr lang="tr-TR" dirty="0" smtClean="0"/>
              <a:t>Uzun dönemli araştırma fonlarından faydalanma,</a:t>
            </a:r>
          </a:p>
          <a:p>
            <a:endParaRPr lang="tr-TR" dirty="0" smtClean="0"/>
          </a:p>
          <a:p>
            <a:r>
              <a:rPr lang="tr-TR" dirty="0" smtClean="0"/>
              <a:t>Ticari başarının paylaşımı,</a:t>
            </a:r>
          </a:p>
          <a:p>
            <a:endParaRPr lang="tr-TR" dirty="0" smtClean="0"/>
          </a:p>
          <a:p>
            <a:r>
              <a:rPr lang="tr-TR" dirty="0" smtClean="0"/>
              <a:t>Prestijdir.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solidFill>
                  <a:schemeClr val="tx1"/>
                </a:solidFill>
                <a:ea typeface="ＭＳ Ｐゴシック" pitchFamily="-84" charset="-128"/>
              </a:rPr>
              <a:t>KÜRESELLEŞEN DÜNYADA REKABET EDEBİLİRLİK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Kaynakların akılcı kullanımı ve dağılımına,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Devletin strateji planlama yeteneği ve isteğine,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Yetişmiş nitelikli insan gücünün varlığına,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Üniversitelerin bilgi paylaşım istek ve yeteneklerine,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Toplumun, üretim ve işgücü sektörlerinin isteğine,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Sivil toplum kuruluşlarının sorumluluk bilincine, 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1F8BA1"/>
              </a:buClr>
              <a:buSzPct val="101000"/>
              <a:buFont typeface="Arial" pitchFamily="34" charset="0"/>
              <a:buChar char="•"/>
              <a:defRPr/>
            </a:pP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84" charset="-128"/>
              </a:rPr>
              <a:t>Devlet, Üniversite, Sanayi, Sivil Toplum Kuruluşlarının birlikte çalışma istek ve becerilerine </a:t>
            </a:r>
            <a:r>
              <a:rPr lang="tr-TR" dirty="0" smtClean="0">
                <a:ea typeface="ＭＳ Ｐゴシック" pitchFamily="-84" charset="-128"/>
              </a:rPr>
              <a:t>bağlıdır.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724942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SANAYİNİN İSTEKLERİ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075240" cy="527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dirty="0" smtClean="0"/>
              <a:t>Rekabet edebilirliğin artırılması,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Kendi teknoloji tabanını oluşturmak,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Yeni teknolojilere yönelmek,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Araştırma çalışmalarının yönlendirilmesinde kontrol,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En uç teknoloji üretenlerle ilişki kurma,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Fikri ve </a:t>
            </a:r>
            <a:r>
              <a:rPr lang="tr-TR" dirty="0" err="1" smtClean="0"/>
              <a:t>sinayi</a:t>
            </a:r>
            <a:r>
              <a:rPr lang="tr-TR" dirty="0" smtClean="0"/>
              <a:t> mülkiyet haklarının korunması,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Riskin tanınması ve paylaşımı,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Yatırımlarının geri dönüşlerinin sağlanmasıdır.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796950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YASAL MEVZUAT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4691 </a:t>
            </a:r>
            <a:r>
              <a:rPr lang="en-US" dirty="0" err="1" smtClean="0"/>
              <a:t>Sayılı</a:t>
            </a:r>
            <a:r>
              <a:rPr lang="en-US" dirty="0" smtClean="0"/>
              <a:t> </a:t>
            </a:r>
            <a:r>
              <a:rPr lang="en-US" dirty="0" err="1" smtClean="0"/>
              <a:t>Kanun</a:t>
            </a:r>
            <a:r>
              <a:rPr lang="en-US" dirty="0" smtClean="0"/>
              <a:t> </a:t>
            </a:r>
            <a:r>
              <a:rPr lang="en-US" dirty="0" err="1" smtClean="0"/>
              <a:t>Kapsamında</a:t>
            </a:r>
            <a:r>
              <a:rPr lang="tr-TR" dirty="0" smtClean="0"/>
              <a:t>; </a:t>
            </a:r>
            <a:r>
              <a:rPr lang="en-US" dirty="0" err="1" smtClean="0"/>
              <a:t>Teknoloji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Bölgeleri</a:t>
            </a:r>
            <a:r>
              <a:rPr lang="tr-TR" dirty="0" smtClean="0"/>
              <a:t>: Yönetici şirketlere, girişimci firmalara ve akademisyenlere,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635 Sayılı K.H.K Kapsamında; San-Tez Programı: Üniversite-sanayi işbirliği ile yürütülen Ar-</a:t>
            </a:r>
            <a:r>
              <a:rPr lang="tr-TR" dirty="0" err="1" smtClean="0"/>
              <a:t>Ge</a:t>
            </a:r>
            <a:r>
              <a:rPr lang="tr-TR" dirty="0" smtClean="0"/>
              <a:t> projelerine,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5746 Sayılı; Ar-</a:t>
            </a:r>
            <a:r>
              <a:rPr lang="tr-TR" dirty="0" err="1" smtClean="0"/>
              <a:t>Ge</a:t>
            </a:r>
            <a:r>
              <a:rPr lang="tr-TR" dirty="0" smtClean="0"/>
              <a:t> Kanunu: Ar-</a:t>
            </a:r>
            <a:r>
              <a:rPr lang="tr-TR" dirty="0" err="1" smtClean="0"/>
              <a:t>Ge</a:t>
            </a:r>
            <a:r>
              <a:rPr lang="tr-TR" dirty="0" smtClean="0"/>
              <a:t> merkezlerine,</a:t>
            </a:r>
          </a:p>
          <a:p>
            <a:pPr>
              <a:buNone/>
            </a:pPr>
            <a:r>
              <a:rPr lang="tr-TR" dirty="0" smtClean="0"/>
              <a:t>	rekabet öncesi işbirliği projelerine </a:t>
            </a:r>
            <a:r>
              <a:rPr lang="tr-TR" dirty="0" err="1"/>
              <a:t>t</a:t>
            </a:r>
            <a:r>
              <a:rPr lang="tr-TR" dirty="0" err="1" smtClean="0"/>
              <a:t>eknogirişim</a:t>
            </a:r>
            <a:r>
              <a:rPr lang="tr-TR" dirty="0" smtClean="0"/>
              <a:t> sermayesi desteği ile girişimcilere, Kamu desteği sağlanmaktadır.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778098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İŞ BİRLİĞİ KURUM VE KURULUŞLARI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>
          <a:xfrm>
            <a:off x="395536" y="1700809"/>
            <a:ext cx="2530624" cy="4392488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>
              <a:defRPr/>
            </a:pPr>
            <a:endParaRPr lang="tr-TR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tr-T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Üniversite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Teknoloji Transfer Merkezi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Üniversite </a:t>
            </a:r>
            <a:r>
              <a:rPr lang="tr-TR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Sanayi İşbirliği </a:t>
            </a:r>
            <a:r>
              <a:rPr lang="tr-T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Birimi</a:t>
            </a:r>
            <a:endParaRPr lang="tr-TR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tr-TR" sz="1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Teknokent</a:t>
            </a:r>
            <a:endParaRPr lang="tr-TR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tr-TR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Sürekli Eğitim Merkezi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Bilimsel </a:t>
            </a:r>
            <a:r>
              <a:rPr lang="tr-TR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Araştırma Projeleri </a:t>
            </a:r>
            <a:r>
              <a:rPr lang="tr-T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Koordinatörlüğü  Birimi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Döner Sermaye</a:t>
            </a:r>
            <a:endParaRPr lang="tr-TR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endParaRPr lang="tr-T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2"/>
          </p:nvPr>
        </p:nvSpPr>
        <p:spPr>
          <a:xfrm>
            <a:off x="2987824" y="1700808"/>
            <a:ext cx="2664296" cy="151216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Devlet</a:t>
            </a:r>
          </a:p>
          <a:p>
            <a:pPr algn="just">
              <a:buNone/>
              <a:defRPr/>
            </a:pPr>
            <a:r>
              <a:rPr lang="tr-T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Yasal Düzenlemeler</a:t>
            </a:r>
            <a:endParaRPr lang="tr-T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5724129" y="1700808"/>
            <a:ext cx="2664296" cy="151216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tr-T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Sanayi</a:t>
            </a:r>
            <a:endParaRPr lang="tr-T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Ar-</a:t>
            </a:r>
            <a:r>
              <a:rPr lang="tr-T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</a:t>
            </a: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Merkezi Olan Firmalar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Sanayici İş Adamları Dernekleri, STK vb.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Firmaların Ar-</a:t>
            </a:r>
            <a:r>
              <a:rPr lang="tr-T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</a:t>
            </a:r>
            <a:r>
              <a:rPr lang="tr-T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Birimleri</a:t>
            </a:r>
            <a:endParaRPr lang="tr-T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059832" y="3356992"/>
            <a:ext cx="532859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r-TR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tr-T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Kamu</a:t>
            </a:r>
            <a:r>
              <a:rPr lang="tr-T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Teşkilatlanmaları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Bölgesel </a:t>
            </a: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Kalkınma Ajansları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Türkiye Teknoloji Geliştirme Vakfı (TTGV)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TÜBİTAK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KOSGEB </a:t>
            </a:r>
            <a:endParaRPr lang="tr-T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İl Bilim Merkezleri</a:t>
            </a:r>
            <a:endParaRPr lang="tr-T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tr-T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Valilikler / Belediyeler vb.</a:t>
            </a:r>
          </a:p>
          <a:p>
            <a:pPr algn="ctr">
              <a:defRPr/>
            </a:pPr>
            <a:endParaRPr 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3059832" y="5157192"/>
            <a:ext cx="5328592" cy="9361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Sivil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Örgütlenmeler</a:t>
            </a:r>
          </a:p>
          <a:p>
            <a:pPr>
              <a:defRPr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Üniversite Sanayi İşbirliği Platformu, KADİGER vb.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96950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ÜNİVERSİTEDE DEĞİŞİM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578225" y="2973388"/>
            <a:ext cx="2089150" cy="1319212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940425" y="2565400"/>
            <a:ext cx="1566863" cy="6604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600" dirty="0">
                <a:latin typeface="Calibri" pitchFamily="34" charset="0"/>
              </a:rPr>
              <a:t>Araştırma Merkezleri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130924" y="3962400"/>
            <a:ext cx="2113483" cy="825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600" dirty="0">
                <a:latin typeface="Calibri" pitchFamily="34" charset="0"/>
              </a:rPr>
              <a:t>Diğer Yüksek Öğrenim Kurumları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331640" y="5157192"/>
            <a:ext cx="6912768" cy="66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600" dirty="0" err="1" smtClean="0">
                <a:latin typeface="Calibri" pitchFamily="34" charset="0"/>
              </a:rPr>
              <a:t>Teknokent</a:t>
            </a:r>
            <a:r>
              <a:rPr lang="tr-TR" sz="1600" dirty="0" smtClean="0">
                <a:latin typeface="Calibri" pitchFamily="34" charset="0"/>
              </a:rPr>
              <a:t>, </a:t>
            </a:r>
            <a:r>
              <a:rPr lang="tr-TR" sz="1600" dirty="0">
                <a:latin typeface="Calibri" pitchFamily="34" charset="0"/>
              </a:rPr>
              <a:t>Kuluçka </a:t>
            </a:r>
            <a:r>
              <a:rPr lang="tr-TR" sz="1600" dirty="0" smtClean="0">
                <a:latin typeface="Calibri" pitchFamily="34" charset="0"/>
              </a:rPr>
              <a:t>Merkezi</a:t>
            </a:r>
            <a:r>
              <a:rPr lang="tr-TR" sz="1600" dirty="0">
                <a:latin typeface="Calibri" pitchFamily="34" charset="0"/>
              </a:rPr>
              <a:t>, </a:t>
            </a:r>
            <a:r>
              <a:rPr lang="tr-TR" sz="1600" dirty="0" smtClean="0">
                <a:latin typeface="Calibri" pitchFamily="34" charset="0"/>
              </a:rPr>
              <a:t>TEKMER, Teknoloji </a:t>
            </a:r>
            <a:r>
              <a:rPr lang="tr-TR" sz="1600" dirty="0">
                <a:latin typeface="Calibri" pitchFamily="34" charset="0"/>
              </a:rPr>
              <a:t>Transfer </a:t>
            </a:r>
            <a:r>
              <a:rPr lang="tr-TR" sz="1600" dirty="0" smtClean="0">
                <a:latin typeface="Calibri" pitchFamily="34" charset="0"/>
              </a:rPr>
              <a:t>Merkezi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dirty="0">
                <a:latin typeface="Calibri" pitchFamily="34" charset="0"/>
              </a:rPr>
              <a:t>gibi </a:t>
            </a:r>
            <a:r>
              <a:rPr lang="tr-TR" sz="1600" dirty="0" smtClean="0">
                <a:latin typeface="Calibri" pitchFamily="34" charset="0"/>
              </a:rPr>
              <a:t>ara yüz kuruluşları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2123728" y="1628800"/>
            <a:ext cx="489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sz="2000" b="1" dirty="0">
                <a:latin typeface="+mn-lt"/>
              </a:rPr>
              <a:t>Girişimci Üniversitenin Paydaşları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76375" y="4127500"/>
            <a:ext cx="17272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600" dirty="0">
                <a:latin typeface="Calibri" pitchFamily="34" charset="0"/>
              </a:rPr>
              <a:t>Risk Sermayesi / Finans Kuruluşları</a:t>
            </a:r>
          </a:p>
          <a:p>
            <a:pPr eaLnBrk="0" hangingPunct="0"/>
            <a:r>
              <a:rPr lang="en-US" sz="1600" dirty="0">
                <a:latin typeface="Calibri" pitchFamily="34" charset="0"/>
              </a:rPr>
              <a:t>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75656" y="2564904"/>
            <a:ext cx="1828800" cy="517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600" dirty="0" smtClean="0">
                <a:latin typeface="Calibri" pitchFamily="34" charset="0"/>
              </a:rPr>
              <a:t>Sanayi Firmaları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 flipV="1">
            <a:off x="3276600" y="2852738"/>
            <a:ext cx="693738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r-TR" sz="1500"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995738" y="3284538"/>
            <a:ext cx="1368425" cy="6604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tr-TR" sz="2000" b="1" dirty="0">
                <a:latin typeface="Calibri" pitchFamily="34" charset="0"/>
              </a:rPr>
              <a:t>Girişimci Üniversite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5276850" y="2852738"/>
            <a:ext cx="66357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r-TR" sz="15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508104" y="4005064"/>
            <a:ext cx="649288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r-TR" sz="1500">
              <a:latin typeface="+mn-lt"/>
            </a:endParaRPr>
          </a:p>
        </p:txBody>
      </p:sp>
      <p:cxnSp>
        <p:nvCxnSpPr>
          <p:cNvPr id="16" name="Straight Arrow Connector 21"/>
          <p:cNvCxnSpPr/>
          <p:nvPr/>
        </p:nvCxnSpPr>
        <p:spPr>
          <a:xfrm flipV="1">
            <a:off x="4608513" y="4292600"/>
            <a:ext cx="14287" cy="823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203575" y="3962400"/>
            <a:ext cx="50482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r-TR" sz="15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24942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SANYİNİN ÜNİVERSİTEYE BAKIŞI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Üniversitelerin teknolojik altyapısı  istenen seviyede değildir.</a:t>
            </a:r>
          </a:p>
          <a:p>
            <a:endParaRPr lang="tr-TR" dirty="0" smtClean="0"/>
          </a:p>
          <a:p>
            <a:r>
              <a:rPr lang="tr-TR" dirty="0" smtClean="0"/>
              <a:t>Öğretim üyeleri uygulamaya istekli değiller.</a:t>
            </a:r>
          </a:p>
          <a:p>
            <a:endParaRPr lang="tr-TR" dirty="0" smtClean="0"/>
          </a:p>
          <a:p>
            <a:r>
              <a:rPr lang="tr-TR" dirty="0" smtClean="0"/>
              <a:t>Üniversite tüm sanayinin problemlerine çözüm üretmelidir.</a:t>
            </a:r>
          </a:p>
          <a:p>
            <a:endParaRPr lang="tr-TR" dirty="0" smtClean="0"/>
          </a:p>
          <a:p>
            <a:r>
              <a:rPr lang="tr-TR" dirty="0" smtClean="0"/>
              <a:t>Üniversite-sanayi işbirliğinin geliştirilmesi tamamen üniversitenin isteğine bağlıdır.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868958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ÜNİVERSİTENİN SANAYİYE BAKIŞI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r>
              <a:rPr lang="tr-TR" dirty="0" smtClean="0"/>
              <a:t>Sorunlara en kısa sürede, tam çözüm üretilmesi beklenmektedir.</a:t>
            </a:r>
          </a:p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Mali kazanç beklentisi çok yüksektir.  </a:t>
            </a:r>
          </a:p>
          <a:p>
            <a:r>
              <a:rPr lang="tr-TR" dirty="0" smtClean="0"/>
              <a:t>Bilimsel metotları yeterli düzeyde kullanmamaktadır.</a:t>
            </a:r>
          </a:p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Sanayi, üniversite ile uzun süreli işbirliğine sıcak bakmamaktadır.  </a:t>
            </a:r>
          </a:p>
          <a:p>
            <a:r>
              <a:rPr lang="tr-TR" dirty="0" smtClean="0">
                <a:solidFill>
                  <a:schemeClr val="tx1">
                    <a:lumMod val="65000"/>
                  </a:schemeClr>
                </a:solidFill>
              </a:rPr>
              <a:t>Akademisyen Katkısı; metot geliştirme, yeni fikir üretme, ortak projeler hazırlama vb. olmalıdır. </a:t>
            </a:r>
          </a:p>
          <a:p>
            <a:endParaRPr lang="tr-TR" dirty="0" smtClean="0">
              <a:solidFill>
                <a:schemeClr val="tx1">
                  <a:lumMod val="65000"/>
                </a:schemeClr>
              </a:solidFill>
            </a:endParaRPr>
          </a:p>
          <a:p>
            <a:endParaRPr lang="tr-TR" dirty="0" smtClean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67600" cy="724942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KÜMELENME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Alıştığımız</a:t>
            </a:r>
            <a:r>
              <a:rPr lang="en-US" dirty="0" smtClean="0"/>
              <a:t> “</a:t>
            </a:r>
            <a:r>
              <a:rPr lang="en-US" dirty="0" err="1" smtClean="0"/>
              <a:t>sektör</a:t>
            </a:r>
            <a:r>
              <a:rPr lang="en-US" dirty="0" smtClean="0"/>
              <a:t>” </a:t>
            </a:r>
            <a:r>
              <a:rPr lang="en-US" dirty="0" err="1" smtClean="0"/>
              <a:t>kavramından</a:t>
            </a:r>
            <a:r>
              <a:rPr lang="en-US" dirty="0" smtClean="0"/>
              <a:t> </a:t>
            </a:r>
            <a:r>
              <a:rPr lang="en-US" dirty="0" err="1" smtClean="0"/>
              <a:t>farklıdır</a:t>
            </a:r>
            <a:r>
              <a:rPr lang="tr-TR" dirty="0" smtClean="0"/>
              <a:t>. </a:t>
            </a:r>
            <a:r>
              <a:rPr lang="tr-TR" dirty="0" err="1" smtClean="0"/>
              <a:t>Sektörel</a:t>
            </a:r>
            <a:r>
              <a:rPr lang="tr-TR" dirty="0" smtClean="0"/>
              <a:t> yoğunlaşma, birbirini kopyalayanlar değil, tamamlayanlar. </a:t>
            </a:r>
          </a:p>
          <a:p>
            <a:r>
              <a:rPr lang="tr-TR" dirty="0" smtClean="0"/>
              <a:t> Nihai ürünün üretilmesindeki değer zincirinin tümünü kapsar. Hizmetler sektörü + sanayi sektörü.</a:t>
            </a:r>
          </a:p>
          <a:p>
            <a:r>
              <a:rPr lang="tr-TR" dirty="0" smtClean="0"/>
              <a:t> </a:t>
            </a:r>
            <a:r>
              <a:rPr lang="it-IT" dirty="0" smtClean="0"/>
              <a:t>Birbirine değer yaratma zinciri ile bağlı olan</a:t>
            </a:r>
            <a:r>
              <a:rPr lang="tr-TR" dirty="0" smtClean="0"/>
              <a:t> karşılıklı bağımlı firmalar; bilgi üreten kurumlar, destekleyici kurumlar, alıcılar, müşteriler.</a:t>
            </a:r>
          </a:p>
          <a:p>
            <a:r>
              <a:rPr lang="tr-TR" dirty="0" smtClean="0"/>
              <a:t>Bölgeseldir, siyasi coğrafyadan daha çok sosyo-ekonomik bir coğrafi tanıma dayanır.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24942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KÜMELENME PAYDAŞLARI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51520" y="1556792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AU" sz="2800" b="0" dirty="0" err="1" smtClean="0"/>
              <a:t>İşbirliği</a:t>
            </a:r>
            <a:r>
              <a:rPr lang="en-AU" sz="2800" b="0" dirty="0" smtClean="0"/>
              <a:t> </a:t>
            </a:r>
            <a:r>
              <a:rPr lang="en-AU" sz="2800" b="0" dirty="0" err="1" smtClean="0"/>
              <a:t>Yapan</a:t>
            </a:r>
            <a:r>
              <a:rPr lang="en-AU" sz="2800" b="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tr-TR" sz="2800" b="0" dirty="0" smtClean="0"/>
              <a:t>Sanayi Firmaları</a:t>
            </a:r>
            <a:endParaRPr lang="en-AU" sz="2800" b="0" dirty="0"/>
          </a:p>
        </p:txBody>
      </p:sp>
      <p:sp>
        <p:nvSpPr>
          <p:cNvPr id="12" name="11 Dikdörtgen"/>
          <p:cNvSpPr/>
          <p:nvPr/>
        </p:nvSpPr>
        <p:spPr>
          <a:xfrm>
            <a:off x="6372200" y="1628801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tr-TR" sz="2800" dirty="0" smtClean="0"/>
              <a:t>Kamu</a:t>
            </a:r>
            <a:endParaRPr lang="en-AU" sz="2800" b="0" dirty="0"/>
          </a:p>
        </p:txBody>
      </p:sp>
      <p:sp>
        <p:nvSpPr>
          <p:cNvPr id="13" name="12 Dikdörtgen"/>
          <p:cNvSpPr/>
          <p:nvPr/>
        </p:nvSpPr>
        <p:spPr>
          <a:xfrm>
            <a:off x="395536" y="5373216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tr-TR" sz="2800" b="0" dirty="0" smtClean="0"/>
              <a:t>Üniversiteler</a:t>
            </a:r>
            <a:endParaRPr lang="en-AU" sz="2800" b="0" dirty="0"/>
          </a:p>
        </p:txBody>
      </p:sp>
      <p:sp>
        <p:nvSpPr>
          <p:cNvPr id="14" name="13 Dikdörtgen"/>
          <p:cNvSpPr/>
          <p:nvPr/>
        </p:nvSpPr>
        <p:spPr>
          <a:xfrm>
            <a:off x="6372200" y="544522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tr-TR" sz="2800" b="0" dirty="0" smtClean="0"/>
              <a:t>Müşteriler</a:t>
            </a:r>
            <a:endParaRPr lang="en-AU" sz="2800" b="0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2667000" y="47244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667000" y="24384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724128" y="2276872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 flipV="1">
            <a:off x="5724128" y="4797152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19 Oval"/>
          <p:cNvSpPr/>
          <p:nvPr/>
        </p:nvSpPr>
        <p:spPr>
          <a:xfrm>
            <a:off x="3275856" y="2708920"/>
            <a:ext cx="2448272" cy="223224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Üretim Zinciri Ağ Yapısı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1994</TotalTime>
  <Words>811</Words>
  <Application>Microsoft Office PowerPoint</Application>
  <PresentationFormat>Ekran Gösterisi (4:3)</PresentationFormat>
  <Paragraphs>170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Cumba</vt:lpstr>
      <vt:lpstr> ÜNİVERSİTE – SANAYİ İŞBİRLİĞİ </vt:lpstr>
      <vt:lpstr>KÜRESELLEŞEN DÜNYADA REKABET EDEBİLİRLİK</vt:lpstr>
      <vt:lpstr>YASAL MEVZUAT</vt:lpstr>
      <vt:lpstr>İŞ BİRLİĞİ KURUM VE KURULUŞLARI</vt:lpstr>
      <vt:lpstr>ÜNİVERSİTEDE DEĞİŞİM</vt:lpstr>
      <vt:lpstr>SANYİNİN ÜNİVERSİTEYE BAKIŞI</vt:lpstr>
      <vt:lpstr>ÜNİVERSİTENİN SANAYİYE BAKIŞI</vt:lpstr>
      <vt:lpstr>KÜMELENME</vt:lpstr>
      <vt:lpstr>KÜMELENME PAYDAŞLARI</vt:lpstr>
      <vt:lpstr>AKADEMİK  DEĞİŞİMLER</vt:lpstr>
      <vt:lpstr>ÜNİVERSİTE-SANAYİ-DEVLET İŞBİRLİĞİ</vt:lpstr>
      <vt:lpstr>LİBERAL MODEL</vt:lpstr>
      <vt:lpstr>YENİ ÜÇLÜ SARMAL MODEL</vt:lpstr>
      <vt:lpstr>ÜNİVERSİTENİN İŞBİRLİĞİ SEBEPLERİ</vt:lpstr>
      <vt:lpstr>ÜNİVERSİTEDEN SANAYİYE TEKNOLOJİ  TRANSFERİ</vt:lpstr>
      <vt:lpstr>ÜNİVERSİTE SANAYİ BAĞLANTILARI</vt:lpstr>
      <vt:lpstr>ÜNİVERSİTE İÇİN MOTİVASYON</vt:lpstr>
      <vt:lpstr>SANAYİ İÇİN MOTİVASYON</vt:lpstr>
      <vt:lpstr>ÜNİVERSİTENİN İSTEKLERİ</vt:lpstr>
      <vt:lpstr>SANAYİNİN İSTEKLERİ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ÜNİVERSİTE - SANAYİ İŞBİRLİĞİ</dc:title>
  <dc:creator>İsmail</dc:creator>
  <cp:lastModifiedBy>MF</cp:lastModifiedBy>
  <cp:revision>109</cp:revision>
  <dcterms:created xsi:type="dcterms:W3CDTF">2013-12-23T15:42:46Z</dcterms:created>
  <dcterms:modified xsi:type="dcterms:W3CDTF">2014-02-18T13:58:22Z</dcterms:modified>
</cp:coreProperties>
</file>