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9" r:id="rId8"/>
    <p:sldId id="278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butt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butt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Buttons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370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Use Bootstrap’s custom button styles for actions in forms, dialogs, and more with support for multiple sizes, states, and more.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Easy to apply.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Give boring HTML buttons and links an updated design.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Styles be used on &lt;a&gt;, &lt;button&gt;, or &lt;input&gt; tags.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Works in all browsers.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701074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https://getbootstrap.com/docs/4.5/components/buttons/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Unstyled Links &amp;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href="#"&gt;Link&lt;/a&gt;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type="button"&gt;Button&lt;/button&gt;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&lt;input type="button" value="Input" /&gt;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2E4B9-CB65-4634-847D-FE1F9CC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59" y="2240697"/>
            <a:ext cx="3648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2870"/>
            <a:ext cx="10058400" cy="1371600"/>
          </a:xfrm>
        </p:spPr>
        <p:txBody>
          <a:bodyPr/>
          <a:lstStyle/>
          <a:p>
            <a:r>
              <a:rPr lang="en-US"/>
              <a:t>Colored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5185"/>
            <a:ext cx="6953075" cy="496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600">
                <a:latin typeface="Consolas" panose="020B0609020204030204" pitchFamily="49" charset="0"/>
              </a:rPr>
              <a:t>"&gt;Primary&lt;/a&gt;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600">
                <a:latin typeface="Consolas" panose="020B0609020204030204" pitchFamily="49" charset="0"/>
              </a:rPr>
              <a:t>"&gt;Secondary&lt;/a&gt;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btn-success</a:t>
            </a:r>
            <a:r>
              <a:rPr lang="en-US" sz="1600">
                <a:latin typeface="Consolas" panose="020B0609020204030204" pitchFamily="49" charset="0"/>
              </a:rPr>
              <a:t>"&gt;Success&lt;/a&gt;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btn-danger</a:t>
            </a:r>
            <a:r>
              <a:rPr lang="en-US" sz="1600">
                <a:latin typeface="Consolas" panose="020B0609020204030204" pitchFamily="49" charset="0"/>
              </a:rPr>
              <a:t>"&gt;Danger&lt;/a&gt;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btn-warning</a:t>
            </a:r>
            <a:r>
              <a:rPr lang="en-US" sz="1600">
                <a:latin typeface="Consolas" panose="020B0609020204030204" pitchFamily="49" charset="0"/>
              </a:rPr>
              <a:t>"&gt;Warning&lt;/a&gt;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btn-info</a:t>
            </a:r>
            <a:r>
              <a:rPr lang="en-US" sz="1600">
                <a:latin typeface="Consolas" panose="020B0609020204030204" pitchFamily="49" charset="0"/>
              </a:rPr>
              <a:t>"&gt;Info&lt;/a&gt;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btn-light</a:t>
            </a:r>
            <a:r>
              <a:rPr lang="en-US" sz="1600">
                <a:latin typeface="Consolas" panose="020B0609020204030204" pitchFamily="49" charset="0"/>
              </a:rPr>
              <a:t>"&gt;Light&lt;/a&gt;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btn-dark</a:t>
            </a:r>
            <a:r>
              <a:rPr lang="en-US" sz="1600">
                <a:latin typeface="Consolas" panose="020B0609020204030204" pitchFamily="49" charset="0"/>
              </a:rPr>
              <a:t>"&gt;Dark&lt;/a&gt;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&lt;a href="#"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btn-link</a:t>
            </a:r>
            <a:r>
              <a:rPr lang="en-US" sz="1600">
                <a:latin typeface="Consolas" panose="020B0609020204030204" pitchFamily="49" charset="0"/>
              </a:rPr>
              <a:t>"&gt;Link&lt;/a&gt;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C1F5F-7F70-44C9-8379-226F6DF4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40017"/>
            <a:ext cx="7115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5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2870"/>
            <a:ext cx="10058400" cy="1371600"/>
          </a:xfrm>
        </p:spPr>
        <p:txBody>
          <a:bodyPr/>
          <a:lstStyle/>
          <a:p>
            <a:r>
              <a:rPr lang="en-US"/>
              <a:t>Colored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5185"/>
            <a:ext cx="8127534" cy="496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600">
                <a:latin typeface="Consolas" panose="020B0609020204030204" pitchFamily="49" charset="0"/>
              </a:rPr>
              <a:t>"&gt;Primary&lt;/button&gt;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600">
                <a:latin typeface="Consolas" panose="020B0609020204030204" pitchFamily="49" charset="0"/>
              </a:rPr>
              <a:t>"&gt;Secondary&lt;/button&gt;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btn-success</a:t>
            </a:r>
            <a:r>
              <a:rPr lang="en-US" sz="1600">
                <a:latin typeface="Consolas" panose="020B0609020204030204" pitchFamily="49" charset="0"/>
              </a:rPr>
              <a:t>"&gt;Success&lt;/button&gt;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btn-danger</a:t>
            </a:r>
            <a:r>
              <a:rPr lang="en-US" sz="1600">
                <a:latin typeface="Consolas" panose="020B0609020204030204" pitchFamily="49" charset="0"/>
              </a:rPr>
              <a:t>"&gt;Danger&lt;/button&gt;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btn-warning</a:t>
            </a:r>
            <a:r>
              <a:rPr lang="en-US" sz="1600">
                <a:latin typeface="Consolas" panose="020B0609020204030204" pitchFamily="49" charset="0"/>
              </a:rPr>
              <a:t>"&gt;Warning&lt;/button&gt;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btn-info</a:t>
            </a:r>
            <a:r>
              <a:rPr lang="en-US" sz="1600">
                <a:latin typeface="Consolas" panose="020B0609020204030204" pitchFamily="49" charset="0"/>
              </a:rPr>
              <a:t>"&gt;Info&lt;/button&gt;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btn-light</a:t>
            </a:r>
            <a:r>
              <a:rPr lang="en-US" sz="1600">
                <a:latin typeface="Consolas" panose="020B0609020204030204" pitchFamily="49" charset="0"/>
              </a:rPr>
              <a:t>"&gt;Light&lt;/button&gt;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btn-dark</a:t>
            </a:r>
            <a:r>
              <a:rPr lang="en-US" sz="1600">
                <a:latin typeface="Consolas" panose="020B0609020204030204" pitchFamily="49" charset="0"/>
              </a:rPr>
              <a:t>"&gt;Dark&lt;/button&gt;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btn-link</a:t>
            </a:r>
            <a:r>
              <a:rPr lang="en-US" sz="1600">
                <a:latin typeface="Consolas" panose="020B0609020204030204" pitchFamily="49" charset="0"/>
              </a:rPr>
              <a:t>"&gt;Link&lt;/button&gt;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C1F5F-7F70-44C9-8379-226F6DF4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181294"/>
            <a:ext cx="7115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0985"/>
            <a:ext cx="10058400" cy="1371600"/>
          </a:xfrm>
        </p:spPr>
        <p:txBody>
          <a:bodyPr/>
          <a:lstStyle/>
          <a:p>
            <a:r>
              <a:rPr lang="en-US"/>
              <a:t>Outline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695"/>
            <a:ext cx="8530206" cy="4801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btn-outline-primary</a:t>
            </a:r>
            <a:r>
              <a:rPr lang="en-US" sz="1600">
                <a:latin typeface="Consolas" panose="020B0609020204030204" pitchFamily="49" charset="0"/>
              </a:rPr>
              <a:t>"&gt;Primary&lt;/button&gt;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btn-outline-secondary</a:t>
            </a:r>
            <a:r>
              <a:rPr lang="en-US" sz="1600">
                <a:latin typeface="Consolas" panose="020B0609020204030204" pitchFamily="49" charset="0"/>
              </a:rPr>
              <a:t>"&gt;Secondary&lt;/button&gt;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btn-outline-success</a:t>
            </a:r>
            <a:r>
              <a:rPr lang="en-US" sz="1600">
                <a:latin typeface="Consolas" panose="020B0609020204030204" pitchFamily="49" charset="0"/>
              </a:rPr>
              <a:t>"&gt;Success&lt;/button&gt;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btn-outline-danger</a:t>
            </a:r>
            <a:r>
              <a:rPr lang="en-US" sz="1600">
                <a:latin typeface="Consolas" panose="020B0609020204030204" pitchFamily="49" charset="0"/>
              </a:rPr>
              <a:t>"&gt;Danger&lt;/button&gt;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btn-outline-warning</a:t>
            </a:r>
            <a:r>
              <a:rPr lang="en-US" sz="1600">
                <a:latin typeface="Consolas" panose="020B0609020204030204" pitchFamily="49" charset="0"/>
              </a:rPr>
              <a:t>"&gt;Warning&lt;/button&gt;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btn-outline-info</a:t>
            </a:r>
            <a:r>
              <a:rPr lang="en-US" sz="1600">
                <a:latin typeface="Consolas" panose="020B0609020204030204" pitchFamily="49" charset="0"/>
              </a:rPr>
              <a:t>"&gt;Info&lt;/button&gt;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btn-outline-light</a:t>
            </a:r>
            <a:r>
              <a:rPr lang="en-US" sz="1600">
                <a:latin typeface="Consolas" panose="020B0609020204030204" pitchFamily="49" charset="0"/>
              </a:rPr>
              <a:t>"&gt;Light&lt;/button&gt;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&lt;button type="button"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btn-outline-dark</a:t>
            </a:r>
            <a:r>
              <a:rPr lang="en-US" sz="1600">
                <a:latin typeface="Consolas" panose="020B0609020204030204" pitchFamily="49" charset="0"/>
              </a:rPr>
              <a:t>"&gt;Dark&lt;/button&gt;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BC09E-D69F-4576-9BDF-91B0C59C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94" y="4855416"/>
            <a:ext cx="62960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C808B-EAD5-4C89-9DDA-1836BD5B69EF}"/>
              </a:ext>
            </a:extLst>
          </p:cNvPr>
          <p:cNvSpPr txBox="1"/>
          <p:nvPr/>
        </p:nvSpPr>
        <p:spPr>
          <a:xfrm>
            <a:off x="1149619" y="499460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F2FF7-4830-4599-950C-42FCB201D20B}"/>
              </a:ext>
            </a:extLst>
          </p:cNvPr>
          <p:cNvSpPr txBox="1"/>
          <p:nvPr/>
        </p:nvSpPr>
        <p:spPr>
          <a:xfrm>
            <a:off x="1149619" y="574397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Solid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DC6B7-E2B9-42B2-85D0-9A5A5543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94" y="5638127"/>
            <a:ext cx="6229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937"/>
            <a:ext cx="10058400" cy="1371600"/>
          </a:xfrm>
        </p:spPr>
        <p:txBody>
          <a:bodyPr/>
          <a:lstStyle/>
          <a:p>
            <a:r>
              <a:rPr lang="en-US"/>
              <a:t>Button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609"/>
            <a:ext cx="10572572" cy="4894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Fancy larger or smaller buttons? Add </a:t>
            </a:r>
            <a:r>
              <a:rPr lang="en-US" sz="2000">
                <a:highlight>
                  <a:srgbClr val="F8D22F"/>
                </a:highlight>
                <a:latin typeface="Consolas" panose="020B0609020204030204" pitchFamily="49" charset="0"/>
              </a:rPr>
              <a:t>.btn-lg</a:t>
            </a:r>
            <a:r>
              <a:rPr lang="en-US" sz="2000"/>
              <a:t> or </a:t>
            </a:r>
            <a:r>
              <a:rPr lang="en-US" sz="2000">
                <a:highlight>
                  <a:srgbClr val="F8D22F"/>
                </a:highlight>
                <a:latin typeface="Consolas" panose="020B0609020204030204" pitchFamily="49" charset="0"/>
              </a:rPr>
              <a:t>.btn-sm</a:t>
            </a:r>
            <a:r>
              <a:rPr lang="en-US" sz="2000"/>
              <a:t> for additional sizes.</a:t>
            </a:r>
            <a:endParaRPr lang="en-US" sz="1600"/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btn-lg</a:t>
            </a:r>
            <a:r>
              <a:rPr lang="en-US" sz="1400">
                <a:latin typeface="Consolas" panose="020B0609020204030204" pitchFamily="49" charset="0"/>
              </a:rPr>
              <a:t>"&gt;Large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btn-lg</a:t>
            </a:r>
            <a:r>
              <a:rPr lang="en-US" sz="1400">
                <a:latin typeface="Consolas" panose="020B0609020204030204" pitchFamily="49" charset="0"/>
              </a:rPr>
              <a:t>"&gt;Large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</a:t>
            </a:r>
            <a:r>
              <a:rPr lang="en-US" sz="1400">
                <a:latin typeface="Consolas" panose="020B0609020204030204" pitchFamily="49" charset="0"/>
              </a:rPr>
              <a:t>"&gt;Regular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</a:t>
            </a:r>
            <a:r>
              <a:rPr lang="en-US" sz="1400">
                <a:latin typeface="Consolas" panose="020B0609020204030204" pitchFamily="49" charset="0"/>
              </a:rPr>
              <a:t>"&gt;Regular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btn-sm</a:t>
            </a:r>
            <a:r>
              <a:rPr lang="en-US" sz="1400">
                <a:latin typeface="Consolas" panose="020B0609020204030204" pitchFamily="49" charset="0"/>
              </a:rPr>
              <a:t>"&gt;Small Button&lt;/button&gt;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&lt;button type="button"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btn-secondary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btn-sm</a:t>
            </a:r>
            <a:r>
              <a:rPr lang="en-US" sz="1400">
                <a:latin typeface="Consolas" panose="020B0609020204030204" pitchFamily="49" charset="0"/>
              </a:rPr>
              <a:t>"&gt;Small Button&lt;/button&gt;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0B235-EAC3-4417-9B41-562DD9AD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68" y="3106345"/>
            <a:ext cx="3162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https://getbootstrap.com/docs/4.5/components/buttons/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628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Courier New</vt:lpstr>
      <vt:lpstr>Garamond</vt:lpstr>
      <vt:lpstr>SavonVTI</vt:lpstr>
      <vt:lpstr>Bootstrap Buttons</vt:lpstr>
      <vt:lpstr>Buttons</vt:lpstr>
      <vt:lpstr>Unstyled Links &amp; Buttons</vt:lpstr>
      <vt:lpstr>Colored Links</vt:lpstr>
      <vt:lpstr>Colored Buttons</vt:lpstr>
      <vt:lpstr>Outline Buttons</vt:lpstr>
      <vt:lpstr>Button Sizes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2020-09-02T01:50:45Z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