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8" r:id="rId8"/>
    <p:sldId id="279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components/collapse/" TargetMode="External"/><Relationship Id="rId2" Type="http://schemas.openxmlformats.org/officeDocument/2006/relationships/hyperlink" Target="https://getbootstrap.com/docs/4.5/components/nav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navb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Navbar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370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Bootstrap's responsive navbar includes support for branding, navigation, and more. Including support for the collapse plugin.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require a wrapping </a:t>
            </a:r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</a:rPr>
              <a:t>.navbar</a:t>
            </a:r>
            <a:r>
              <a:rPr lang="en-US" sz="1600"/>
              <a:t> element, with </a:t>
            </a:r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</a:rPr>
              <a:t>.navbar-expand-{breakpoint}</a:t>
            </a:r>
            <a:r>
              <a:rPr lang="en-US" sz="1600"/>
              <a:t> for responsive collapsing, and </a:t>
            </a:r>
            <a:r>
              <a:rPr lang="en-US" sz="1600" b="1">
                <a:highlight>
                  <a:srgbClr val="FCF7F1"/>
                </a:highlight>
              </a:rPr>
              <a:t>color scheme</a:t>
            </a:r>
            <a:r>
              <a:rPr lang="en-US" sz="1600"/>
              <a:t> classes.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and their contents are </a:t>
            </a:r>
            <a:r>
              <a:rPr lang="en-US" sz="1600" b="1"/>
              <a:t>fluid</a:t>
            </a:r>
            <a:r>
              <a:rPr lang="en-US" sz="1600"/>
              <a:t> by default.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are </a:t>
            </a:r>
            <a:r>
              <a:rPr lang="en-US" sz="1600" b="1"/>
              <a:t>responsive</a:t>
            </a:r>
            <a:r>
              <a:rPr lang="en-US" sz="1600"/>
              <a:t> by default.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Navbars are </a:t>
            </a:r>
            <a:r>
              <a:rPr lang="en-US" sz="1600" b="1"/>
              <a:t>hidden</a:t>
            </a:r>
            <a:r>
              <a:rPr lang="en-US" sz="1600"/>
              <a:t> by default when </a:t>
            </a:r>
            <a:r>
              <a:rPr lang="en-US" sz="1600" b="1"/>
              <a:t>printing.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Use </a:t>
            </a:r>
            <a:r>
              <a:rPr lang="en-US" sz="1600" b="1"/>
              <a:t>spacing</a:t>
            </a:r>
            <a:r>
              <a:rPr lang="en-US" sz="1600"/>
              <a:t> and </a:t>
            </a:r>
            <a:r>
              <a:rPr lang="en-US" sz="1600" b="1"/>
              <a:t>flex</a:t>
            </a:r>
            <a:r>
              <a:rPr lang="en-US" sz="1600"/>
              <a:t> utility classes to control spacing and alignment.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474571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https://getbootstrap.com/docs/4.5/components/navbar/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https://getbootstrap.com/docs/4.5/components/navs/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https://getbootstrap.com/docs/4.5/components/collapse/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 simple navbar (non-responsive)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6953075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navbar-brand</a:t>
            </a:r>
            <a:r>
              <a:rPr lang="en-US" sz="1400">
                <a:latin typeface="Consolas" panose="020B0609020204030204" pitchFamily="49" charset="0"/>
              </a:rPr>
              <a:t>" href="/index.html"&gt;COMPANY NAME&lt;/a&gt;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&lt;ul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navbar-nav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&lt;li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nav-item active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nav-link</a:t>
            </a:r>
            <a:r>
              <a:rPr lang="en-US" sz="1400">
                <a:latin typeface="Consolas" panose="020B0609020204030204" pitchFamily="49" charset="0"/>
              </a:rPr>
              <a:t>" href="/index.html"&gt;Home&lt;/a&gt;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&lt;/li&gt;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&lt;li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nav-item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nav-link</a:t>
            </a:r>
            <a:r>
              <a:rPr lang="en-US" sz="1400">
                <a:latin typeface="Consolas" panose="020B0609020204030204" pitchFamily="49" charset="0"/>
              </a:rPr>
              <a:t>" href="/projects.html"&gt;Projects&lt;/a&gt;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&lt;/li&gt;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&lt;/ul&gt;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E507-3ABB-4E75-BFCB-C3270F4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5438782"/>
            <a:ext cx="4562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 simple navbar (responsive)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navbar-expand-sm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navbar-brand</a:t>
            </a:r>
            <a:r>
              <a:rPr lang="en-US" sz="1400">
                <a:latin typeface="Consolas" panose="020B0609020204030204" pitchFamily="49" charset="0"/>
              </a:rPr>
              <a:t>" href="/index.html"&gt;COMPANY NAME&lt;/a&gt;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&lt;button class="navbar-toggler"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type="button" data-toggle="collapse" data-target="#navbar1"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aria-controls="navbar1" aria-expanded="false" aria-label="Toggle navigation"&gt;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&lt;span class="navbar-toggler-icon"&gt;&lt;/span&gt;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&lt;div id="navbar1" class="collapse navbar-collapse"&gt;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&lt;ul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navbar-nav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&lt;/ul&gt;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E507-3ABB-4E75-BFCB-C3270F4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40" y="4826203"/>
            <a:ext cx="4562475" cy="52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168E1-CD96-4EFF-B198-BCB41D9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0" y="5535176"/>
            <a:ext cx="4562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Adding a brand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navbar-dark bg-dark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navbar-brand d-flex align-items-center</a:t>
            </a:r>
            <a:r>
              <a:rPr lang="en-US" sz="1400">
                <a:latin typeface="Consolas" panose="020B0609020204030204" pitchFamily="49" charset="0"/>
              </a:rPr>
              <a:t>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42D02-058B-4343-B08C-B941FCD9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1" y="5052094"/>
            <a:ext cx="5610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3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Color Scheme (light)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navbar-light bg-light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class="navbar-brand d-flex align-items-center"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715E6-638A-4852-9B39-EE73156A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75" y="4138608"/>
            <a:ext cx="56102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F0B4B-AE1E-4A72-A1D0-6AD31CBC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5" y="4907399"/>
            <a:ext cx="5638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01"/>
            <a:ext cx="10058400" cy="1371600"/>
          </a:xfrm>
        </p:spPr>
        <p:txBody>
          <a:bodyPr/>
          <a:lstStyle/>
          <a:p>
            <a:r>
              <a:rPr lang="en-US"/>
              <a:t>Color Scheme (primary)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9218"/>
            <a:ext cx="11125200" cy="5438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&lt;nav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navbar navbar-expand-sm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navbar-dark bg-primary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&lt;a class="navbar-brand d-flex align-items-center" href="/index.html"&gt;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&lt;img class="d-inline-block mr-2" src="..." width="30" height="30" alt=""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&lt;span&gt;COMPANY NAME&lt;/span&gt;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&lt;/a&gt;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...</a:t>
            </a:r>
            <a:endParaRPr lang="en-US" sz="1400">
              <a:highlight>
                <a:srgbClr val="F8D22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680E-33DE-431D-A946-749261F0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54" y="4138608"/>
            <a:ext cx="5610225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07824-98FD-416C-AD0C-96D7407D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54" y="4903661"/>
            <a:ext cx="56388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B7CD1-8E37-4839-B9EE-604AF0CB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054" y="5548775"/>
            <a:ext cx="5619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https://getbootstrap.com/docs/4.5/components/navbar/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564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Courier New</vt:lpstr>
      <vt:lpstr>Garamond</vt:lpstr>
      <vt:lpstr>SavonVTI</vt:lpstr>
      <vt:lpstr>Bootstrap Navbar</vt:lpstr>
      <vt:lpstr>Navbar</vt:lpstr>
      <vt:lpstr>A simple navbar (non-responsive)</vt:lpstr>
      <vt:lpstr>A simple navbar (responsive)</vt:lpstr>
      <vt:lpstr>Adding a brand logo</vt:lpstr>
      <vt:lpstr>Color Scheme (light)</vt:lpstr>
      <vt:lpstr>Color Scheme (primary)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2020-09-02T01:09:15Z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