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4"/>
  </p:notesMasterIdLst>
  <p:sldIdLst>
    <p:sldId id="257" r:id="rId5"/>
    <p:sldId id="263" r:id="rId6"/>
    <p:sldId id="308" r:id="rId7"/>
    <p:sldId id="265" r:id="rId8"/>
    <p:sldId id="287" r:id="rId9"/>
    <p:sldId id="288" r:id="rId10"/>
    <p:sldId id="309" r:id="rId11"/>
    <p:sldId id="266" r:id="rId12"/>
    <p:sldId id="268" r:id="rId13"/>
    <p:sldId id="290" r:id="rId14"/>
    <p:sldId id="289" r:id="rId15"/>
    <p:sldId id="291" r:id="rId16"/>
    <p:sldId id="313" r:id="rId17"/>
    <p:sldId id="315" r:id="rId18"/>
    <p:sldId id="314" r:id="rId19"/>
    <p:sldId id="310" r:id="rId20"/>
    <p:sldId id="269" r:id="rId21"/>
    <p:sldId id="316" r:id="rId22"/>
    <p:sldId id="312" r:id="rId23"/>
    <p:sldId id="311" r:id="rId24"/>
    <p:sldId id="267" r:id="rId25"/>
    <p:sldId id="270" r:id="rId26"/>
    <p:sldId id="293" r:id="rId27"/>
    <p:sldId id="27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4" r:id="rId38"/>
    <p:sldId id="305" r:id="rId39"/>
    <p:sldId id="306" r:id="rId40"/>
    <p:sldId id="280" r:id="rId41"/>
    <p:sldId id="307" r:id="rId42"/>
    <p:sldId id="27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94947" autoAdjust="0"/>
  </p:normalViewPr>
  <p:slideViewPr>
    <p:cSldViewPr snapToGrid="0">
      <p:cViewPr varScale="1">
        <p:scale>
          <a:sx n="78" d="100"/>
          <a:sy n="78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-sizin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https://developer.mozilla.org/en-US/docs/Web/CSS/box-sizing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7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B0F0"/>
                </a:solidFill>
              </a:rPr>
              <a:t>https://developer.mozilla.org/en-US/docs/Web/CSS/margin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9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https://developer.mozilla.org/en-US/docs/Web/CSS/box-sizing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3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CSS/CSS_Referenc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CSS/Using_CSS_gradien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mozilla.org/en-US/docs/CSS/Tutorials/Using_CSS_transform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mozilla.org/en-US/docs/CSS/Tutorials/Using_CSS_transform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ozilla.org/en-US/docs/Web/CSS/CSS_Animations/Using_CSS_animatio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" TargetMode="External"/><Relationship Id="rId5" Type="http://schemas.openxmlformats.org/officeDocument/2006/relationships/hyperlink" Target="https://developer.mozilla.org/en-US/docs/Learn/CSS/First_steps" TargetMode="External"/><Relationship Id="rId4" Type="http://schemas.openxmlformats.org/officeDocument/2006/relationships/hyperlink" Target="https://developer.mozilla.org/en-US/docs/CSS/Getting_Start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itchFamily="34" charset="0"/>
                <a:cs typeface="Arial" pitchFamily="34" charset="0"/>
              </a:rPr>
              <a:t>REVIEW PART II - CSS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margin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margin</a:t>
            </a:r>
            <a:r>
              <a:rPr lang="en-US" sz="1800">
                <a:cs typeface="Arial" panose="020B0604020202020204" pitchFamily="34" charset="0"/>
              </a:rPr>
              <a:t> property </a:t>
            </a:r>
            <a:r>
              <a:rPr lang="en-US" sz="1800" dirty="0">
                <a:cs typeface="Arial" panose="020B0604020202020204" pitchFamily="34" charset="0"/>
              </a:rPr>
              <a:t>sets the margin area on all four sides of an element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1800">
                <a:cs typeface="Arial" panose="020B0604020202020204" pitchFamily="34" charset="0"/>
              </a:rPr>
              <a:t>It </a:t>
            </a:r>
            <a:r>
              <a:rPr lang="en-US" sz="1800" dirty="0">
                <a:cs typeface="Arial" panose="020B0604020202020204" pitchFamily="34" charset="0"/>
              </a:rPr>
              <a:t>is a shorthand for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margin-top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margin-right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margin-bottom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>
                <a:cs typeface="Arial" panose="020B0604020202020204" pitchFamily="34" charset="0"/>
              </a:rPr>
              <a:t>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margin-left</a:t>
            </a:r>
            <a:r>
              <a:rPr lang="en-US" sz="1800">
                <a:cs typeface="Arial" panose="020B0604020202020204" pitchFamily="34" charset="0"/>
              </a:rPr>
              <a:t>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3810" y="5816025"/>
            <a:ext cx="10141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solidFill>
                  <a:srgbClr val="00B0F0"/>
                </a:solidFill>
              </a:rPr>
              <a:t>https://developer.mozilla.org/en-US/docs/Web/CSS/margin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2" y="3106250"/>
            <a:ext cx="4638675" cy="2314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25F440-81D0-45D3-8FB6-098F5F2A2598}"/>
              </a:ext>
            </a:extLst>
          </p:cNvPr>
          <p:cNvSpPr txBox="1"/>
          <p:nvPr/>
        </p:nvSpPr>
        <p:spPr>
          <a:xfrm>
            <a:off x="6591299" y="4461990"/>
            <a:ext cx="4238625" cy="646331"/>
          </a:xfrm>
          <a:prstGeom prst="rect">
            <a:avLst/>
          </a:prstGeom>
          <a:solidFill>
            <a:srgbClr val="FCF7F1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TODO:</a:t>
            </a:r>
          </a:p>
          <a:p>
            <a:r>
              <a:rPr lang="en-US" b="1">
                <a:solidFill>
                  <a:srgbClr val="FF0000"/>
                </a:solidFill>
              </a:rPr>
              <a:t>Add better example and image</a:t>
            </a:r>
          </a:p>
        </p:txBody>
      </p:sp>
    </p:spTree>
    <p:extLst>
      <p:ext uri="{BB962C8B-B14F-4D97-AF65-F5344CB8AC3E}">
        <p14:creationId xmlns:p14="http://schemas.microsoft.com/office/powerpoint/2010/main" val="366496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padding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padding</a:t>
            </a:r>
            <a:r>
              <a:rPr lang="en-US" sz="1800">
                <a:cs typeface="Arial" panose="020B0604020202020204" pitchFamily="34" charset="0"/>
              </a:rPr>
              <a:t> property </a:t>
            </a:r>
            <a:r>
              <a:rPr lang="en-US" sz="1800" dirty="0">
                <a:cs typeface="Arial" panose="020B0604020202020204" pitchFamily="34" charset="0"/>
              </a:rPr>
              <a:t>sets the padding area on all four sides of an element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1800">
                <a:cs typeface="Arial" panose="020B0604020202020204" pitchFamily="34" charset="0"/>
              </a:rPr>
              <a:t>It </a:t>
            </a:r>
            <a:r>
              <a:rPr lang="en-US" sz="1800" dirty="0">
                <a:cs typeface="Arial" panose="020B0604020202020204" pitchFamily="34" charset="0"/>
              </a:rPr>
              <a:t>is a shorthand for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padding-top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padding-right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padding-bottom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>
                <a:cs typeface="Arial" panose="020B0604020202020204" pitchFamily="34" charset="0"/>
              </a:rPr>
              <a:t>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padding-left</a:t>
            </a:r>
            <a:r>
              <a:rPr lang="en-US" sz="1800">
                <a:cs typeface="Arial" panose="020B0604020202020204" pitchFamily="34" charset="0"/>
              </a:rPr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801165"/>
            <a:ext cx="10058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>
                <a:solidFill>
                  <a:srgbClr val="00B0F0"/>
                </a:solidFill>
              </a:rPr>
              <a:t>https://</a:t>
            </a:r>
            <a:r>
              <a:rPr lang="en-US" sz="1600" dirty="0">
                <a:solidFill>
                  <a:srgbClr val="00B0F0"/>
                </a:solidFill>
              </a:rPr>
              <a:t>developer.mozilla</a:t>
            </a:r>
            <a:r>
              <a:rPr lang="en-US" sz="1600">
                <a:solidFill>
                  <a:srgbClr val="00B0F0"/>
                </a:solidFill>
              </a:rPr>
              <a:t>.org</a:t>
            </a:r>
            <a:r>
              <a:rPr lang="en-US" sz="1600" dirty="0">
                <a:solidFill>
                  <a:srgbClr val="00B0F0"/>
                </a:solidFill>
              </a:rPr>
              <a:t>/en-US/docs/Web/CSS/padding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3429000"/>
            <a:ext cx="3933825" cy="1657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2A2C7B-B5DE-458C-83E3-FA7A7855A6BD}"/>
              </a:ext>
            </a:extLst>
          </p:cNvPr>
          <p:cNvSpPr txBox="1"/>
          <p:nvPr/>
        </p:nvSpPr>
        <p:spPr>
          <a:xfrm>
            <a:off x="6591299" y="4461990"/>
            <a:ext cx="4238625" cy="646331"/>
          </a:xfrm>
          <a:prstGeom prst="rect">
            <a:avLst/>
          </a:prstGeom>
          <a:solidFill>
            <a:srgbClr val="FCF7F1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TODO:</a:t>
            </a:r>
          </a:p>
          <a:p>
            <a:r>
              <a:rPr lang="en-US" b="1">
                <a:solidFill>
                  <a:srgbClr val="FF0000"/>
                </a:solidFill>
              </a:rPr>
              <a:t>Add better example and image</a:t>
            </a:r>
          </a:p>
        </p:txBody>
      </p:sp>
    </p:spTree>
    <p:extLst>
      <p:ext uri="{BB962C8B-B14F-4D97-AF65-F5344CB8AC3E}">
        <p14:creationId xmlns:p14="http://schemas.microsoft.com/office/powerpoint/2010/main" val="389578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border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border</a:t>
            </a:r>
            <a:r>
              <a:rPr lang="en-US" sz="1800">
                <a:cs typeface="Arial" panose="020B0604020202020204" pitchFamily="34" charset="0"/>
              </a:rPr>
              <a:t> shorthand property sets </a:t>
            </a:r>
            <a:r>
              <a:rPr lang="en-US" sz="1800" dirty="0">
                <a:cs typeface="Arial" panose="020B0604020202020204" pitchFamily="34" charset="0"/>
              </a:rPr>
              <a:t>an element's border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1800">
                <a:cs typeface="Arial" panose="020B0604020202020204" pitchFamily="34" charset="0"/>
              </a:rPr>
              <a:t>It </a:t>
            </a:r>
            <a:r>
              <a:rPr lang="en-US" sz="1800" dirty="0">
                <a:cs typeface="Arial" panose="020B0604020202020204" pitchFamily="34" charset="0"/>
              </a:rPr>
              <a:t>sets the values of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border-width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border-style</a:t>
            </a:r>
            <a:r>
              <a:rPr lang="en-US" sz="1800" dirty="0">
                <a:cs typeface="Arial" panose="020B0604020202020204" pitchFamily="34" charset="0"/>
              </a:rPr>
              <a:t>, </a:t>
            </a:r>
            <a:r>
              <a:rPr lang="en-US" sz="1800">
                <a:cs typeface="Arial" panose="020B0604020202020204" pitchFamily="34" charset="0"/>
              </a:rPr>
              <a:t>and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border-color</a:t>
            </a:r>
            <a:r>
              <a:rPr lang="en-US" sz="1800">
                <a:cs typeface="Arial" panose="020B0604020202020204" pitchFamily="34" charset="0"/>
              </a:rPr>
              <a:t>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816025"/>
            <a:ext cx="10058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Source</a:t>
            </a:r>
          </a:p>
          <a:p>
            <a:r>
              <a:rPr lang="en-US" sz="1600" dirty="0">
                <a:solidFill>
                  <a:srgbClr val="00B0F0"/>
                </a:solidFill>
              </a:rPr>
              <a:t>https://developer.mozilla.org/en-US/docs/Web/CSS/border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5" y="3285537"/>
            <a:ext cx="5762625" cy="1657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78AED-C2F5-48E4-82AC-F720A7A58FF4}"/>
              </a:ext>
            </a:extLst>
          </p:cNvPr>
          <p:cNvSpPr txBox="1"/>
          <p:nvPr/>
        </p:nvSpPr>
        <p:spPr>
          <a:xfrm>
            <a:off x="6591299" y="4461990"/>
            <a:ext cx="4238625" cy="646331"/>
          </a:xfrm>
          <a:prstGeom prst="rect">
            <a:avLst/>
          </a:prstGeom>
          <a:solidFill>
            <a:srgbClr val="FCF7F1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TODO:</a:t>
            </a:r>
          </a:p>
          <a:p>
            <a:r>
              <a:rPr lang="en-US" b="1">
                <a:solidFill>
                  <a:srgbClr val="FF0000"/>
                </a:solidFill>
              </a:rPr>
              <a:t>Add better example and image</a:t>
            </a:r>
          </a:p>
        </p:txBody>
      </p:sp>
    </p:spTree>
    <p:extLst>
      <p:ext uri="{BB962C8B-B14F-4D97-AF65-F5344CB8AC3E}">
        <p14:creationId xmlns:p14="http://schemas.microsoft.com/office/powerpoint/2010/main" val="211811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707B8-F332-42CE-A44C-C76EFA17F067}"/>
              </a:ext>
            </a:extLst>
          </p:cNvPr>
          <p:cNvSpPr txBox="1"/>
          <p:nvPr/>
        </p:nvSpPr>
        <p:spPr>
          <a:xfrm>
            <a:off x="6591299" y="4461990"/>
            <a:ext cx="4238625" cy="646331"/>
          </a:xfrm>
          <a:prstGeom prst="rect">
            <a:avLst/>
          </a:prstGeom>
          <a:solidFill>
            <a:srgbClr val="FCF7F1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TODO:</a:t>
            </a:r>
          </a:p>
          <a:p>
            <a:r>
              <a:rPr lang="en-US" b="1">
                <a:solidFill>
                  <a:srgbClr val="FF0000"/>
                </a:solidFill>
              </a:rPr>
              <a:t>Add explanation of border-radius</a:t>
            </a:r>
          </a:p>
        </p:txBody>
      </p:sp>
    </p:spTree>
    <p:extLst>
      <p:ext uri="{BB962C8B-B14F-4D97-AF65-F5344CB8AC3E}">
        <p14:creationId xmlns:p14="http://schemas.microsoft.com/office/powerpoint/2010/main" val="355264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707B8-F332-42CE-A44C-C76EFA17F067}"/>
              </a:ext>
            </a:extLst>
          </p:cNvPr>
          <p:cNvSpPr txBox="1"/>
          <p:nvPr/>
        </p:nvSpPr>
        <p:spPr>
          <a:xfrm>
            <a:off x="6591299" y="4461990"/>
            <a:ext cx="4238625" cy="646331"/>
          </a:xfrm>
          <a:prstGeom prst="rect">
            <a:avLst/>
          </a:prstGeom>
          <a:solidFill>
            <a:srgbClr val="FCF7F1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TODO:</a:t>
            </a:r>
          </a:p>
          <a:p>
            <a:r>
              <a:rPr lang="en-US" b="1">
                <a:solidFill>
                  <a:srgbClr val="FF0000"/>
                </a:solidFill>
              </a:rPr>
              <a:t>Add explanation of background</a:t>
            </a:r>
          </a:p>
        </p:txBody>
      </p:sp>
    </p:spTree>
    <p:extLst>
      <p:ext uri="{BB962C8B-B14F-4D97-AF65-F5344CB8AC3E}">
        <p14:creationId xmlns:p14="http://schemas.microsoft.com/office/powerpoint/2010/main" val="36690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6299-A933-40D7-A9C6-0337904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box-sizing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854A-7292-4684-9496-100A1DF7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box-sizing</a:t>
            </a:r>
            <a:r>
              <a:rPr lang="en-US" sz="1800"/>
              <a:t> property sets how the total width and height of an element is calculated.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content-box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/>
              <a:t>width</a:t>
            </a:r>
            <a:r>
              <a:rPr lang="en-US" sz="1800"/>
              <a:t> and </a:t>
            </a:r>
            <a:r>
              <a:rPr lang="en-US" sz="1800" b="1"/>
              <a:t>height</a:t>
            </a:r>
            <a:r>
              <a:rPr lang="en-US" sz="1800"/>
              <a:t> properties include the </a:t>
            </a:r>
            <a:r>
              <a:rPr lang="en-US" sz="1800" b="1"/>
              <a:t>content,</a:t>
            </a:r>
            <a:r>
              <a:rPr lang="en-US" sz="1800"/>
              <a:t> but do not include the </a:t>
            </a:r>
            <a:r>
              <a:rPr lang="en-US" sz="1800" b="1"/>
              <a:t>padding, border, or margin.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/>
              <a:t>For example, </a:t>
            </a: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.box {width: 350px; border: 10px solid black;}</a:t>
            </a:r>
            <a:r>
              <a:rPr lang="en-US" sz="1800"/>
              <a:t> renders a box that is </a:t>
            </a:r>
            <a:r>
              <a:rPr lang="en-US" sz="1800" b="1">
                <a:highlight>
                  <a:srgbClr val="FCF7F1"/>
                </a:highlight>
              </a:rPr>
              <a:t>370px</a:t>
            </a:r>
            <a:r>
              <a:rPr lang="en-US" sz="1800"/>
              <a:t> wide.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This is the default mode.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border-box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/>
              <a:t>width</a:t>
            </a:r>
            <a:r>
              <a:rPr lang="en-US" sz="1800"/>
              <a:t> and </a:t>
            </a:r>
            <a:r>
              <a:rPr lang="en-US" sz="1800" b="1"/>
              <a:t>height</a:t>
            </a:r>
            <a:r>
              <a:rPr lang="en-US" sz="1800"/>
              <a:t> properties include the </a:t>
            </a:r>
            <a:r>
              <a:rPr lang="en-US" sz="1800" b="1"/>
              <a:t>content, padding, and border,</a:t>
            </a:r>
            <a:r>
              <a:rPr lang="en-US" sz="1800"/>
              <a:t> but do not include the </a:t>
            </a:r>
            <a:r>
              <a:rPr lang="en-US" sz="1800" b="1"/>
              <a:t>margin.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/>
              <a:t>For example, </a:t>
            </a: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.box {width: 350px; border: 10px solid black;}</a:t>
            </a:r>
            <a:r>
              <a:rPr lang="en-US" sz="1800"/>
              <a:t> renders a box that is </a:t>
            </a:r>
            <a:r>
              <a:rPr lang="en-US" sz="1800" b="1">
                <a:highlight>
                  <a:srgbClr val="FCF7F1"/>
                </a:highlight>
              </a:rPr>
              <a:t>350px</a:t>
            </a:r>
            <a:r>
              <a:rPr lang="en-US" sz="1800"/>
              <a:t> wide.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Using this mode for page layout is higly recommended.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865B0-C286-4528-BDAD-048B7820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8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Flexbox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flexbox to implement page layouts.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7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What is Flexbox?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cs typeface="Arial" panose="020B0604020202020204" pitchFamily="34" charset="0"/>
              </a:rPr>
              <a:t>Flexbox is a </a:t>
            </a:r>
            <a:r>
              <a:rPr lang="en-US" sz="2400" dirty="0">
                <a:cs typeface="Arial" panose="020B0604020202020204" pitchFamily="34" charset="0"/>
              </a:rPr>
              <a:t>one-dimensional </a:t>
            </a:r>
            <a:r>
              <a:rPr lang="en-US" sz="2400">
                <a:cs typeface="Arial" panose="020B0604020202020204" pitchFamily="34" charset="0"/>
              </a:rPr>
              <a:t>layout model. It offers powerful space distribution and alignment capabilities not found in previous layout models.</a:t>
            </a:r>
          </a:p>
          <a:p>
            <a:pPr marL="0" indent="0">
              <a:buNone/>
            </a:pPr>
            <a:endParaRPr lang="en-US" sz="240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highlight>
                  <a:srgbClr val="FCF7F1"/>
                </a:highlight>
                <a:cs typeface="Arial" panose="020B0604020202020204" pitchFamily="34" charset="0"/>
              </a:rPr>
              <a:t>Flexbox is the backbone of modern responsive web design.</a:t>
            </a:r>
            <a:endParaRPr lang="en-US" sz="2400" dirty="0">
              <a:highlight>
                <a:srgbClr val="FCF7F1"/>
              </a:highlight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877580"/>
            <a:ext cx="10141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Source</a:t>
            </a:r>
          </a:p>
          <a:p>
            <a:r>
              <a:rPr lang="en-US" sz="1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https://developer.mozilla.org/en-US/docs/Web/CSS/CSS_Flexible_Box_Layout/Basic_Concepts_of</a:t>
            </a: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_Flexbox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8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4F94-4F43-48C5-8DBA-C49A7E19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CCEA-F74C-4F87-86A7-ECCBBA84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0B69-D426-496D-AF0A-A02A5A0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1005D-F7B1-4D43-9BDD-69BD05FD5DA6}"/>
              </a:ext>
            </a:extLst>
          </p:cNvPr>
          <p:cNvSpPr txBox="1"/>
          <p:nvPr/>
        </p:nvSpPr>
        <p:spPr>
          <a:xfrm>
            <a:off x="6591299" y="4461990"/>
            <a:ext cx="4238625" cy="646331"/>
          </a:xfrm>
          <a:prstGeom prst="rect">
            <a:avLst/>
          </a:prstGeom>
          <a:solidFill>
            <a:srgbClr val="FCF7F1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TODO:</a:t>
            </a:r>
          </a:p>
          <a:p>
            <a:r>
              <a:rPr lang="en-US" b="1">
                <a:solidFill>
                  <a:srgbClr val="FF0000"/>
                </a:solidFill>
              </a:rPr>
              <a:t>Add explanation of flexbox</a:t>
            </a:r>
          </a:p>
        </p:txBody>
      </p:sp>
    </p:spTree>
    <p:extLst>
      <p:ext uri="{BB962C8B-B14F-4D97-AF65-F5344CB8AC3E}">
        <p14:creationId xmlns:p14="http://schemas.microsoft.com/office/powerpoint/2010/main" val="299064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5BD4-63B5-4E42-A498-A592EC74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 Complete Guide to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9DF-DD88-4E11-B08E-05BBF38F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2691"/>
            <a:ext cx="10058400" cy="7943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See </a:t>
            </a:r>
            <a:r>
              <a:rPr lang="en-US" b="1" dirty="0">
                <a:hlinkClick r:id="rId2"/>
              </a:rPr>
              <a:t>https://css-tricks.com/snippets/css/a-guide-to-flexbox/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for a complete and thorough explanation of flexbox (with helpful pictures.)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AC98F-97F8-41AF-96AA-B9598A9B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518B0-23B6-416B-AF21-2830E29F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784120"/>
            <a:ext cx="6477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4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Apply styles with Inline Styles, Embedded Stylesheets, and External Stylesheets</a:t>
            </a:r>
          </a:p>
          <a:p>
            <a:r>
              <a:rPr lang="en-US" sz="1800" dirty="0">
                <a:cs typeface="Arial" panose="020B0604020202020204" pitchFamily="34" charset="0"/>
              </a:rPr>
              <a:t>Understand 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Flexbox to implement page layouts</a:t>
            </a:r>
          </a:p>
          <a:p>
            <a:r>
              <a:rPr lang="en-US" sz="1800" dirty="0">
                <a:cs typeface="Arial" panose="020B0604020202020204" pitchFamily="34" charset="0"/>
              </a:rPr>
              <a:t>Use the main CSS selectors: type, class, id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relational selectors: descendent and direct descendent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style text</a:t>
            </a:r>
          </a:p>
          <a:p>
            <a:r>
              <a:rPr lang="en-US" sz="1800" dirty="0">
                <a:cs typeface="Arial" panose="020B0604020202020204" pitchFamily="34" charset="0"/>
              </a:rPr>
              <a:t>Use CSS properties to change background and foreground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CSS Selectors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selectors to pick what elements to style.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See the following URL for a complete list of all CSS Selectors: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  <a:hlinkClick r:id="rId2"/>
              </a:rPr>
              <a:t>https://developer.mozilla.org/en-US/docs/CSS/CSS_Reference</a:t>
            </a:r>
            <a:r>
              <a:rPr lang="en-US" sz="1800" dirty="0">
                <a:cs typeface="Arial" pitchFamily="34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66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The class attribute is used to point to a class name in a stylesheet. It can also be used by a JavaScript to access and manipulate element</a:t>
            </a:r>
            <a:r>
              <a:rPr lang="en-US" sz="1800" b="1" dirty="0">
                <a:cs typeface="Arial" pitchFamily="34" charset="0"/>
              </a:rPr>
              <a:t>s</a:t>
            </a:r>
            <a:r>
              <a:rPr lang="en-US" sz="1800" dirty="0">
                <a:cs typeface="Arial" pitchFamily="34" charset="0"/>
              </a:rPr>
              <a:t> with that name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Example: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.red {color: red;} (in CSS):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&lt;p class="red"&gt;Red paragraph1&lt;/p&gt;</a:t>
            </a:r>
          </a:p>
          <a:p>
            <a:pPr indent="0">
              <a:buNone/>
            </a:pPr>
            <a:r>
              <a:rPr lang="en-US" sz="1400" dirty="0">
                <a:latin typeface="Consolas" panose="020B0609020204030204" pitchFamily="49" charset="0"/>
                <a:cs typeface="Arial" pitchFamily="34" charset="0"/>
              </a:rPr>
              <a:t>&lt;p class="red"&gt;Red paragraph2&lt;/p&gt;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45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The id attribute is used to point to an element in a stylesheet. It can also be used by a JavaScript to access and manipulate an element with that name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Example: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#red {color: red;} (in CSS):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&lt;p id="red"&gt;Red paragraph1&lt;/p&gt;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91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Selector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>
                <a:cs typeface="Arial" pitchFamily="34" charset="0"/>
              </a:rPr>
              <a:t>Simple Selectors select based on element name, id, or class name</a:t>
            </a:r>
          </a:p>
          <a:p>
            <a:pPr indent="0">
              <a:buNone/>
            </a:pPr>
            <a:r>
              <a:rPr lang="en-US" sz="1900" dirty="0">
                <a:cs typeface="Arial" pitchFamily="34" charset="0"/>
              </a:rPr>
              <a:t>Example:</a:t>
            </a:r>
          </a:p>
          <a:p>
            <a:pPr indent="0"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p {</a:t>
            </a:r>
          </a:p>
          <a:p>
            <a:pPr indent="0"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  text-align: center;</a:t>
            </a:r>
          </a:p>
          <a:p>
            <a:pPr indent="0"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  color: red;</a:t>
            </a:r>
          </a:p>
          <a:p>
            <a:pPr indent="0"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420825"/>
            <a:ext cx="7589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https://www.w3schools.com/CSS/css_selectors.asp</a:t>
            </a:r>
          </a:p>
        </p:txBody>
      </p:sp>
    </p:spTree>
    <p:extLst>
      <p:ext uri="{BB962C8B-B14F-4D97-AF65-F5344CB8AC3E}">
        <p14:creationId xmlns:p14="http://schemas.microsoft.com/office/powerpoint/2010/main" val="1306118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Selector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A combinator selects based upon the relationship between the selectors </a:t>
            </a:r>
          </a:p>
          <a:p>
            <a:pPr marL="91440" indent="0">
              <a:buNone/>
            </a:pPr>
            <a:r>
              <a:rPr lang="en-US" sz="1800" dirty="0">
                <a:cs typeface="Arial" pitchFamily="34" charset="0"/>
              </a:rPr>
              <a:t>Types:</a:t>
            </a:r>
          </a:p>
          <a:p>
            <a:pPr marL="91440" indent="0">
              <a:buNone/>
            </a:pPr>
            <a:r>
              <a:rPr lang="en-US" sz="1800" dirty="0">
                <a:cs typeface="Arial" pitchFamily="34" charset="0"/>
              </a:rPr>
              <a:t>descendant selector (space)</a:t>
            </a:r>
          </a:p>
          <a:p>
            <a:pPr marL="91440" indent="0">
              <a:buNone/>
            </a:pPr>
            <a:r>
              <a:rPr lang="en-US" sz="1800" dirty="0">
                <a:cs typeface="Arial" pitchFamily="34" charset="0"/>
              </a:rPr>
              <a:t>child selector (&gt;)</a:t>
            </a:r>
          </a:p>
          <a:p>
            <a:pPr marL="91440" indent="0">
              <a:buNone/>
            </a:pPr>
            <a:r>
              <a:rPr lang="en-US" sz="1800" dirty="0">
                <a:cs typeface="Arial" pitchFamily="34" charset="0"/>
              </a:rPr>
              <a:t>adjacent sibling selector (+)</a:t>
            </a:r>
          </a:p>
          <a:p>
            <a:pPr marL="91440" indent="0">
              <a:buNone/>
            </a:pPr>
            <a:r>
              <a:rPr lang="en-US" sz="1800" dirty="0">
                <a:cs typeface="Arial" pitchFamily="34" charset="0"/>
              </a:rPr>
              <a:t>general sibling selector (~)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420825"/>
            <a:ext cx="7589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https://www.w3schools.com/CSS/css_combinators.asp</a:t>
            </a:r>
          </a:p>
        </p:txBody>
      </p:sp>
    </p:spTree>
    <p:extLst>
      <p:ext uri="{BB962C8B-B14F-4D97-AF65-F5344CB8AC3E}">
        <p14:creationId xmlns:p14="http://schemas.microsoft.com/office/powerpoint/2010/main" val="703494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Selector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pseudo-class selects based on a special state of an element </a:t>
            </a:r>
          </a:p>
          <a:p>
            <a:pPr indent="0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Types (must be listed in this order to </a:t>
            </a:r>
            <a:r>
              <a:rPr lang="en-US" sz="1800" i="1" dirty="0">
                <a:latin typeface="Arial" panose="020B0604020202020204" pitchFamily="34" charset="0"/>
                <a:cs typeface="Arial" pitchFamily="34" charset="0"/>
              </a:rPr>
              <a:t>work</a:t>
            </a: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indent="0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link</a:t>
            </a:r>
          </a:p>
          <a:p>
            <a:pPr indent="0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visited</a:t>
            </a:r>
          </a:p>
          <a:p>
            <a:pPr indent="0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hover</a:t>
            </a:r>
          </a:p>
          <a:p>
            <a:pPr indent="0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active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420825"/>
            <a:ext cx="7589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https://www.w3schools.com/css/css_pseudo_classes.asp</a:t>
            </a:r>
          </a:p>
        </p:txBody>
      </p:sp>
    </p:spTree>
    <p:extLst>
      <p:ext uri="{BB962C8B-B14F-4D97-AF65-F5344CB8AC3E}">
        <p14:creationId xmlns:p14="http://schemas.microsoft.com/office/powerpoint/2010/main" val="1335222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Selector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A CSS pseudo-element is used to style specified parts of an element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Types: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::after		Inserts after element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::before   	Inserts before element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::first-letter	Selects first letter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::first-line 	Selects first line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::selection	Selects portion of an 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420825"/>
            <a:ext cx="7589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https://www.w3schools.com/CSS/css_pseudo_elements.asp</a:t>
            </a:r>
          </a:p>
        </p:txBody>
      </p:sp>
    </p:spTree>
    <p:extLst>
      <p:ext uri="{BB962C8B-B14F-4D97-AF65-F5344CB8AC3E}">
        <p14:creationId xmlns:p14="http://schemas.microsoft.com/office/powerpoint/2010/main" val="3683527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Selector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A CSS attribute selector selects elements with a specified attribute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Types: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[attribute]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[attribute=value]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[attribute~=value]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[attribute|=value]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420825"/>
            <a:ext cx="7589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https://www.w3schools.com/CSS/css_attribute_selectors.asp</a:t>
            </a:r>
          </a:p>
        </p:txBody>
      </p:sp>
    </p:spTree>
    <p:extLst>
      <p:ext uri="{BB962C8B-B14F-4D97-AF65-F5344CB8AC3E}">
        <p14:creationId xmlns:p14="http://schemas.microsoft.com/office/powerpoint/2010/main" val="712303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Selector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A CSS attribute selector selects elements with a specified attribute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Types: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[attribute^=value]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[attribute$=value]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[attribute*=value]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810" y="5420825"/>
            <a:ext cx="7589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https://www.w3schools.com/CSS/css_attribute_selectors.asp</a:t>
            </a:r>
          </a:p>
        </p:txBody>
      </p:sp>
    </p:spTree>
    <p:extLst>
      <p:ext uri="{BB962C8B-B14F-4D97-AF65-F5344CB8AC3E}">
        <p14:creationId xmlns:p14="http://schemas.microsoft.com/office/powerpoint/2010/main" val="293883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Applying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Inline Styles, Embedded Stylesheets, and External Stylesheets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71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CSS3 supports the "old" hexadecimal format for colors, and the rgb() (red, green, blue) format, and the built-in colors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In addition, CSS supports the following color options:</a:t>
            </a:r>
          </a:p>
          <a:p>
            <a:pPr marL="640080" indent="-457200"/>
            <a:r>
              <a:rPr lang="en-US" sz="1800" dirty="0">
                <a:cs typeface="Arial" pitchFamily="34" charset="0"/>
              </a:rPr>
              <a:t>RGBA</a:t>
            </a:r>
          </a:p>
          <a:p>
            <a:pPr marL="640080" indent="-457200"/>
            <a:r>
              <a:rPr lang="en-US" sz="1800" dirty="0">
                <a:cs typeface="Arial" pitchFamily="34" charset="0"/>
              </a:rPr>
              <a:t>HSL </a:t>
            </a:r>
          </a:p>
          <a:p>
            <a:pPr marL="640080" indent="-457200"/>
            <a:r>
              <a:rPr lang="en-US" sz="1800" dirty="0">
                <a:cs typeface="Arial" pitchFamily="34" charset="0"/>
              </a:rPr>
              <a:t>HSLA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82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HSL stands for hue, saturation, and lightness. hsl() accepts three values: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hue in degrees from 0 – 359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saturation, as a % where 100% is full hue and 0% causes a shade of gray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percentage for lightness, where 100% is white, 0% is black, and 50% is the norm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128540"/>
            <a:ext cx="7001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https://www.w3schools.com/CSS/css_attribute_selectors.asp</a:t>
            </a:r>
          </a:p>
        </p:txBody>
      </p:sp>
    </p:spTree>
    <p:extLst>
      <p:ext uri="{BB962C8B-B14F-4D97-AF65-F5344CB8AC3E}">
        <p14:creationId xmlns:p14="http://schemas.microsoft.com/office/powerpoint/2010/main" val="390067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Box-Shadow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The CSS3 box-shadow property takes a comma-separated list of shadows as its value.  Each shadow includes a color and: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The horizontal offset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The vertical offset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The blur distance of the shadow</a:t>
            </a:r>
          </a:p>
          <a:p>
            <a:pPr indent="0">
              <a:buNone/>
            </a:pPr>
            <a:r>
              <a:rPr lang="en-US" sz="1800" dirty="0">
                <a:cs typeface="Arial" pitchFamily="34" charset="0"/>
              </a:rPr>
              <a:t>The spread distance of the shadow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799" y="5128540"/>
            <a:ext cx="7001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solidFill>
                  <a:srgbClr val="00B0F0"/>
                </a:solidFill>
              </a:rPr>
              <a:t>https://www.w3schools.com/CSSref/css3_pr_box-shadow.asp</a:t>
            </a:r>
          </a:p>
        </p:txBody>
      </p:sp>
    </p:spTree>
    <p:extLst>
      <p:ext uri="{BB962C8B-B14F-4D97-AF65-F5344CB8AC3E}">
        <p14:creationId xmlns:p14="http://schemas.microsoft.com/office/powerpoint/2010/main" val="2233499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CSS Radial Gradients are circular or elliptical gradients.   The colors blend out from a starting point in all directions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CSS Linear Gradients are those where colors transition across a straight line, from top to bottom, left to right, or along any arbitrary axis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CSS Repeating Gradients provides both a repeating-linear-gradient and a repeating-radial-gradient gradient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128540"/>
            <a:ext cx="7349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https://developer.mozilla.org/en-US/docs/CSS/Using_CSS_gradients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12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The CSS transform property lets the user translate, rotate, scale, or skew an page element.  Translation functions let the user move elements left, right, up, or 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128540"/>
            <a:ext cx="8365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https://developer.mozilla.org/en-US/docs/CSS/Tutorials/Using_CSS_transforms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852" y="3124199"/>
            <a:ext cx="2500547" cy="21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0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+mj-lt"/>
                <a:cs typeface="Arial" pitchFamily="34" charset="0"/>
              </a:rPr>
              <a:t>Transitions allow the values of CSS properties to change over time, in essence providing simple animations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9" y="5128540"/>
            <a:ext cx="8365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https://developer.mozilla.org/en-US/docs/CSS/Tutorials/Using_CSS_transforms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675" y="3234267"/>
            <a:ext cx="4369858" cy="19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3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CSS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CSS animations involve the use of keyframes, i.e. a snapshot that defines a start/end point of a smooth transition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798" y="5128540"/>
            <a:ext cx="9804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https://developer.mozilla.org/en-US/docs/Web/CSS/CSS_Animations/Using_CSS_animations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38" y="3315724"/>
            <a:ext cx="2946930" cy="17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82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The 3 CSS Types</a:t>
            </a:r>
          </a:p>
          <a:p>
            <a:r>
              <a:rPr lang="en-US" sz="1800" dirty="0">
                <a:cs typeface="Arial" panose="020B0604020202020204" pitchFamily="34" charset="0"/>
              </a:rPr>
              <a:t>The CSS Box Model</a:t>
            </a:r>
          </a:p>
          <a:p>
            <a:r>
              <a:rPr lang="en-US" sz="1800" dirty="0">
                <a:cs typeface="Arial" panose="020B0604020202020204" pitchFamily="34" charset="0"/>
              </a:rPr>
              <a:t>CSS Flexbox</a:t>
            </a:r>
          </a:p>
          <a:p>
            <a:r>
              <a:rPr lang="en-US" sz="1800" dirty="0">
                <a:cs typeface="Arial" panose="020B0604020202020204" pitchFamily="34" charset="0"/>
              </a:rPr>
              <a:t>CSS Grid Layout</a:t>
            </a:r>
          </a:p>
          <a:p>
            <a:r>
              <a:rPr lang="en-US" sz="1800" dirty="0">
                <a:cs typeface="Arial" panose="020B0604020202020204" pitchFamily="34" charset="0"/>
              </a:rPr>
              <a:t>The Main CSS Selectors</a:t>
            </a:r>
          </a:p>
          <a:p>
            <a:r>
              <a:rPr lang="en-US" sz="1800" dirty="0">
                <a:cs typeface="Arial" panose="020B0604020202020204" pitchFamily="34" charset="0"/>
              </a:rPr>
              <a:t>The CSS Relational Selector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The Use Of CSS3 and Colors</a:t>
            </a:r>
          </a:p>
          <a:p>
            <a:r>
              <a:rPr lang="en-US" sz="1800" dirty="0">
                <a:cs typeface="Arial" panose="020B0604020202020204" pitchFamily="34" charset="0"/>
              </a:rPr>
              <a:t>CSS3 Box-Shadow</a:t>
            </a:r>
          </a:p>
          <a:p>
            <a:r>
              <a:rPr lang="en-US" sz="1800" dirty="0">
                <a:cs typeface="Arial" panose="020B0604020202020204" pitchFamily="34" charset="0"/>
              </a:rPr>
              <a:t>CSS3 Gradients</a:t>
            </a:r>
          </a:p>
          <a:p>
            <a:r>
              <a:rPr lang="en-US" sz="1800" dirty="0">
                <a:cs typeface="Arial" panose="020B0604020202020204" pitchFamily="34" charset="0"/>
              </a:rPr>
              <a:t>CSS3 Transforms</a:t>
            </a:r>
          </a:p>
          <a:p>
            <a:r>
              <a:rPr lang="en-US" sz="1800" dirty="0">
                <a:cs typeface="Arial" panose="020B0604020202020204" pitchFamily="34" charset="0"/>
              </a:rPr>
              <a:t>CSS3 Transitions</a:t>
            </a:r>
          </a:p>
          <a:p>
            <a:r>
              <a:rPr lang="en-US" sz="1800" dirty="0">
                <a:cs typeface="Arial" panose="020B0604020202020204" pitchFamily="34" charset="0"/>
              </a:rPr>
              <a:t>CSS3 Animations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66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anose="020B0604020202020204" pitchFamily="34" charset="0"/>
                <a:hlinkClick r:id="rId3"/>
              </a:rPr>
              <a:t>https://developer.mozilla.org/en-US/docs/Web/CSS/Reference</a:t>
            </a:r>
            <a:endParaRPr lang="en-US" sz="1800" dirty="0">
              <a:cs typeface="Arial" pitchFamily="34" charset="0"/>
              <a:hlinkClick r:id="rId4"/>
            </a:endParaRPr>
          </a:p>
          <a:p>
            <a:r>
              <a:rPr lang="en-US" sz="1800" dirty="0">
                <a:cs typeface="Arial" panose="020B0604020202020204" pitchFamily="34" charset="0"/>
                <a:hlinkClick r:id="rId5"/>
              </a:rPr>
              <a:t>https://developer.mozilla.org/en-US/docs/Learn/CSS/First_steps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 dirty="0">
                <a:cs typeface="Arial" panose="020B0604020202020204" pitchFamily="34" charset="0"/>
                <a:hlinkClick r:id="rId6"/>
              </a:rPr>
              <a:t>https://www.w3schools.com/Css</a:t>
            </a:r>
            <a:r>
              <a:rPr lang="en-US" sz="1800" dirty="0">
                <a:hlinkClick r:id="rId6"/>
              </a:rPr>
              <a:t>/</a:t>
            </a:r>
            <a:r>
              <a:rPr lang="en-US" sz="18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Inline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Arial" pitchFamily="34" charset="0"/>
              </a:rPr>
              <a:t>Applies styles directly to an individual element.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&lt;h1 style="color: blue;"&gt;Blue h1&lt;/h1&gt;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However, this is very poor style and should be avoided at all costs.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FF0000"/>
              </a:solidFill>
              <a:highlight>
                <a:srgbClr val="FCF7F1"/>
              </a:highlight>
              <a:cs typeface="Arial" pitchFamily="34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These styles have the highest precedence possible and cannot be overridden with a stylesheet.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cannot be overridden responsively using media queries. (See first point.)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cannot be re-themed. (See first point.)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itchFamily="34" charset="0"/>
              </a:rPr>
              <a:t>They cause styling data to be scattered and duplicated across the application.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Embedded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cs typeface="Arial" pitchFamily="34" charset="0"/>
              </a:rPr>
              <a:t>Embedded stylesheets are generally placed in the </a:t>
            </a:r>
            <a:r>
              <a:rPr lang="en-US" sz="2300" b="1" dirty="0">
                <a:latin typeface="Consolas" panose="020B0609020204030204" pitchFamily="49" charset="0"/>
                <a:cs typeface="Arial" pitchFamily="34" charset="0"/>
              </a:rPr>
              <a:t>&lt;head&gt;</a:t>
            </a:r>
            <a:r>
              <a:rPr lang="en-US" sz="2300" dirty="0">
                <a:cs typeface="Arial" pitchFamily="34" charset="0"/>
              </a:rPr>
              <a:t> of the HTML document and are used to apply styles to a particular page.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300" dirty="0"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u="sng" dirty="0">
                <a:cs typeface="Arial" pitchFamily="34" charset="0"/>
              </a:rPr>
              <a:t>Example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&lt;style&gt;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  h1 { color: blue; 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cs typeface="Arial" pitchFamily="34" charset="0"/>
              </a:rPr>
              <a:t>&lt;/style&gt;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8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External Stylesheets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External stylesheets are generally placed in a folder named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css.</a:t>
            </a:r>
          </a:p>
          <a:p>
            <a:pPr marL="0" indent="0">
              <a:buNone/>
            </a:pPr>
            <a:r>
              <a:rPr lang="en-US" sz="1800" dirty="0">
                <a:cs typeface="Arial" pitchFamily="34" charset="0"/>
              </a:rPr>
              <a:t>They are used to apply styles to an entire website.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In &lt;head&gt; of HTML document: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&lt;link rel="stylesheet" href="/css/main.css"&gt;</a:t>
            </a: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In css/main.css: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h1 { color: blue;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A77E3-31EF-47E3-B595-7B74647F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Box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0EE982-E208-4B5A-9658-D27D265F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CSS box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13E1-DACA-4522-B8E2-EEA315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4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537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u="sng"/>
              <a:t>CSS Box Model</a:t>
            </a:r>
            <a:endParaRPr lang="en-US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90" y="1430437"/>
            <a:ext cx="7944420" cy="48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8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Definitions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Margin</a:t>
            </a:r>
            <a:r>
              <a:rPr lang="en-US" sz="1800" dirty="0">
                <a:cs typeface="Arial" panose="020B0604020202020204" pitchFamily="34" charset="0"/>
              </a:rPr>
              <a:t> - Clears an area outside the border. The margin is always transparent.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Border</a:t>
            </a:r>
            <a:r>
              <a:rPr lang="en-US" sz="1800" dirty="0">
                <a:cs typeface="Arial" panose="020B0604020202020204" pitchFamily="34" charset="0"/>
              </a:rPr>
              <a:t> - A border that goes around the content.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Padding</a:t>
            </a:r>
            <a:r>
              <a:rPr lang="en-US" sz="1800" dirty="0">
                <a:cs typeface="Arial" panose="020B0604020202020204" pitchFamily="34" charset="0"/>
              </a:rPr>
              <a:t> - Clears an area between the border and the content.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Content</a:t>
            </a:r>
            <a:r>
              <a:rPr lang="en-US" sz="1800" dirty="0">
                <a:cs typeface="Arial" panose="020B0604020202020204" pitchFamily="34" charset="0"/>
              </a:rPr>
              <a:t> - The content of the box, where text and images appear.</a:t>
            </a:r>
            <a:endParaRPr lang="en-US" sz="1800" b="1" dirty="0">
              <a:highlight>
                <a:srgbClr val="FCF7F1"/>
              </a:highlight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FCF7F1"/>
                </a:highlight>
                <a:cs typeface="Arial" panose="020B0604020202020204" pitchFamily="34" charset="0"/>
              </a:rPr>
              <a:t>NOTE: Any background applied to the element is bounded to the border.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1838</Words>
  <Application>Microsoft Office PowerPoint</Application>
  <PresentationFormat>Widescreen</PresentationFormat>
  <Paragraphs>272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Consolas</vt:lpstr>
      <vt:lpstr>Garamond</vt:lpstr>
      <vt:lpstr>SavonVTI</vt:lpstr>
      <vt:lpstr>REVIEW PART II - CSS</vt:lpstr>
      <vt:lpstr>Objectives</vt:lpstr>
      <vt:lpstr>Applying Styles</vt:lpstr>
      <vt:lpstr>Inline Styles</vt:lpstr>
      <vt:lpstr>Embedded Stylesheets</vt:lpstr>
      <vt:lpstr>External Stylesheets</vt:lpstr>
      <vt:lpstr>Box Model</vt:lpstr>
      <vt:lpstr>CSS Box Model</vt:lpstr>
      <vt:lpstr>Definitions</vt:lpstr>
      <vt:lpstr>margin</vt:lpstr>
      <vt:lpstr>padding</vt:lpstr>
      <vt:lpstr>border</vt:lpstr>
      <vt:lpstr>border-radius</vt:lpstr>
      <vt:lpstr>background</vt:lpstr>
      <vt:lpstr>box-sizing</vt:lpstr>
      <vt:lpstr>Flexbox</vt:lpstr>
      <vt:lpstr>What is Flexbox?</vt:lpstr>
      <vt:lpstr>PowerPoint Presentation</vt:lpstr>
      <vt:lpstr>A Complete Guide to Flexbox</vt:lpstr>
      <vt:lpstr>CSS Selectors</vt:lpstr>
      <vt:lpstr>CSS Selectors</vt:lpstr>
      <vt:lpstr>CSS Class Selector</vt:lpstr>
      <vt:lpstr>CSS ID Selector</vt:lpstr>
      <vt:lpstr>CSS Selector Categories</vt:lpstr>
      <vt:lpstr>CSS Selector Categories</vt:lpstr>
      <vt:lpstr>CSS Selector Categories</vt:lpstr>
      <vt:lpstr>CSS Selector Categories</vt:lpstr>
      <vt:lpstr>CSS Selector Categories</vt:lpstr>
      <vt:lpstr>CSS Selector Categories</vt:lpstr>
      <vt:lpstr>CSS Colors</vt:lpstr>
      <vt:lpstr>CSS Colors</vt:lpstr>
      <vt:lpstr>CSS Box-Shadow</vt:lpstr>
      <vt:lpstr>CSS Gradients</vt:lpstr>
      <vt:lpstr>CSS Transforms</vt:lpstr>
      <vt:lpstr>CSS Transitions</vt:lpstr>
      <vt:lpstr>CSS Animations</vt:lpstr>
      <vt:lpstr>What We Covered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2020-07-29T22:32:54Z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