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51"/>
  </p:notesMasterIdLst>
  <p:sldIdLst>
    <p:sldId id="257" r:id="rId5"/>
    <p:sldId id="263" r:id="rId6"/>
    <p:sldId id="308" r:id="rId7"/>
    <p:sldId id="265" r:id="rId8"/>
    <p:sldId id="287" r:id="rId9"/>
    <p:sldId id="288" r:id="rId10"/>
    <p:sldId id="309" r:id="rId11"/>
    <p:sldId id="266" r:id="rId12"/>
    <p:sldId id="268" r:id="rId13"/>
    <p:sldId id="290" r:id="rId14"/>
    <p:sldId id="289" r:id="rId15"/>
    <p:sldId id="291" r:id="rId16"/>
    <p:sldId id="313" r:id="rId17"/>
    <p:sldId id="315" r:id="rId18"/>
    <p:sldId id="314" r:id="rId19"/>
    <p:sldId id="310" r:id="rId20"/>
    <p:sldId id="269" r:id="rId21"/>
    <p:sldId id="316" r:id="rId22"/>
    <p:sldId id="312" r:id="rId23"/>
    <p:sldId id="311" r:id="rId24"/>
    <p:sldId id="317" r:id="rId25"/>
    <p:sldId id="270" r:id="rId26"/>
    <p:sldId id="323" r:id="rId27"/>
    <p:sldId id="318" r:id="rId28"/>
    <p:sldId id="293" r:id="rId29"/>
    <p:sldId id="324" r:id="rId30"/>
    <p:sldId id="321" r:id="rId31"/>
    <p:sldId id="325" r:id="rId32"/>
    <p:sldId id="319" r:id="rId33"/>
    <p:sldId id="322" r:id="rId34"/>
    <p:sldId id="327" r:id="rId35"/>
    <p:sldId id="328" r:id="rId36"/>
    <p:sldId id="329" r:id="rId37"/>
    <p:sldId id="300" r:id="rId38"/>
    <p:sldId id="330" r:id="rId39"/>
    <p:sldId id="331" r:id="rId40"/>
    <p:sldId id="332" r:id="rId41"/>
    <p:sldId id="440" r:id="rId42"/>
    <p:sldId id="442" r:id="rId43"/>
    <p:sldId id="444" r:id="rId44"/>
    <p:sldId id="443" r:id="rId45"/>
    <p:sldId id="445" r:id="rId46"/>
    <p:sldId id="446" r:id="rId47"/>
    <p:sldId id="441" r:id="rId48"/>
    <p:sldId id="333" r:id="rId49"/>
    <p:sldId id="27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9AED"/>
    <a:srgbClr val="F8D22F"/>
    <a:srgbClr val="563D7C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947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izi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ttribute_selectors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elements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s.csswg.org/css-color-3/#html4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size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line-height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weight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ext-decoration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izin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Universal_selector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ype_selector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lass_selectors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D_selectors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https://developer.mozilla.org/en-US/docs/Web/CSS/box-sizing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72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https://developer.mozilla.org/en-US/docs/Web/CSS/Attribute_selectors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65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https://developer.mozilla.org/en-US/docs/Web/CSS/Pseudo-classes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57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https://developer.mozilla.org/en-US/docs/Web/CSS/Pseudo-elements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73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65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https://drafts.csswg.org/css-color-3/#html4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14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37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1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36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B0F0"/>
                </a:solidFill>
              </a:rPr>
              <a:t>https://developer.mozilla.org/en-US/docs/Web/CSS/margin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98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60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39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https://developer.mozilla.org/en-US/docs/Web/CSS/line-height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23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9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28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https://developer.mozilla.org/en-US/docs/Web/CSS/box-sizing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3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200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2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https://developer.mozilla.org/en-US/docs/Web/CSS/Universal_selectors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https://developer.mozilla.org/en-US/docs/Web/CSS/Type_selectors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75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https://developer.mozilla.org/en-US/docs/Web/CSS/Class_selectors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6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https://developer.mozilla.org/en-US/docs/Web/CSS/ID_selectors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2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Reference#Basic_selector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Universal_selecto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ype_selecto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lass_selecto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D_selecto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ttribute_selector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elemen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content" TargetMode="External"/><Relationship Id="rId5" Type="http://schemas.openxmlformats.org/officeDocument/2006/relationships/hyperlink" Target="https://developer.mozilla.org/en-US/docs/Web/CSS/::after" TargetMode="External"/><Relationship Id="rId4" Type="http://schemas.openxmlformats.org/officeDocument/2006/relationships/hyperlink" Target="https://developer.mozilla.org/en-US/docs/Web/CSS/::befor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siz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line-heigh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weigh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/color_value" TargetMode="External"/><Relationship Id="rId3" Type="http://schemas.openxmlformats.org/officeDocument/2006/relationships/hyperlink" Target="https://developer.mozilla.org/en-US/docs/Learn/CSS/First_steps" TargetMode="External"/><Relationship Id="rId7" Type="http://schemas.openxmlformats.org/officeDocument/2006/relationships/hyperlink" Target="https://css-tricks.com/snippets/css/a-guide-to-flexbox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CSS_Flexible_Box_Layout/Basic_Concepts_of_Flexbox" TargetMode="External"/><Relationship Id="rId5" Type="http://schemas.openxmlformats.org/officeDocument/2006/relationships/hyperlink" Target="https://developer.mozilla.org/en-US/docs/Web/CSS/box-sizing" TargetMode="External"/><Relationship Id="rId10" Type="http://schemas.openxmlformats.org/officeDocument/2006/relationships/hyperlink" Target="https://color.adobe.com/" TargetMode="External"/><Relationship Id="rId4" Type="http://schemas.openxmlformats.org/officeDocument/2006/relationships/hyperlink" Target="https://developer.mozilla.org/en-US/docs/Web/CSS/Reference#Basic_selectors" TargetMode="External"/><Relationship Id="rId9" Type="http://schemas.openxmlformats.org/officeDocument/2006/relationships/hyperlink" Target="https://developer.mozilla.org/en-US/docs/Web/CSS/fon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CSS Review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</a:t>
            </a:r>
            <a:r>
              <a:rPr lang="en-US" sz="1800" dirty="0">
                <a:cs typeface="Arial" panose="020B0604020202020204" pitchFamily="34" charset="0"/>
              </a:rPr>
              <a:t> property sets the margin area on all four sides of an element.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is a shorthand for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margin-top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margin-right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margin-bottom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margin-left</a:t>
            </a:r>
            <a:r>
              <a:rPr lang="en-US" sz="18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3810" y="5816025"/>
            <a:ext cx="10141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solidFill>
                  <a:srgbClr val="00B0F0"/>
                </a:solidFill>
              </a:rPr>
              <a:t>https://developer.mozilla.org/en-US/docs/Web/CSS/margin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2" y="3106250"/>
            <a:ext cx="4638675" cy="2314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25F440-81D0-45D3-8FB6-098F5F2A2598}"/>
              </a:ext>
            </a:extLst>
          </p:cNvPr>
          <p:cNvSpPr txBox="1"/>
          <p:nvPr/>
        </p:nvSpPr>
        <p:spPr>
          <a:xfrm>
            <a:off x="6591299" y="4461990"/>
            <a:ext cx="4238625" cy="646331"/>
          </a:xfrm>
          <a:prstGeom prst="rect">
            <a:avLst/>
          </a:prstGeom>
          <a:solidFill>
            <a:srgbClr val="FCF7F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TODO:</a:t>
            </a:r>
          </a:p>
          <a:p>
            <a:r>
              <a:rPr lang="en-US" b="1" dirty="0">
                <a:solidFill>
                  <a:srgbClr val="FF0000"/>
                </a:solidFill>
              </a:rPr>
              <a:t>Add better example and image</a:t>
            </a:r>
          </a:p>
        </p:txBody>
      </p:sp>
    </p:spTree>
    <p:extLst>
      <p:ext uri="{BB962C8B-B14F-4D97-AF65-F5344CB8AC3E}">
        <p14:creationId xmlns:p14="http://schemas.microsoft.com/office/powerpoint/2010/main" val="366496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</a:t>
            </a:r>
            <a:r>
              <a:rPr lang="en-US" sz="1800" dirty="0">
                <a:cs typeface="Arial" panose="020B0604020202020204" pitchFamily="34" charset="0"/>
              </a:rPr>
              <a:t> property sets the padding area on all four sides of an element.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is a shorthand for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padding-top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padding-right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padding-bottom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padding-left</a:t>
            </a:r>
            <a:r>
              <a:rPr lang="en-US" sz="1800" dirty="0">
                <a:cs typeface="Arial" panose="020B0604020202020204" pitchFamily="34" charset="0"/>
              </a:rPr>
              <a:t>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9" y="5801165"/>
            <a:ext cx="10058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solidFill>
                  <a:srgbClr val="00B0F0"/>
                </a:solidFill>
              </a:rPr>
              <a:t>https://developer.mozilla.org/en-US/docs/Web/CSS/padding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3429000"/>
            <a:ext cx="3933825" cy="1657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2A2C7B-B5DE-458C-83E3-FA7A7855A6BD}"/>
              </a:ext>
            </a:extLst>
          </p:cNvPr>
          <p:cNvSpPr txBox="1"/>
          <p:nvPr/>
        </p:nvSpPr>
        <p:spPr>
          <a:xfrm>
            <a:off x="6591299" y="4461990"/>
            <a:ext cx="4238625" cy="646331"/>
          </a:xfrm>
          <a:prstGeom prst="rect">
            <a:avLst/>
          </a:prstGeom>
          <a:solidFill>
            <a:srgbClr val="FCF7F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TODO:</a:t>
            </a:r>
          </a:p>
          <a:p>
            <a:r>
              <a:rPr lang="en-US" b="1" dirty="0">
                <a:solidFill>
                  <a:srgbClr val="FF0000"/>
                </a:solidFill>
              </a:rPr>
              <a:t>Add better example and image</a:t>
            </a:r>
          </a:p>
        </p:txBody>
      </p:sp>
    </p:spTree>
    <p:extLst>
      <p:ext uri="{BB962C8B-B14F-4D97-AF65-F5344CB8AC3E}">
        <p14:creationId xmlns:p14="http://schemas.microsoft.com/office/powerpoint/2010/main" val="389578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</a:t>
            </a:r>
            <a:r>
              <a:rPr lang="en-US" sz="1800" dirty="0">
                <a:cs typeface="Arial" panose="020B0604020202020204" pitchFamily="34" charset="0"/>
              </a:rPr>
              <a:t> shorthand property sets an element's border.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sets the values of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border-width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border-style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border-color</a:t>
            </a:r>
            <a:r>
              <a:rPr lang="en-US" sz="18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9" y="5816025"/>
            <a:ext cx="10058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solidFill>
                  <a:srgbClr val="00B0F0"/>
                </a:solidFill>
              </a:rPr>
              <a:t>https://developer.mozilla.org/en-US/docs/Web/CSS/border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5" y="3285537"/>
            <a:ext cx="5762625" cy="1657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78AED-C2F5-48E4-82AC-F720A7A58FF4}"/>
              </a:ext>
            </a:extLst>
          </p:cNvPr>
          <p:cNvSpPr txBox="1"/>
          <p:nvPr/>
        </p:nvSpPr>
        <p:spPr>
          <a:xfrm>
            <a:off x="6591299" y="4461990"/>
            <a:ext cx="4238625" cy="646331"/>
          </a:xfrm>
          <a:prstGeom prst="rect">
            <a:avLst/>
          </a:prstGeom>
          <a:solidFill>
            <a:srgbClr val="FCF7F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TODO:</a:t>
            </a:r>
          </a:p>
          <a:p>
            <a:r>
              <a:rPr lang="en-US" b="1" dirty="0">
                <a:solidFill>
                  <a:srgbClr val="FF0000"/>
                </a:solidFill>
              </a:rPr>
              <a:t>Add better example and image</a:t>
            </a:r>
          </a:p>
        </p:txBody>
      </p:sp>
    </p:spTree>
    <p:extLst>
      <p:ext uri="{BB962C8B-B14F-4D97-AF65-F5344CB8AC3E}">
        <p14:creationId xmlns:p14="http://schemas.microsoft.com/office/powerpoint/2010/main" val="211811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707B8-F332-42CE-A44C-C76EFA17F067}"/>
              </a:ext>
            </a:extLst>
          </p:cNvPr>
          <p:cNvSpPr txBox="1"/>
          <p:nvPr/>
        </p:nvSpPr>
        <p:spPr>
          <a:xfrm>
            <a:off x="6591299" y="4461990"/>
            <a:ext cx="4238625" cy="646331"/>
          </a:xfrm>
          <a:prstGeom prst="rect">
            <a:avLst/>
          </a:prstGeom>
          <a:solidFill>
            <a:srgbClr val="FCF7F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TODO:</a:t>
            </a:r>
          </a:p>
          <a:p>
            <a:r>
              <a:rPr lang="en-US" b="1" dirty="0">
                <a:solidFill>
                  <a:srgbClr val="FF0000"/>
                </a:solidFill>
              </a:rPr>
              <a:t>Add explanation of border-radius</a:t>
            </a:r>
          </a:p>
        </p:txBody>
      </p:sp>
    </p:spTree>
    <p:extLst>
      <p:ext uri="{BB962C8B-B14F-4D97-AF65-F5344CB8AC3E}">
        <p14:creationId xmlns:p14="http://schemas.microsoft.com/office/powerpoint/2010/main" val="355264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707B8-F332-42CE-A44C-C76EFA17F067}"/>
              </a:ext>
            </a:extLst>
          </p:cNvPr>
          <p:cNvSpPr txBox="1"/>
          <p:nvPr/>
        </p:nvSpPr>
        <p:spPr>
          <a:xfrm>
            <a:off x="6591299" y="4461990"/>
            <a:ext cx="4238625" cy="646331"/>
          </a:xfrm>
          <a:prstGeom prst="rect">
            <a:avLst/>
          </a:prstGeom>
          <a:solidFill>
            <a:srgbClr val="FCF7F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TODO:</a:t>
            </a:r>
          </a:p>
          <a:p>
            <a:r>
              <a:rPr lang="en-US" b="1" dirty="0">
                <a:solidFill>
                  <a:srgbClr val="FF0000"/>
                </a:solidFill>
              </a:rPr>
              <a:t>Add explanation of background</a:t>
            </a:r>
          </a:p>
        </p:txBody>
      </p:sp>
    </p:spTree>
    <p:extLst>
      <p:ext uri="{BB962C8B-B14F-4D97-AF65-F5344CB8AC3E}">
        <p14:creationId xmlns:p14="http://schemas.microsoft.com/office/powerpoint/2010/main" val="36690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box-sizing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The </a:t>
            </a:r>
            <a:r>
              <a:rPr lang="en-US" sz="1800" b="1" dirty="0">
                <a:latin typeface="Consolas" panose="020B0609020204030204" pitchFamily="49" charset="0"/>
              </a:rPr>
              <a:t>box-sizing</a:t>
            </a:r>
            <a:r>
              <a:rPr lang="en-US" sz="1800" dirty="0"/>
              <a:t> property sets how the total width and height of an element is calculated.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content-box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/>
              <a:t>The </a:t>
            </a:r>
            <a:r>
              <a:rPr lang="en-US" sz="1800" b="1" dirty="0"/>
              <a:t>width</a:t>
            </a:r>
            <a:r>
              <a:rPr lang="en-US" sz="1800" dirty="0"/>
              <a:t> and </a:t>
            </a:r>
            <a:r>
              <a:rPr lang="en-US" sz="1800" b="1" dirty="0"/>
              <a:t>height</a:t>
            </a:r>
            <a:r>
              <a:rPr lang="en-US" sz="1800" dirty="0"/>
              <a:t> properties include the </a:t>
            </a:r>
            <a:r>
              <a:rPr lang="en-US" sz="1800" b="1" dirty="0"/>
              <a:t>content,</a:t>
            </a:r>
            <a:r>
              <a:rPr lang="en-US" sz="1800" dirty="0"/>
              <a:t> but do not include the </a:t>
            </a:r>
            <a:r>
              <a:rPr lang="en-US" sz="1800" b="1" dirty="0"/>
              <a:t>padding, border, or margin.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/>
              <a:t>For example,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</a:rPr>
              <a:t>.box {width: 350px; border: 10px solid black;}</a:t>
            </a:r>
            <a:r>
              <a:rPr lang="en-US" sz="1800" dirty="0"/>
              <a:t> renders a box that is </a:t>
            </a:r>
            <a:r>
              <a:rPr lang="en-US" sz="1800" b="1" dirty="0">
                <a:highlight>
                  <a:srgbClr val="FCF7F1"/>
                </a:highlight>
              </a:rPr>
              <a:t>370px</a:t>
            </a:r>
            <a:r>
              <a:rPr lang="en-US" sz="1800" dirty="0"/>
              <a:t> wide.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b="1" dirty="0">
                <a:highlight>
                  <a:srgbClr val="FCF7F1"/>
                </a:highlight>
              </a:rPr>
              <a:t>This is the default mode.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border-box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/>
              <a:t>The </a:t>
            </a:r>
            <a:r>
              <a:rPr lang="en-US" sz="1800" b="1" dirty="0"/>
              <a:t>width</a:t>
            </a:r>
            <a:r>
              <a:rPr lang="en-US" sz="1800" dirty="0"/>
              <a:t> and </a:t>
            </a:r>
            <a:r>
              <a:rPr lang="en-US" sz="1800" b="1" dirty="0"/>
              <a:t>height</a:t>
            </a:r>
            <a:r>
              <a:rPr lang="en-US" sz="1800" dirty="0"/>
              <a:t> properties include the </a:t>
            </a:r>
            <a:r>
              <a:rPr lang="en-US" sz="1800" b="1" dirty="0"/>
              <a:t>content, padding, and border,</a:t>
            </a:r>
            <a:r>
              <a:rPr lang="en-US" sz="1800" dirty="0"/>
              <a:t> but do not include the </a:t>
            </a:r>
            <a:r>
              <a:rPr lang="en-US" sz="1800" b="1" dirty="0"/>
              <a:t>margin.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/>
              <a:t>For example,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</a:rPr>
              <a:t>.box {width: 350px; border: 10px solid black;}</a:t>
            </a:r>
            <a:r>
              <a:rPr lang="en-US" sz="1800" dirty="0"/>
              <a:t> renders a box that is </a:t>
            </a:r>
            <a:r>
              <a:rPr lang="en-US" sz="1800" b="1" dirty="0">
                <a:highlight>
                  <a:srgbClr val="FCF7F1"/>
                </a:highlight>
              </a:rPr>
              <a:t>350px</a:t>
            </a:r>
            <a:r>
              <a:rPr lang="en-US" sz="1800" dirty="0"/>
              <a:t> wide.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b="1" dirty="0">
                <a:highlight>
                  <a:srgbClr val="FCF7F1"/>
                </a:highlight>
              </a:rPr>
              <a:t>Using this mode for page layout is highly recommended.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8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Flexbox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flexbox to implement page layouts.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7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is Flexbox?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Flexbox is a one-dimensional layout model. It offers powerful space distribution and alignment capabilities not found in previous layout models.</a:t>
            </a: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CF7F1"/>
                </a:highlight>
                <a:cs typeface="Arial" panose="020B0604020202020204" pitchFamily="34" charset="0"/>
              </a:rPr>
              <a:t>Flexbox is the backbone of modern responsive web design.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877580"/>
            <a:ext cx="10141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4F94-4F43-48C5-8DBA-C49A7E19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CCEA-F74C-4F87-86A7-ECCBBA84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1005D-F7B1-4D43-9BDD-69BD05FD5DA6}"/>
              </a:ext>
            </a:extLst>
          </p:cNvPr>
          <p:cNvSpPr txBox="1"/>
          <p:nvPr/>
        </p:nvSpPr>
        <p:spPr>
          <a:xfrm>
            <a:off x="6591299" y="4461990"/>
            <a:ext cx="4238625" cy="646331"/>
          </a:xfrm>
          <a:prstGeom prst="rect">
            <a:avLst/>
          </a:prstGeom>
          <a:solidFill>
            <a:srgbClr val="FCF7F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TODO:</a:t>
            </a:r>
          </a:p>
          <a:p>
            <a:r>
              <a:rPr lang="en-US" b="1" dirty="0">
                <a:solidFill>
                  <a:srgbClr val="FF0000"/>
                </a:solidFill>
              </a:rPr>
              <a:t>Add explanation of flexbox</a:t>
            </a:r>
          </a:p>
        </p:txBody>
      </p:sp>
    </p:spTree>
    <p:extLst>
      <p:ext uri="{BB962C8B-B14F-4D97-AF65-F5344CB8AC3E}">
        <p14:creationId xmlns:p14="http://schemas.microsoft.com/office/powerpoint/2010/main" val="299064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5BD4-63B5-4E42-A498-A592EC74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 Complete Guide to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9DF-DD88-4E11-B08E-05BBF38F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2691"/>
            <a:ext cx="10058400" cy="7943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See </a:t>
            </a:r>
            <a:r>
              <a:rPr lang="en-US" b="1" dirty="0">
                <a:hlinkClick r:id="rId2"/>
              </a:rPr>
              <a:t>https://css-tricks.com/snippets/css/a-guide-to-flexbox/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for a complete and thorough explanation of flexbox (with helpful pictures.)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AC98F-97F8-41AF-96AA-B9598A9B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518B0-23B6-416B-AF21-2830E29F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784120"/>
            <a:ext cx="64770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4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Apply styles with Inline Styles, Embedded Stylesheets, and External Stylesheets</a:t>
            </a:r>
          </a:p>
          <a:p>
            <a:r>
              <a:rPr lang="en-US" sz="1800" dirty="0">
                <a:cs typeface="Arial" panose="020B0604020202020204" pitchFamily="34" charset="0"/>
              </a:rPr>
              <a:t>Understand the CSS Box Model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Flexbox to implement page layouts</a:t>
            </a:r>
          </a:p>
          <a:p>
            <a:r>
              <a:rPr lang="en-US" sz="1800" dirty="0">
                <a:cs typeface="Arial" panose="020B0604020202020204" pitchFamily="34" charset="0"/>
              </a:rPr>
              <a:t>Use the main CSS selectors: type, class, id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relational selectors: descendent and direct descendent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change background and foreground colors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style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CSS Selectors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selectors to pick what elements to style.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1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B7369-8AA3-4C17-95C5-78442D3E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90" y="644934"/>
            <a:ext cx="10763620" cy="53642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4"/>
              </a:rPr>
              <a:t>https://developer.mozilla.org/en-US/docs/Web/CSS/Reference#Basic_selectors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14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Type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universal selector (*)</a:t>
            </a:r>
            <a:r>
              <a:rPr lang="en-US" sz="1600" dirty="0">
                <a:cs typeface="Arial" pitchFamily="34" charset="0"/>
              </a:rPr>
              <a:t> matches elements of any type.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* { 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&lt;h1&gt;This header will be green.&lt;/h1&gt;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&lt;h2&gt;This header will also be green.&lt;/h2&gt;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&lt;p&gt;This paragraph will also be green.&lt;/p&gt;</a:t>
            </a:r>
            <a:endParaRPr lang="en-US" sz="1600" dirty="0">
              <a:highlight>
                <a:srgbClr val="FCF7F1"/>
              </a:highlight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highlight>
                <a:srgbClr val="FCF7F1"/>
              </a:highlight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45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Type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type selector</a:t>
            </a:r>
            <a:r>
              <a:rPr lang="en-US" sz="1600" dirty="0">
                <a:cs typeface="Arial" pitchFamily="34" charset="0"/>
              </a:rPr>
              <a:t> matches elements by </a:t>
            </a:r>
            <a:r>
              <a:rPr lang="en-US" sz="1600" b="1" dirty="0">
                <a:cs typeface="Arial" pitchFamily="34" charset="0"/>
              </a:rPr>
              <a:t>node name.</a:t>
            </a:r>
            <a:r>
              <a:rPr lang="en-US" sz="1600" dirty="0">
                <a:cs typeface="Arial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In other words, it selects all elements of the given type within a document.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span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skyblue;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&lt;span&gt;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Here's a span with some text.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&lt;/span&gt;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&lt;p&gt;Here's a p with some text.&lt;/p&gt;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&lt;span&gt;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Here's a span with more text.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&lt;/span&gt;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08D46-1EA4-485E-BB0A-31634FCA4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656" y="5186464"/>
            <a:ext cx="20859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9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45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1885"/>
            <a:ext cx="10058400" cy="51676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class selector</a:t>
            </a:r>
            <a:r>
              <a:rPr lang="en-US" sz="1600" dirty="0">
                <a:cs typeface="Arial" pitchFamily="34" charset="0"/>
              </a:rPr>
              <a:t> matches elements based on the contents of their </a:t>
            </a:r>
            <a:r>
              <a:rPr lang="en-US" sz="1600" b="1" dirty="0">
                <a:cs typeface="Arial" pitchFamily="34" charset="0"/>
              </a:rPr>
              <a:t>class</a:t>
            </a:r>
            <a:r>
              <a:rPr lang="en-US" sz="1600" dirty="0">
                <a:cs typeface="Arial" pitchFamily="34" charset="0"/>
              </a:rPr>
              <a:t> attribute.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.red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red;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.bg-yellow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background: yellow;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.fancy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font-weight: bold; text-shadow: 4px 4px 3px #77f;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 yellow-bg"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 and a yellow background.&lt;/p&gt;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 fancy"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 and "fancy" styling.&lt;/p&gt;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&lt;p&gt;This is just a regular paragraph.&lt;/p&gt;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C0355-D469-4C0D-AAF4-F05EC61EB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4953000"/>
            <a:ext cx="43148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5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ID selector</a:t>
            </a:r>
            <a:r>
              <a:rPr lang="en-US" sz="1600" dirty="0">
                <a:cs typeface="Arial" pitchFamily="34" charset="0"/>
              </a:rPr>
              <a:t> matches an element based on the value of the element’s </a:t>
            </a:r>
            <a:r>
              <a:rPr lang="en-US" sz="1600" b="1" dirty="0">
                <a:cs typeface="Arial" pitchFamily="34" charset="0"/>
              </a:rPr>
              <a:t>id</a:t>
            </a:r>
            <a:r>
              <a:rPr lang="en-US" sz="1600" dirty="0">
                <a:cs typeface="Arial" pitchFamily="34" charset="0"/>
              </a:rPr>
              <a:t> attribute.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#identified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skyblue;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&lt;div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id="identified"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div has a special ID on it!&lt;/div&gt;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&lt;div&gt;This is just a regular div.&lt;/div&gt;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  <a:endParaRPr lang="en-US" sz="16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8AA0B-AC89-46E1-86CF-F12FE48B8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00" y="4701975"/>
            <a:ext cx="62293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Attribute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attribute selector</a:t>
            </a:r>
            <a:r>
              <a:rPr lang="en-US" sz="1600" dirty="0">
                <a:cs typeface="Arial" pitchFamily="34" charset="0"/>
              </a:rPr>
              <a:t> matches elements based on the presence or value of a given attribute.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a { color: blue; }                                /* Regular link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a[title]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gold; }              /* Link with tooltip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a[href="https://example.org"]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green; }   /* Link to example.org homepage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a[href^="#"]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red; }                      /* Internal link */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href="gallery.html"&gt;Regular link&lt;/a&gt;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href="shiny.html"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title="shiny"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&gt;Link with tooltip&lt;/a&gt;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href="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https://example.org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 target="_blank"&gt;example.org&lt;/a&gt;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href="#internal"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&gt;Internal link&lt;/a&gt;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12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D0F1E-2C3F-49DC-A121-0136DE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Pseudo-classes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01002-389F-4471-B6E9-A54A2A61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A </a:t>
            </a:r>
            <a:r>
              <a:rPr lang="en-US" sz="1600" b="1" dirty="0">
                <a:hlinkClick r:id="rId3"/>
              </a:rPr>
              <a:t>pseudo-class</a:t>
            </a:r>
            <a:r>
              <a:rPr lang="en-US" sz="1600" dirty="0"/>
              <a:t> specifies a special state of the selected elements.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For example, </a:t>
            </a:r>
            <a:r>
              <a:rPr lang="en-US" sz="1600" b="1" dirty="0">
                <a:latin typeface="Consolas" panose="020B0609020204030204" pitchFamily="49" charset="0"/>
              </a:rPr>
              <a:t>:hover</a:t>
            </a:r>
            <a:r>
              <a:rPr lang="en-US" sz="1600" dirty="0"/>
              <a:t> can be used to change a button's color when the user's pointer hovers over it.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/>
              <a:t>pseudo-class	description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:hover</a:t>
            </a:r>
            <a:r>
              <a:rPr lang="en-US" sz="1600" dirty="0"/>
              <a:t>		Triggered when the mouse hovers over an element with the cursor.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:focus</a:t>
            </a:r>
            <a:r>
              <a:rPr lang="en-US" sz="1600" dirty="0"/>
              <a:t>		The element that currently has focus.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:focus-within</a:t>
            </a:r>
            <a:r>
              <a:rPr lang="en-US" sz="1600" dirty="0"/>
              <a:t>	An element that has focus or contains the element that has focus.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:first-child</a:t>
            </a:r>
            <a:r>
              <a:rPr lang="en-US" sz="1600" dirty="0"/>
              <a:t>	The first element among a group of sibling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:last-child</a:t>
            </a:r>
            <a:r>
              <a:rPr lang="en-US" sz="1600" dirty="0"/>
              <a:t>	The last element among a group of sibling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:nth-child(odd)</a:t>
            </a:r>
            <a:r>
              <a:rPr lang="en-US" sz="1600" dirty="0"/>
              <a:t>	The sibling elements with an odd numeric position. (1,3, 5, etc.)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:nth-child(even)</a:t>
            </a:r>
            <a:r>
              <a:rPr lang="en-US" sz="1600" dirty="0"/>
              <a:t>	The sibling elements with an even numeric position. (2,4, 6, etc.)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106680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https://developer.mozilla.org/en-US/docs/Web/CSS/Pseudo-classes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7278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D0F1E-2C3F-49DC-A121-0136DE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Pseudo-elements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01002-389F-4471-B6E9-A54A2A61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A </a:t>
            </a:r>
            <a:r>
              <a:rPr lang="en-US" sz="1600" b="1" dirty="0">
                <a:hlinkClick r:id="rId3"/>
              </a:rPr>
              <a:t>pseudo-element</a:t>
            </a:r>
            <a:r>
              <a:rPr lang="en-US" sz="1600" dirty="0"/>
              <a:t> lets you style a specific part of the selected elements.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For example, </a:t>
            </a:r>
            <a:r>
              <a:rPr lang="en-US" sz="1600" b="1" dirty="0"/>
              <a:t>::first-line</a:t>
            </a:r>
            <a:r>
              <a:rPr lang="en-US" sz="1600" dirty="0"/>
              <a:t> can be used to change the font of the first line of a paragraph.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/>
              <a:t>pseudo-element	description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::first-line</a:t>
            </a:r>
            <a:r>
              <a:rPr lang="en-US" sz="1600" dirty="0"/>
              <a:t>		The first line of text in a block-level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::first-letter</a:t>
            </a:r>
            <a:r>
              <a:rPr lang="en-US" sz="1600" dirty="0"/>
              <a:t>	The first letter of text in a block-level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::before</a:t>
            </a:r>
            <a:r>
              <a:rPr lang="en-US" sz="1600" dirty="0"/>
              <a:t>		Creates a pseudo-element that is the first child of the selected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::after</a:t>
            </a:r>
            <a:r>
              <a:rPr lang="en-US" sz="1600" dirty="0"/>
              <a:t>		Creates a pseudo-element that is the last child of the selected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</a:rPr>
              <a:t>NOTE: The </a:t>
            </a:r>
            <a:r>
              <a:rPr lang="en-US" sz="1600" b="1" dirty="0">
                <a:highlight>
                  <a:srgbClr val="FCF7F1"/>
                </a:highlight>
                <a:hlinkClick r:id="rId4"/>
              </a:rPr>
              <a:t>::before</a:t>
            </a:r>
            <a:r>
              <a:rPr lang="en-US" sz="1600" dirty="0">
                <a:highlight>
                  <a:srgbClr val="FCF7F1"/>
                </a:highlight>
              </a:rPr>
              <a:t> and </a:t>
            </a:r>
            <a:r>
              <a:rPr lang="en-US" sz="1600" b="1" dirty="0">
                <a:highlight>
                  <a:srgbClr val="FCF7F1"/>
                </a:highlight>
                <a:hlinkClick r:id="rId5"/>
              </a:rPr>
              <a:t>::after</a:t>
            </a:r>
            <a:r>
              <a:rPr lang="en-US" sz="1600" dirty="0">
                <a:highlight>
                  <a:srgbClr val="FCF7F1"/>
                </a:highlight>
              </a:rPr>
              <a:t> pseudo-element rules must include the </a:t>
            </a:r>
            <a:r>
              <a:rPr lang="en-US" sz="1600" b="1" dirty="0">
                <a:highlight>
                  <a:srgbClr val="FCF7F1"/>
                </a:highlight>
                <a:hlinkClick r:id="rId6"/>
              </a:rPr>
              <a:t>content</a:t>
            </a:r>
            <a:r>
              <a:rPr lang="en-US" sz="1600" dirty="0">
                <a:highlight>
                  <a:srgbClr val="FCF7F1"/>
                </a:highlight>
              </a:rPr>
              <a:t> property.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106680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https://developer.mozilla.org/en-US/docs/Web/CSS/Pseudo-elements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8189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89235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https://developer.mozilla.org/en-US/docs/Web/CSS/Reference#Basic_selectors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71C58-6E2F-4D4A-AD52-0848B6CD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819" y="599488"/>
            <a:ext cx="4260533" cy="1397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84A7B-6FC1-4D08-93BD-1610E6CC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90" y="599488"/>
            <a:ext cx="5678455" cy="54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Applying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Inline Styles, Embedded Stylesheets, and External Stylesheets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71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CSS Colors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text, background, and border colors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7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CSS Color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Color values can be specified several ways in CSS:</a:t>
            </a:r>
          </a:p>
          <a:p>
            <a:r>
              <a:rPr lang="en-US" sz="1800" dirty="0"/>
              <a:t>by name </a:t>
            </a:r>
            <a:r>
              <a:rPr lang="en-US" sz="1800" dirty="0">
                <a:latin typeface="Consolas" panose="020B0609020204030204" pitchFamily="49" charset="0"/>
              </a:rPr>
              <a:t>[e.g. lime]</a:t>
            </a:r>
          </a:p>
          <a:p>
            <a:r>
              <a:rPr lang="en-US" sz="1800" dirty="0"/>
              <a:t>by 3 digit hex code </a:t>
            </a:r>
            <a:r>
              <a:rPr lang="en-US" sz="1800" dirty="0">
                <a:latin typeface="Consolas" panose="020B0609020204030204" pitchFamily="49" charset="0"/>
              </a:rPr>
              <a:t>[e.g. #0f0]</a:t>
            </a:r>
          </a:p>
          <a:p>
            <a:r>
              <a:rPr lang="en-US" sz="1800" dirty="0"/>
              <a:t>by 6 digit hex </a:t>
            </a:r>
            <a:r>
              <a:rPr lang="en-US" sz="1800" dirty="0">
                <a:latin typeface="Consolas" panose="020B0609020204030204" pitchFamily="49" charset="0"/>
              </a:rPr>
              <a:t>[e.g. #00ff00]</a:t>
            </a:r>
          </a:p>
          <a:p>
            <a:r>
              <a:rPr lang="en-US" sz="1800" dirty="0"/>
              <a:t>by rgb/rgba values </a:t>
            </a:r>
            <a:r>
              <a:rPr lang="en-US" sz="1800" dirty="0">
                <a:latin typeface="Consolas" panose="020B0609020204030204" pitchFamily="49" charset="0"/>
              </a:rPr>
              <a:t>[e.g. rgba(0, 255, 0, 1.0)]</a:t>
            </a:r>
          </a:p>
          <a:p>
            <a:r>
              <a:rPr lang="en-US" sz="1800" dirty="0"/>
              <a:t>by hsl/hsla values </a:t>
            </a:r>
            <a:r>
              <a:rPr lang="en-US" sz="1800" dirty="0">
                <a:latin typeface="Consolas" panose="020B0609020204030204" pitchFamily="49" charset="0"/>
              </a:rPr>
              <a:t>[e.g. hsla(120, 100%, 50%, 1.0)]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02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Color 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312408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The list of basic color keywords is: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aqua, black, blue, fuchsia, gray, green, lime, maroon, navy, olive, purple, red, silver, teal, white, and yellow.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4E13F-7FD6-4234-903D-AC940DE31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787" y="1328394"/>
            <a:ext cx="40671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53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RGB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Colors can be specified in terms of the </a:t>
            </a:r>
            <a:r>
              <a:rPr lang="en-US" sz="1600" b="1" dirty="0"/>
              <a:t>Red-Green-Blue (RGB)</a:t>
            </a:r>
            <a:r>
              <a:rPr lang="en-US" sz="1600" dirty="0"/>
              <a:t> color spectrum in a few ways.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/>
              <a:t>3 digit hex code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#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f</a:t>
            </a:r>
          </a:p>
          <a:p>
            <a:pPr marL="0" indent="0">
              <a:buNone/>
            </a:pPr>
            <a:r>
              <a:rPr lang="en-US" sz="1600" b="1" u="sng" dirty="0"/>
              <a:t>6 digit hex code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#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GG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BB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ff</a:t>
            </a:r>
          </a:p>
          <a:p>
            <a:pPr marL="0" indent="0">
              <a:buNone/>
            </a:pPr>
            <a:r>
              <a:rPr lang="en-US" sz="1600" b="1" u="sng" dirty="0"/>
              <a:t>rgb()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rgb(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255</a:t>
            </a:r>
          </a:p>
          <a:p>
            <a:pPr marL="0" indent="0">
              <a:buNone/>
            </a:pPr>
            <a:r>
              <a:rPr lang="en-US" sz="1600" b="1" u="sng" dirty="0"/>
              <a:t>rgba()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rgba(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, and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</a:rPr>
              <a:t> ranges from </a:t>
            </a:r>
            <a:r>
              <a:rPr lang="en-US" sz="1600" b="1" dirty="0">
                <a:latin typeface="Consolas" panose="020B0609020204030204" pitchFamily="49" charset="0"/>
              </a:rPr>
              <a:t>0.0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1.0</a:t>
            </a: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07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HSL stands for hue, saturation, and lightness.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Hue is measured in degrees from 0 to 359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Saturation is measured as a % where 100% is full hue and 0% is a shade of gray.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Lightness is measured as a % where 100% is white, 0% is black, and 50% lightness is "normal."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Makes it easier for designers to adjust color values.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50%)	/* red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hsl(120, 100%, 50%) 	/* green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hsl(240, 100%, 50%) 	/* blue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100%)	/* white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0%)	/* black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70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color</a:t>
            </a:r>
            <a:r>
              <a:rPr lang="en-US" sz="1800" dirty="0">
                <a:cs typeface="Arial" pitchFamily="34" charset="0"/>
              </a:rPr>
              <a:t> property changes the text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itchFamily="34" charset="0"/>
              </a:rPr>
              <a:t>color</a:t>
            </a:r>
            <a:r>
              <a:rPr lang="en-US" sz="1800" dirty="0">
                <a:cs typeface="Arial" pitchFamily="34" charset="0"/>
              </a:rPr>
              <a:t> is inherited by child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color: 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color: 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23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background-color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background-color</a:t>
            </a:r>
            <a:r>
              <a:rPr lang="en-US" sz="1800" dirty="0">
                <a:cs typeface="Arial" pitchFamily="34" charset="0"/>
              </a:rPr>
              <a:t> property changes the background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background-color: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background-color: 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background-color: 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04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border-color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border-color</a:t>
            </a:r>
            <a:r>
              <a:rPr lang="en-US" sz="1800" dirty="0">
                <a:cs typeface="Arial" pitchFamily="34" charset="0"/>
              </a:rPr>
              <a:t> property changes the border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border-color: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border-color : 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border-color : 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24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Styling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font-family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font-family</a:t>
            </a:r>
            <a:r>
              <a:rPr lang="en-US" sz="1800" dirty="0">
                <a:cs typeface="Arial" pitchFamily="34" charset="0"/>
              </a:rPr>
              <a:t> property specifies a prioritizes list of one or more font family names.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Set this on 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html</a:t>
            </a:r>
            <a:r>
              <a:rPr lang="en-US" sz="1800" dirty="0">
                <a:cs typeface="Arial" pitchFamily="34" charset="0"/>
              </a:rPr>
              <a:t> element to change the default font for the entire page.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font-family</a:t>
            </a:r>
            <a:r>
              <a:rPr lang="en-US" sz="1800" dirty="0">
                <a:cs typeface="Arial" pitchFamily="34" charset="0"/>
              </a:rPr>
              <a:t> is inherited by child elements.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Always provide a fallback font family such as: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serif, sans-serif, monospace</a:t>
            </a:r>
            <a:endParaRPr lang="en-US" sz="1800" dirty="0">
              <a:highlight>
                <a:srgbClr val="FCF7F1"/>
              </a:highlight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html       { font-family: Arial, Helvetica, sans-serif;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h1, h2, h3 { font-family: Times, "Times New Roman", serif;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code       { font-family: Consolas, Courier, monospace;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1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Applies styles directly to an individual element.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&lt;h1 style="color: blue;"&gt;Blue h1&lt;/h1&gt;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However, this is very poor style and should be avoided at all costs.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FF0000"/>
              </a:solidFill>
              <a:highlight>
                <a:srgbClr val="FCF7F1"/>
              </a:highlight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These styles have the highest precedence possible and cannot be overridden with a stylesheet.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cannot be overridden responsively using media queries. (See first point.)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cannot be re-themed. (See first point.)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cause styling data to be scattered and duplicated across the application.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font-size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font-size</a:t>
            </a:r>
            <a:r>
              <a:rPr lang="en-US" sz="1800" dirty="0">
                <a:cs typeface="Arial" pitchFamily="34" charset="0"/>
              </a:rPr>
              <a:t> property changes the size of the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font-size</a:t>
            </a:r>
            <a:r>
              <a:rPr lang="en-US" sz="1800" dirty="0">
                <a:cs typeface="Arial" pitchFamily="34" charset="0"/>
              </a:rPr>
              <a:t> should be measured with </a:t>
            </a:r>
            <a:r>
              <a:rPr lang="en-US" sz="1800" b="1" dirty="0">
                <a:cs typeface="Arial" pitchFamily="34" charset="0"/>
              </a:rPr>
              <a:t>em</a:t>
            </a:r>
            <a:r>
              <a:rPr lang="en-US" sz="1800" dirty="0">
                <a:cs typeface="Arial" pitchFamily="34" charset="0"/>
              </a:rPr>
              <a:t> or </a:t>
            </a:r>
            <a:r>
              <a:rPr lang="en-US" sz="1800" b="1" dirty="0">
                <a:cs typeface="Arial" pitchFamily="34" charset="0"/>
              </a:rPr>
              <a:t>rem.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font-size</a:t>
            </a:r>
            <a:r>
              <a:rPr lang="en-US" sz="1800" dirty="0">
                <a:cs typeface="Arial" pitchFamily="34" charset="0"/>
              </a:rPr>
              <a:t> is inherited by child elements.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Do not use </a:t>
            </a:r>
            <a:r>
              <a:rPr lang="en-US" sz="1800" b="1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px</a:t>
            </a: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 for font sizes!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font-size: 2rem;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font-size: 1.75rem;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font-size: 1.5rem;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p  { font-size: 1rem;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33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line-height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line-height</a:t>
            </a:r>
            <a:r>
              <a:rPr lang="en-US" sz="1800" dirty="0">
                <a:cs typeface="Arial" pitchFamily="34" charset="0"/>
              </a:rPr>
              <a:t> property changes the height of a line of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line-height</a:t>
            </a:r>
            <a:r>
              <a:rPr lang="en-US" sz="1800" dirty="0">
                <a:cs typeface="Arial" pitchFamily="34" charset="0"/>
              </a:rPr>
              <a:t> should be specified as a unitless multiple of the font-size.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line-height</a:t>
            </a:r>
            <a:r>
              <a:rPr lang="en-US" sz="1800" dirty="0">
                <a:cs typeface="Arial" pitchFamily="34" charset="0"/>
              </a:rPr>
              <a:t> is inherited by child elements.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Do not use </a:t>
            </a:r>
            <a:r>
              <a:rPr lang="en-US" sz="1800" b="1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px</a:t>
            </a: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 for line heights!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line-height: 2;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line-height: 1.75;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line-height: 1.5;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p  { line-height: 1.2;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font-weight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font-weight</a:t>
            </a:r>
            <a:r>
              <a:rPr lang="en-US" sz="1800" dirty="0">
                <a:cs typeface="Arial" pitchFamily="34" charset="0"/>
              </a:rPr>
              <a:t> property changes the weight (or boldness) of the font.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can be specified as a keyword: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normal, bold, bolder, light, lighter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can be specified as a number from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100</a:t>
            </a:r>
            <a:r>
              <a:rPr lang="en-US" sz="1800" dirty="0">
                <a:cs typeface="Arial" pitchFamily="34" charset="0"/>
              </a:rPr>
              <a:t> (lightest) to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900</a:t>
            </a:r>
            <a:r>
              <a:rPr lang="en-US" sz="1800" dirty="0">
                <a:cs typeface="Arial" pitchFamily="34" charset="0"/>
              </a:rPr>
              <a:t> (boldest)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is inherited by child elements.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font-weight: bold;</a:t>
            </a: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 is not noticeably different from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normal</a:t>
            </a: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 with some fonts.</a:t>
            </a:r>
            <a:endParaRPr lang="en-US" sz="1800" dirty="0">
              <a:solidFill>
                <a:schemeClr val="accent2"/>
              </a:solidFill>
              <a:highlight>
                <a:srgbClr val="FCF7F1"/>
              </a:highlight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h1, h2, h3 { font-weight: bolder;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strong  { font-weight: bolder;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77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text-decoration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text-decoration</a:t>
            </a:r>
            <a:r>
              <a:rPr lang="en-US" sz="1800" dirty="0">
                <a:cs typeface="Arial" pitchFamily="34" charset="0"/>
              </a:rPr>
              <a:t> property sets the appearance of decorative lines on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text-decoration </a:t>
            </a:r>
            <a:r>
              <a:rPr lang="en-US" sz="1800" dirty="0">
                <a:cs typeface="Arial" pitchFamily="34" charset="0"/>
              </a:rPr>
              <a:t>is often used to highlight links that are interactable.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a { text-decoration: none;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a:hover, a:focus { text-decoration: underline;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.strikethrough { text-decoration: line-through;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65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Apply styles with Inline Styles, Embedded Stylesheets, and External Stylesheets</a:t>
            </a:r>
          </a:p>
          <a:p>
            <a:r>
              <a:rPr lang="en-US" sz="1800" dirty="0">
                <a:cs typeface="Arial" panose="020B0604020202020204" pitchFamily="34" charset="0"/>
              </a:rPr>
              <a:t>Understand the CSS Box Model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Flexbox to implement page layouts</a:t>
            </a:r>
          </a:p>
          <a:p>
            <a:r>
              <a:rPr lang="en-US" sz="1800" dirty="0">
                <a:cs typeface="Arial" panose="020B0604020202020204" pitchFamily="34" charset="0"/>
              </a:rPr>
              <a:t>Use the main CSS selectors: type, class, id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relational selectors: descendent and direct descendent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change background and foreground colors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style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9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anose="020B0604020202020204" pitchFamily="34" charset="0"/>
                <a:hlinkClick r:id="rId3"/>
              </a:rPr>
              <a:t>https://developer.mozilla.org/en-US/docs/Learn/CSS/First_steps</a:t>
            </a:r>
            <a:endParaRPr lang="en-US" sz="1800">
              <a:cs typeface="Arial" panose="020B0604020202020204" pitchFamily="34" charset="0"/>
            </a:endParaRPr>
          </a:p>
          <a:p>
            <a:r>
              <a:rPr lang="en-US" sz="1800">
                <a:hlinkClick r:id="rId4"/>
              </a:rPr>
              <a:t>https://developer.mozilla.org/en-US/docs/Web/CSS/Reference#Basic_selectors</a:t>
            </a:r>
            <a:endParaRPr lang="en-US" sz="1800">
              <a:cs typeface="Arial" panose="020B0604020202020204" pitchFamily="34" charset="0"/>
            </a:endParaRPr>
          </a:p>
          <a:p>
            <a:r>
              <a:rPr lang="en-US" sz="1800">
                <a:hlinkClick r:id="rId5"/>
              </a:rPr>
              <a:t>https://developer.mozilla.org/en-US/docs/Web/CSS/box-sizing</a:t>
            </a:r>
            <a:endParaRPr lang="en-US" sz="1800"/>
          </a:p>
          <a:p>
            <a:r>
              <a:rPr lang="en-US" sz="18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hlinkClick r:id="rId7"/>
              </a:rPr>
              <a:t>https://css-tricks.com/snippets/css/a-guide-to-flexbox/</a:t>
            </a:r>
            <a:endParaRPr lang="en-US" sz="1800"/>
          </a:p>
          <a:p>
            <a:r>
              <a:rPr lang="en-US" sz="1800">
                <a:hlinkClick r:id="rId8"/>
              </a:rPr>
              <a:t>https://developer.mozilla.org/en-US/docs/Web/CSS/color_value</a:t>
            </a:r>
            <a:endParaRPr lang="en-US" sz="1800"/>
          </a:p>
          <a:p>
            <a:r>
              <a:rPr lang="en-US" sz="1800">
                <a:hlinkClick r:id="rId9"/>
              </a:rPr>
              <a:t>https://developer.mozilla.org/en-US/docs/Web/CSS/font</a:t>
            </a:r>
            <a:endParaRPr lang="en-US" sz="1800"/>
          </a:p>
          <a:p>
            <a:r>
              <a:rPr lang="en-US" sz="1800">
                <a:hlinkClick r:id="rId10"/>
              </a:rPr>
              <a:t>https://color.adobe.com/</a:t>
            </a:r>
            <a:endParaRPr lang="en-US" sz="1800">
              <a:cs typeface="Arial" panose="020B0604020202020204" pitchFamily="34" charset="0"/>
            </a:endParaRPr>
          </a:p>
          <a:p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Embedded 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cs typeface="Arial" pitchFamily="34" charset="0"/>
              </a:rPr>
              <a:t>Embedded stylesheets are generally placed in the </a:t>
            </a:r>
            <a:r>
              <a:rPr lang="en-US" sz="2300" b="1" dirty="0">
                <a:latin typeface="Consolas" panose="020B0609020204030204" pitchFamily="49" charset="0"/>
                <a:cs typeface="Arial" pitchFamily="34" charset="0"/>
              </a:rPr>
              <a:t>&lt;head&gt;</a:t>
            </a:r>
            <a:r>
              <a:rPr lang="en-US" sz="2300" dirty="0">
                <a:cs typeface="Arial" pitchFamily="34" charset="0"/>
              </a:rPr>
              <a:t> of the HTML document and are used to apply styles to a particular page.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300" dirty="0"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u="sng" dirty="0">
                <a:cs typeface="Arial" pitchFamily="34" charset="0"/>
              </a:rPr>
              <a:t>Example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&lt;style&gt;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  h1 { color: blue;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&lt;/style&gt;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8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External 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External stylesheets are generally placed in a folder named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css.</a:t>
            </a:r>
          </a:p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They are used to apply styles to an entire website.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In &lt;head&gt; of HTML document: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&lt;link rel="stylesheet" href="/css/main.css"&gt;</a:t>
            </a: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In css/main.css: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color: blue;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9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Box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CSS box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4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537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CSS Box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90" y="1430437"/>
            <a:ext cx="7944420" cy="4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8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Margin</a:t>
            </a:r>
            <a:r>
              <a:rPr lang="en-US" sz="1800" dirty="0">
                <a:cs typeface="Arial" panose="020B0604020202020204" pitchFamily="34" charset="0"/>
              </a:rPr>
              <a:t> - Clears an area outside the border. The margin is always transparent.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Border</a:t>
            </a:r>
            <a:r>
              <a:rPr lang="en-US" sz="1800" dirty="0">
                <a:cs typeface="Arial" panose="020B0604020202020204" pitchFamily="34" charset="0"/>
              </a:rPr>
              <a:t> - A border that goes around the content.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Padding</a:t>
            </a:r>
            <a:r>
              <a:rPr lang="en-US" sz="1800" dirty="0">
                <a:cs typeface="Arial" panose="020B0604020202020204" pitchFamily="34" charset="0"/>
              </a:rPr>
              <a:t> - Clears an area between the border and the content.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Content</a:t>
            </a:r>
            <a:r>
              <a:rPr lang="en-US" sz="1800" dirty="0">
                <a:cs typeface="Arial" panose="020B0604020202020204" pitchFamily="34" charset="0"/>
              </a:rPr>
              <a:t> - The content of the box, where text and images appear.</a:t>
            </a:r>
            <a:endParaRPr lang="en-US" sz="1800" b="1" dirty="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FCF7F1"/>
                </a:highlight>
                <a:cs typeface="Arial" panose="020B0604020202020204" pitchFamily="34" charset="0"/>
              </a:rPr>
              <a:t>NOTE: Any background applied to the element is bounded by the border.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36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3201</Words>
  <Application>Microsoft Office PowerPoint</Application>
  <PresentationFormat>Widescreen</PresentationFormat>
  <Paragraphs>418</Paragraphs>
  <Slides>46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Century Gothic</vt:lpstr>
      <vt:lpstr>Consolas</vt:lpstr>
      <vt:lpstr>Garamond</vt:lpstr>
      <vt:lpstr>SavonVTI</vt:lpstr>
      <vt:lpstr>CSS Review</vt:lpstr>
      <vt:lpstr>Objectives</vt:lpstr>
      <vt:lpstr>Applying Styles</vt:lpstr>
      <vt:lpstr>Inline Styles</vt:lpstr>
      <vt:lpstr>Embedded Stylesheets</vt:lpstr>
      <vt:lpstr>External Stylesheets</vt:lpstr>
      <vt:lpstr>Box Model</vt:lpstr>
      <vt:lpstr>CSS Box Model</vt:lpstr>
      <vt:lpstr>Definitions</vt:lpstr>
      <vt:lpstr>margin</vt:lpstr>
      <vt:lpstr>padding</vt:lpstr>
      <vt:lpstr>border</vt:lpstr>
      <vt:lpstr>border-radius</vt:lpstr>
      <vt:lpstr>background</vt:lpstr>
      <vt:lpstr>box-sizing</vt:lpstr>
      <vt:lpstr>Flexbox</vt:lpstr>
      <vt:lpstr>What is Flexbox?</vt:lpstr>
      <vt:lpstr>PowerPoint Presentation</vt:lpstr>
      <vt:lpstr>A Complete Guide to Flexbox</vt:lpstr>
      <vt:lpstr>CSS Selectors</vt:lpstr>
      <vt:lpstr>PowerPoint Presentation</vt:lpstr>
      <vt:lpstr>Type Selector</vt:lpstr>
      <vt:lpstr>Type Selector</vt:lpstr>
      <vt:lpstr>Class Selector</vt:lpstr>
      <vt:lpstr>ID Selector</vt:lpstr>
      <vt:lpstr>Attribute Selector</vt:lpstr>
      <vt:lpstr>Pseudo-classes</vt:lpstr>
      <vt:lpstr>Pseudo-elements</vt:lpstr>
      <vt:lpstr>PowerPoint Presentation</vt:lpstr>
      <vt:lpstr>CSS Colors</vt:lpstr>
      <vt:lpstr>CSS Color Values</vt:lpstr>
      <vt:lpstr>Color Keywords</vt:lpstr>
      <vt:lpstr>RGB</vt:lpstr>
      <vt:lpstr>HSL</vt:lpstr>
      <vt:lpstr>color property</vt:lpstr>
      <vt:lpstr>background-color property</vt:lpstr>
      <vt:lpstr>border-color property</vt:lpstr>
      <vt:lpstr>Fonts</vt:lpstr>
      <vt:lpstr>font-family property</vt:lpstr>
      <vt:lpstr>font-size property</vt:lpstr>
      <vt:lpstr>line-height property</vt:lpstr>
      <vt:lpstr>font-weight property</vt:lpstr>
      <vt:lpstr>text-decoration property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2020-07-30T21:41:17Z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