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30"/>
  </p:notesMasterIdLst>
  <p:sldIdLst>
    <p:sldId id="257" r:id="rId5"/>
    <p:sldId id="263" r:id="rId6"/>
    <p:sldId id="328" r:id="rId7"/>
    <p:sldId id="300" r:id="rId8"/>
    <p:sldId id="325" r:id="rId9"/>
    <p:sldId id="266" r:id="rId10"/>
    <p:sldId id="302" r:id="rId11"/>
    <p:sldId id="327" r:id="rId12"/>
    <p:sldId id="301" r:id="rId13"/>
    <p:sldId id="303" r:id="rId14"/>
    <p:sldId id="304" r:id="rId15"/>
    <p:sldId id="305" r:id="rId16"/>
    <p:sldId id="308" r:id="rId17"/>
    <p:sldId id="309" r:id="rId18"/>
    <p:sldId id="310" r:id="rId19"/>
    <p:sldId id="311" r:id="rId20"/>
    <p:sldId id="312" r:id="rId21"/>
    <p:sldId id="313" r:id="rId22"/>
    <p:sldId id="326" r:id="rId23"/>
    <p:sldId id="314" r:id="rId24"/>
    <p:sldId id="316" r:id="rId25"/>
    <p:sldId id="315" r:id="rId26"/>
    <p:sldId id="317" r:id="rId27"/>
    <p:sldId id="307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45A3F-F083-4E1A-8339-FCD652B27D36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58A06-DD4F-4924-BE66-8F95ED766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3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58A06-DD4F-4924-BE66-8F95ED766CC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08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58A06-DD4F-4924-BE66-8F95ED766CC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9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B2553B6-A683-4C13-ADF3-6E78B5B860F6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0B11-1D47-4652-AEE5-4C2B1235CB66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0AC2323-8C5A-462B-92B9-62EA14FA9E94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0C2-59E9-46C8-B03E-7C20E5F4F12D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CB6-941B-4270-8276-FD8E92A373DA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7E43-E251-46CB-9ADD-5572689A0D73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FC12-F480-42AE-9F3F-3DA69EB64A0D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45CEF3F-6F6A-4297-B757-FFB5D4A3AD64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E2F6E23-5248-4ECD-8C29-1FB95B395C86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E9F2A3-885D-46CC-9642-01CAAE4EB600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nodem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dotenv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debu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expres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node.JS Part </a:t>
            </a:r>
            <a:r>
              <a:rPr lang="en-US" sz="4400" dirty="0">
                <a:solidFill>
                  <a:schemeClr val="tx1"/>
                </a:solidFill>
              </a:rPr>
              <a:t>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npm init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80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Run the command </a:t>
            </a:r>
            <a:r>
              <a:rPr lang="en-US" sz="1800" b="1" dirty="0">
                <a:latin typeface="Consolas" panose="020B0609020204030204" pitchFamily="49" charset="0"/>
              </a:rPr>
              <a:t>npm init</a:t>
            </a:r>
            <a:r>
              <a:rPr lang="en-US" sz="1800" dirty="0"/>
              <a:t> to create a </a:t>
            </a:r>
            <a:r>
              <a:rPr lang="en-US" sz="1800" b="1" dirty="0"/>
              <a:t>package.json</a:t>
            </a:r>
            <a:r>
              <a:rPr lang="en-US" sz="1800" dirty="0"/>
              <a:t> file for your </a:t>
            </a:r>
            <a:r>
              <a:rPr lang="en-US" sz="1800"/>
              <a:t>project.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package.json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715851"/>
          </a:xfrm>
        </p:spPr>
        <p:txBody>
          <a:bodyPr>
            <a:normAutofit/>
          </a:bodyPr>
          <a:lstStyle/>
          <a:p>
            <a:r>
              <a:rPr lang="en-US" sz="1800" dirty="0"/>
              <a:t>The </a:t>
            </a:r>
            <a:r>
              <a:rPr lang="en-US" sz="1800" b="1" dirty="0"/>
              <a:t>package.json </a:t>
            </a:r>
            <a:r>
              <a:rPr lang="en-US" sz="1800" dirty="0"/>
              <a:t>file </a:t>
            </a:r>
            <a:r>
              <a:rPr lang="en-US" sz="1800"/>
              <a:t>is manifest </a:t>
            </a:r>
            <a:r>
              <a:rPr lang="en-US" sz="1800" dirty="0"/>
              <a:t>for your project</a:t>
            </a:r>
            <a:r>
              <a:rPr lang="en-US" sz="1800"/>
              <a:t>. </a:t>
            </a:r>
          </a:p>
          <a:p>
            <a:r>
              <a:rPr lang="en-US" sz="1800"/>
              <a:t>It </a:t>
            </a:r>
            <a:r>
              <a:rPr lang="en-US" sz="1800" dirty="0"/>
              <a:t>can do a lot of things</a:t>
            </a:r>
            <a:r>
              <a:rPr lang="en-US" sz="1800"/>
              <a:t>, which may seem completely </a:t>
            </a:r>
            <a:r>
              <a:rPr lang="en-US" sz="1800" dirty="0"/>
              <a:t>unrelated</a:t>
            </a:r>
            <a:r>
              <a:rPr lang="en-US" sz="1800"/>
              <a:t>. </a:t>
            </a:r>
          </a:p>
          <a:p>
            <a:r>
              <a:rPr lang="en-US" sz="1800"/>
              <a:t>It is </a:t>
            </a:r>
            <a:r>
              <a:rPr lang="en-US" sz="1800" dirty="0"/>
              <a:t>a central repository of configuration </a:t>
            </a:r>
            <a:r>
              <a:rPr lang="en-US" sz="1800"/>
              <a:t>for tools. </a:t>
            </a:r>
          </a:p>
          <a:p>
            <a:r>
              <a:rPr lang="en-US" sz="1800"/>
              <a:t>It is </a:t>
            </a:r>
            <a:r>
              <a:rPr lang="en-US" sz="1800" dirty="0"/>
              <a:t>also where </a:t>
            </a:r>
            <a:r>
              <a:rPr lang="en-US" sz="1800"/>
              <a:t>npm stores </a:t>
            </a:r>
            <a:r>
              <a:rPr lang="en-US" sz="1800" dirty="0"/>
              <a:t>the names and versions </a:t>
            </a:r>
            <a:r>
              <a:rPr lang="en-US" sz="1800"/>
              <a:t>for your project's installed packages.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package</a:t>
            </a:r>
            <a:r>
              <a:rPr lang="en-US" u="sng"/>
              <a:t>.json example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37857"/>
            <a:ext cx="10058400" cy="416932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{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"name": "nodeone",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"version": "1.0.0",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"description": "This project creates a simple node.js web server",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"main</a:t>
            </a:r>
            <a:r>
              <a:rPr lang="en-US" sz="1800">
                <a:latin typeface="Consolas" panose="020B0609020204030204" pitchFamily="49" charset="0"/>
              </a:rPr>
              <a:t>": "server.</a:t>
            </a:r>
            <a:r>
              <a:rPr lang="en-US" sz="1800" dirty="0">
                <a:latin typeface="Consolas" panose="020B0609020204030204" pitchFamily="49" charset="0"/>
              </a:rPr>
              <a:t>js",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"scripts</a:t>
            </a:r>
            <a:r>
              <a:rPr lang="en-US" sz="1800">
                <a:latin typeface="Consolas" panose="020B0609020204030204" pitchFamily="49" charset="0"/>
              </a:rPr>
              <a:t>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"start": "node server.js",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"nodemon": "nodemon server.js"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"author</a:t>
            </a:r>
            <a:r>
              <a:rPr lang="en-US" sz="1800">
                <a:latin typeface="Consolas" panose="020B0609020204030204" pitchFamily="49" charset="0"/>
              </a:rPr>
              <a:t>": "Ranken",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"license": "ISC"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13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npm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950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Run the command </a:t>
            </a:r>
            <a:r>
              <a:rPr lang="en-US" sz="1800" b="1" dirty="0">
                <a:latin typeface="Consolas" panose="020B0609020204030204" pitchFamily="49" charset="0"/>
              </a:rPr>
              <a:t>npm install &lt;package-name</a:t>
            </a:r>
            <a:r>
              <a:rPr lang="en-US" sz="1800" b="1">
                <a:latin typeface="Consolas" panose="020B0609020204030204" pitchFamily="49" charset="0"/>
              </a:rPr>
              <a:t>&gt;</a:t>
            </a:r>
            <a:r>
              <a:rPr lang="en-US" sz="1800"/>
              <a:t> </a:t>
            </a:r>
          </a:p>
          <a:p>
            <a:pPr marL="0" indent="0">
              <a:buNone/>
            </a:pPr>
            <a:r>
              <a:rPr lang="en-US" sz="1800"/>
              <a:t>to install an </a:t>
            </a:r>
            <a:r>
              <a:rPr lang="en-US" sz="1800" dirty="0"/>
              <a:t>npm package </a:t>
            </a:r>
            <a:r>
              <a:rPr lang="en-US" sz="1800"/>
              <a:t>and declare </a:t>
            </a:r>
            <a:r>
              <a:rPr lang="en-US" sz="1800" dirty="0"/>
              <a:t>it as a dependency in the package.json file</a:t>
            </a:r>
          </a:p>
          <a:p>
            <a:pPr marL="169863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A871A-C4B6-4FBD-947F-5AF02D8A79B0}"/>
              </a:ext>
            </a:extLst>
          </p:cNvPr>
          <p:cNvSpPr txBox="1"/>
          <p:nvPr/>
        </p:nvSpPr>
        <p:spPr>
          <a:xfrm>
            <a:off x="7743645" y="5177813"/>
            <a:ext cx="338155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You can also enter this command as </a:t>
            </a:r>
            <a:r>
              <a:rPr lang="en-US" sz="1400" b="1">
                <a:latin typeface="Consolas" panose="020B0609020204030204" pitchFamily="49" charset="0"/>
              </a:rPr>
              <a:t>npm i &lt;package-name&gt; </a:t>
            </a:r>
            <a:r>
              <a:rPr lang="en-US" sz="1400"/>
              <a:t>for brevity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C0400A-44D5-4785-973B-FEC8A3E08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05507"/>
            <a:ext cx="101631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09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dependencies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7783902" cy="913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After running the </a:t>
            </a:r>
            <a:r>
              <a:rPr lang="en-US" sz="1800" b="1"/>
              <a:t>npm install</a:t>
            </a:r>
            <a:r>
              <a:rPr lang="en-US" sz="1800"/>
              <a:t> command, </a:t>
            </a:r>
            <a:r>
              <a:rPr lang="en-US" sz="1800" dirty="0"/>
              <a:t>the following dependency was added to the </a:t>
            </a:r>
            <a:r>
              <a:rPr lang="en-US" sz="1800" b="1" dirty="0">
                <a:latin typeface="Consolas" panose="020B0609020204030204" pitchFamily="49" charset="0"/>
              </a:rPr>
              <a:t>package.</a:t>
            </a:r>
            <a:r>
              <a:rPr lang="en-US" sz="1800" b="1">
                <a:latin typeface="Consolas" panose="020B0609020204030204" pitchFamily="49" charset="0"/>
              </a:rPr>
              <a:t>json </a:t>
            </a:r>
            <a:r>
              <a:rPr lang="en-US" sz="1800"/>
              <a:t>file</a:t>
            </a:r>
            <a:endParaRPr lang="en-US" sz="1800" dirty="0"/>
          </a:p>
          <a:p>
            <a:pPr marL="169863" indent="0">
              <a:buNone/>
            </a:pPr>
            <a:endParaRPr lang="en-US" sz="1800" dirty="0"/>
          </a:p>
          <a:p>
            <a:pPr marL="169863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4AFD46-5EE6-4EB6-A0BD-87B59FEF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85" y="3429000"/>
            <a:ext cx="37719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97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npm </a:t>
            </a:r>
            <a:r>
              <a:rPr lang="en-US" u="sng"/>
              <a:t>install -g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-g </a:t>
            </a:r>
            <a:r>
              <a:rPr lang="en-US" sz="1800" dirty="0"/>
              <a:t>is the global install flag, which makes the package available to all projects without having to do individual installs</a:t>
            </a:r>
            <a:r>
              <a:rPr lang="en-US" sz="1800"/>
              <a:t>.  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b="1"/>
              <a:t>Some rules of thumb:</a:t>
            </a:r>
            <a:endParaRPr lang="en-US" sz="1800" b="1" dirty="0"/>
          </a:p>
          <a:p>
            <a:pPr marL="228600" indent="0">
              <a:buNone/>
            </a:pPr>
            <a:r>
              <a:rPr lang="en-US" sz="1800" dirty="0"/>
              <a:t>Install globally if the </a:t>
            </a:r>
            <a:r>
              <a:rPr lang="en-US" sz="1800"/>
              <a:t>package provides </a:t>
            </a:r>
            <a:r>
              <a:rPr lang="en-US" sz="1800" dirty="0"/>
              <a:t>command-line tools</a:t>
            </a:r>
          </a:p>
          <a:p>
            <a:pPr marL="228600" indent="0">
              <a:buNone/>
            </a:pPr>
            <a:r>
              <a:rPr lang="en-US" sz="1800" dirty="0"/>
              <a:t>Install locally </a:t>
            </a:r>
            <a:r>
              <a:rPr lang="en-US" sz="1800"/>
              <a:t>if the package is </a:t>
            </a:r>
            <a:r>
              <a:rPr lang="en-US" sz="1800" dirty="0"/>
              <a:t>part of </a:t>
            </a:r>
            <a:r>
              <a:rPr lang="en-US" sz="1800"/>
              <a:t>your application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77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npm </a:t>
            </a:r>
            <a:r>
              <a:rPr lang="en-US" u="sng"/>
              <a:t>install -D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-D </a:t>
            </a:r>
            <a:r>
              <a:rPr lang="en-US" sz="1800" dirty="0"/>
              <a:t>is the development install flag, which means the package will be loaded as a </a:t>
            </a:r>
            <a:r>
              <a:rPr lang="en-US" sz="1800"/>
              <a:t>development dependency, </a:t>
            </a:r>
            <a:r>
              <a:rPr lang="en-US" sz="1800" dirty="0"/>
              <a:t>and will not be included when the project goes </a:t>
            </a:r>
            <a:r>
              <a:rPr lang="en-US" sz="1800" i="1" dirty="0"/>
              <a:t>live</a:t>
            </a:r>
            <a:r>
              <a:rPr lang="en-US" sz="1800" dirty="0"/>
              <a:t> on a real server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10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npm uninstall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886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command </a:t>
            </a:r>
            <a:r>
              <a:rPr lang="en-US" sz="1800" b="1" dirty="0">
                <a:latin typeface="Consolas" panose="020B0609020204030204" pitchFamily="49" charset="0"/>
              </a:rPr>
              <a:t>npm uninstall &lt;package-name</a:t>
            </a:r>
            <a:r>
              <a:rPr lang="en-US" sz="1800" b="1">
                <a:latin typeface="Consolas" panose="020B0609020204030204" pitchFamily="49" charset="0"/>
              </a:rPr>
              <a:t>&gt;</a:t>
            </a:r>
            <a:r>
              <a:rPr lang="en-US" sz="1800"/>
              <a:t> </a:t>
            </a:r>
          </a:p>
          <a:p>
            <a:pPr marL="0" indent="0">
              <a:buNone/>
            </a:pPr>
            <a:r>
              <a:rPr lang="en-US" sz="1800"/>
              <a:t>removes a </a:t>
            </a:r>
            <a:r>
              <a:rPr lang="en-US" sz="1800" dirty="0"/>
              <a:t>package </a:t>
            </a:r>
            <a:r>
              <a:rPr lang="en-US" sz="1800"/>
              <a:t>from your project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074" y="3078417"/>
            <a:ext cx="60388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62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npm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command </a:t>
            </a:r>
            <a:r>
              <a:rPr lang="en-US" sz="1800" b="1" dirty="0">
                <a:latin typeface="Consolas" panose="020B0609020204030204" pitchFamily="49" charset="0"/>
              </a:rPr>
              <a:t>npm </a:t>
            </a:r>
            <a:r>
              <a:rPr lang="en-US" sz="1800" b="1">
                <a:latin typeface="Consolas" panose="020B0609020204030204" pitchFamily="49" charset="0"/>
              </a:rPr>
              <a:t>run &lt;script&gt;</a:t>
            </a:r>
          </a:p>
          <a:p>
            <a:pPr marL="0" indent="0">
              <a:buNone/>
            </a:pPr>
            <a:r>
              <a:rPr lang="en-US" sz="1800"/>
              <a:t>executes a script defined in your </a:t>
            </a:r>
            <a:r>
              <a:rPr lang="en-US" sz="1800" b="1"/>
              <a:t>package.json</a:t>
            </a:r>
            <a:r>
              <a:rPr lang="en-US" sz="1800"/>
              <a:t> file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87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81A47D-F863-453F-9094-20956EDA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NPM Packages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B8A1A1-D9D0-4BEF-B37B-8EC4B1599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npm packages you'll get to know and love.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E7ADF-8944-4B23-8B5B-CEA8232B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What </a:t>
            </a:r>
            <a:r>
              <a:rPr lang="en-US" sz="1800"/>
              <a:t>is npm?</a:t>
            </a:r>
            <a:endParaRPr lang="en-US" sz="1800" dirty="0"/>
          </a:p>
          <a:p>
            <a:r>
              <a:rPr lang="en-US" sz="1800" dirty="0"/>
              <a:t>How </a:t>
            </a:r>
            <a:r>
              <a:rPr lang="en-US" sz="1800"/>
              <a:t>to use npm</a:t>
            </a:r>
          </a:p>
          <a:p>
            <a:r>
              <a:rPr lang="en-US" sz="1800"/>
              <a:t>Some common npm commands</a:t>
            </a:r>
          </a:p>
          <a:p>
            <a:r>
              <a:rPr lang="en-US" sz="1800"/>
              <a:t>Some common npm packages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https://www.npmjs.com/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nodemon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nodemon</a:t>
            </a:r>
            <a:r>
              <a:rPr lang="en-US" sz="1800" dirty="0"/>
              <a:t> </a:t>
            </a:r>
            <a:r>
              <a:rPr lang="en-US" sz="1800"/>
              <a:t>is a command-line </a:t>
            </a:r>
            <a:r>
              <a:rPr lang="en-US" sz="1800" dirty="0"/>
              <a:t>tool that helps develop node.js based applications by automatically restarting the node application </a:t>
            </a:r>
            <a:r>
              <a:rPr lang="en-US" sz="1800"/>
              <a:t>when you edit a file</a:t>
            </a:r>
            <a:endParaRPr lang="en-US" sz="1800" dirty="0"/>
          </a:p>
          <a:p>
            <a:r>
              <a:rPr lang="en-US" sz="1800"/>
              <a:t>nodemon is a replacement wrapper for node</a:t>
            </a:r>
            <a:r>
              <a:rPr lang="en-US" sz="1800">
                <a:latin typeface="Consolas" panose="020B0609020204030204" pitchFamily="49" charset="0"/>
              </a:rPr>
              <a:t>. </a:t>
            </a:r>
            <a:r>
              <a:rPr lang="en-US" sz="1800"/>
              <a:t>It </a:t>
            </a:r>
            <a:r>
              <a:rPr lang="en-US" sz="1800" dirty="0"/>
              <a:t>does not require any additional changes to your code or method of </a:t>
            </a:r>
            <a:r>
              <a:rPr lang="en-US" sz="1800"/>
              <a:t>development.</a:t>
            </a:r>
          </a:p>
          <a:p>
            <a:pPr marL="169863" indent="0">
              <a:buNone/>
            </a:pPr>
            <a:r>
              <a:rPr lang="en-US" sz="1800" u="sng">
                <a:latin typeface="Consolas" panose="020B0609020204030204" pitchFamily="49" charset="0"/>
              </a:rPr>
              <a:t>Install</a:t>
            </a:r>
          </a:p>
          <a:p>
            <a:pPr marL="169863" indent="0">
              <a:buNone/>
            </a:pPr>
            <a:r>
              <a:rPr lang="en-US" sz="1800">
                <a:latin typeface="Consolas" panose="020B0609020204030204" pitchFamily="49" charset="0"/>
              </a:rPr>
              <a:t>npm install </a:t>
            </a:r>
            <a:r>
              <a:rPr lang="en-US" sz="1800" dirty="0">
                <a:latin typeface="Consolas" panose="020B0609020204030204" pitchFamily="49" charset="0"/>
              </a:rPr>
              <a:t>-</a:t>
            </a:r>
            <a:r>
              <a:rPr lang="en-US" sz="1800">
                <a:latin typeface="Consolas" panose="020B0609020204030204" pitchFamily="49" charset="0"/>
              </a:rPr>
              <a:t>g nodemon</a:t>
            </a:r>
          </a:p>
          <a:p>
            <a:pPr marL="169863" indent="0">
              <a:buNone/>
            </a:pPr>
            <a:r>
              <a:rPr lang="en-US" sz="1800" u="sng">
                <a:latin typeface="Consolas" panose="020B0609020204030204" pitchFamily="49" charset="0"/>
              </a:rPr>
              <a:t>Usage</a:t>
            </a:r>
          </a:p>
          <a:p>
            <a:pPr marL="169863" indent="0">
              <a:buNone/>
            </a:pPr>
            <a:r>
              <a:rPr lang="en-US" sz="1800">
                <a:latin typeface="Consolas" panose="020B0609020204030204" pitchFamily="49" charset="0"/>
              </a:rPr>
              <a:t>nodemon server.js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https://www.npmjs.com/package/nodemon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986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dotenv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/>
              <a:t>dotenv</a:t>
            </a:r>
            <a:r>
              <a:rPr lang="en-US" sz="1800"/>
              <a:t> loads </a:t>
            </a:r>
            <a:r>
              <a:rPr lang="en-US" sz="1800" dirty="0"/>
              <a:t>environment variables from a .env file into process</a:t>
            </a:r>
            <a:r>
              <a:rPr lang="en-US" sz="1800"/>
              <a:t>.env</a:t>
            </a:r>
          </a:p>
          <a:p>
            <a:r>
              <a:rPr lang="en-US" sz="1800"/>
              <a:t>it provides convenient mechanism to set environment variables in your dev environment</a:t>
            </a:r>
          </a:p>
          <a:p>
            <a:pPr marL="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169863" indent="0">
              <a:buNone/>
            </a:pPr>
            <a:r>
              <a:rPr lang="en-US" sz="1800">
                <a:latin typeface="Consolas" panose="020B0609020204030204" pitchFamily="49" charset="0"/>
              </a:rPr>
              <a:t>npm install </a:t>
            </a:r>
            <a:r>
              <a:rPr lang="en-US" sz="1800" dirty="0">
                <a:latin typeface="Consolas" panose="020B0609020204030204" pitchFamily="49" charset="0"/>
              </a:rPr>
              <a:t>dotenv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https://www.npmjs.com/package/dotenv</a:t>
            </a:r>
            <a:r>
              <a:rPr lang="en-US" sz="1600" dirty="0"/>
              <a:t>  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676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debug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/>
              <a:t>debug</a:t>
            </a:r>
            <a:r>
              <a:rPr lang="en-US" sz="1800"/>
              <a:t> provides improved logging functionality over </a:t>
            </a:r>
            <a:r>
              <a:rPr lang="en-US" sz="1800" b="1"/>
              <a:t>console.log</a:t>
            </a:r>
          </a:p>
          <a:p>
            <a:r>
              <a:rPr lang="en-US" sz="1800"/>
              <a:t>It creates channels that you can filter the logs by.</a:t>
            </a:r>
          </a:p>
          <a:p>
            <a:r>
              <a:rPr lang="en-US" sz="1800"/>
              <a:t>It also makes it easy to disable logging in production (for better performance.)</a:t>
            </a:r>
            <a:endParaRPr lang="en-US" sz="1800" dirty="0"/>
          </a:p>
          <a:p>
            <a:pPr marL="169863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169863" indent="0">
              <a:buNone/>
            </a:pPr>
            <a:r>
              <a:rPr lang="en-US" sz="1800">
                <a:latin typeface="Consolas" panose="020B0609020204030204" pitchFamily="49" charset="0"/>
              </a:rPr>
              <a:t>npm install </a:t>
            </a:r>
            <a:r>
              <a:rPr lang="en-US" sz="1800" dirty="0">
                <a:latin typeface="Consolas" panose="020B0609020204030204" pitchFamily="49" charset="0"/>
              </a:rPr>
              <a:t>debug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https://www.npmjs.com/package/debug</a:t>
            </a:r>
            <a:r>
              <a:rPr lang="en-US" sz="1600" dirty="0"/>
              <a:t> 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908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express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b="1" dirty="0"/>
              <a:t>express</a:t>
            </a:r>
            <a:r>
              <a:rPr lang="en-US" sz="2600" dirty="0"/>
              <a:t> </a:t>
            </a:r>
            <a:r>
              <a:rPr lang="en-US" sz="2600"/>
              <a:t>is a fast and minimalist </a:t>
            </a:r>
            <a:r>
              <a:rPr lang="en-US" sz="2600" dirty="0"/>
              <a:t>web framework </a:t>
            </a:r>
            <a:r>
              <a:rPr lang="en-US" sz="2600"/>
              <a:t>for node.</a:t>
            </a:r>
          </a:p>
          <a:p>
            <a:pPr marL="0" indent="0">
              <a:buNone/>
            </a:pPr>
            <a:r>
              <a:rPr lang="en-US" sz="2400" i="1"/>
              <a:t>(You'll learn much more about express in the next lectures.)</a:t>
            </a:r>
          </a:p>
          <a:p>
            <a:pPr marL="0" indent="0">
              <a:buNone/>
            </a:pPr>
            <a:endParaRPr lang="en-US" sz="2600"/>
          </a:p>
          <a:p>
            <a:pPr marL="0" indent="0">
              <a:buNone/>
            </a:pPr>
            <a:r>
              <a:rPr lang="en-US" sz="2600" u="sng"/>
              <a:t>Example</a:t>
            </a:r>
            <a:endParaRPr lang="en-US" sz="2600" u="sng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30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>
                <a:latin typeface="Consolas" panose="020B0609020204030204" pitchFamily="49" charset="0"/>
              </a:rPr>
              <a:t>const </a:t>
            </a:r>
            <a:r>
              <a:rPr lang="en-US" sz="2300" dirty="0">
                <a:latin typeface="Consolas" panose="020B0609020204030204" pitchFamily="49" charset="0"/>
              </a:rPr>
              <a:t>express = require(</a:t>
            </a:r>
            <a:r>
              <a:rPr lang="en-US" sz="2300">
                <a:latin typeface="Consolas" panose="020B0609020204030204" pitchFamily="49" charset="0"/>
              </a:rPr>
              <a:t>'express');</a:t>
            </a:r>
            <a:endParaRPr lang="en-US" sz="23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</a:rPr>
              <a:t>const app = </a:t>
            </a:r>
            <a:r>
              <a:rPr lang="en-US" sz="2300">
                <a:latin typeface="Consolas" panose="020B0609020204030204" pitchFamily="49" charset="0"/>
              </a:rPr>
              <a:t>express();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3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>
                <a:latin typeface="Consolas" panose="020B0609020204030204" pitchFamily="49" charset="0"/>
              </a:rPr>
              <a:t>app</a:t>
            </a:r>
            <a:r>
              <a:rPr lang="en-US" sz="2300" dirty="0">
                <a:latin typeface="Consolas" panose="020B0609020204030204" pitchFamily="49" charset="0"/>
              </a:rPr>
              <a:t>.get</a:t>
            </a:r>
            <a:r>
              <a:rPr lang="en-US" sz="2300">
                <a:latin typeface="Consolas" panose="020B0609020204030204" pitchFamily="49" charset="0"/>
              </a:rPr>
              <a:t>('/', (</a:t>
            </a:r>
            <a:r>
              <a:rPr lang="en-US" sz="2300" dirty="0">
                <a:latin typeface="Consolas" panose="020B0609020204030204" pitchFamily="49" charset="0"/>
              </a:rPr>
              <a:t>req, </a:t>
            </a:r>
            <a:r>
              <a:rPr lang="en-US" sz="2300">
                <a:latin typeface="Consolas" panose="020B0609020204030204" pitchFamily="49" charset="0"/>
              </a:rPr>
              <a:t>res) =&gt; res.send('Hello World!'));</a:t>
            </a:r>
            <a:endParaRPr lang="en-US" sz="23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</a:rPr>
              <a:t>app.listen</a:t>
            </a:r>
            <a:r>
              <a:rPr lang="en-US" sz="2300">
                <a:latin typeface="Consolas" panose="020B0609020204030204" pitchFamily="49" charset="0"/>
              </a:rPr>
              <a:t>(3000, () =&gt; console.log('Server Started.'))</a:t>
            </a:r>
            <a:endParaRPr lang="en-US" sz="23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https://www.npmjs.com/package/express</a:t>
            </a:r>
            <a:r>
              <a:rPr lang="en-US" sz="1600" dirty="0">
                <a:solidFill>
                  <a:srgbClr val="00B0F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48795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37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We've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What npm </a:t>
            </a:r>
            <a:r>
              <a:rPr lang="en-US" sz="1800" dirty="0"/>
              <a:t>is and how to </a:t>
            </a:r>
            <a:r>
              <a:rPr lang="en-US" sz="1800"/>
              <a:t>run it</a:t>
            </a:r>
            <a:endParaRPr lang="en-US" sz="1800" dirty="0"/>
          </a:p>
          <a:p>
            <a:r>
              <a:rPr lang="en-US" sz="1800"/>
              <a:t>Major npm commands </a:t>
            </a:r>
            <a:r>
              <a:rPr lang="en-US" sz="1800" dirty="0"/>
              <a:t>including</a:t>
            </a:r>
            <a:r>
              <a:rPr lang="en-US" sz="1800"/>
              <a:t>: </a:t>
            </a:r>
          </a:p>
          <a:p>
            <a:pPr lvl="1"/>
            <a:r>
              <a:rPr lang="en-US" sz="1600"/>
              <a:t>npm -v</a:t>
            </a:r>
          </a:p>
          <a:p>
            <a:pPr lvl="1"/>
            <a:r>
              <a:rPr lang="en-US" sz="1600"/>
              <a:t>npm init</a:t>
            </a:r>
          </a:p>
          <a:p>
            <a:pPr lvl="1"/>
            <a:r>
              <a:rPr lang="en-US" sz="1600"/>
              <a:t>npm install</a:t>
            </a:r>
          </a:p>
          <a:p>
            <a:pPr lvl="1"/>
            <a:r>
              <a:rPr lang="en-US" sz="1600"/>
              <a:t>npm </a:t>
            </a:r>
            <a:r>
              <a:rPr lang="en-US" sz="1600" dirty="0"/>
              <a:t>install </a:t>
            </a:r>
            <a:r>
              <a:rPr lang="en-US" sz="1600"/>
              <a:t>-g</a:t>
            </a:r>
          </a:p>
          <a:p>
            <a:pPr lvl="1"/>
            <a:r>
              <a:rPr lang="en-US" sz="1600"/>
              <a:t>npm </a:t>
            </a:r>
            <a:r>
              <a:rPr lang="en-US" sz="1600" dirty="0"/>
              <a:t>install </a:t>
            </a:r>
            <a:r>
              <a:rPr lang="en-US" sz="1600"/>
              <a:t>-D</a:t>
            </a:r>
          </a:p>
          <a:p>
            <a:pPr lvl="1"/>
            <a:r>
              <a:rPr lang="en-US" sz="1600"/>
              <a:t>npm uninstall</a:t>
            </a:r>
          </a:p>
          <a:p>
            <a:pPr lvl="1"/>
            <a:r>
              <a:rPr lang="en-US" sz="1600"/>
              <a:t>npm </a:t>
            </a:r>
            <a:r>
              <a:rPr lang="en-US" sz="1600" dirty="0"/>
              <a:t>run</a:t>
            </a:r>
          </a:p>
          <a:p>
            <a:r>
              <a:rPr lang="en-US" sz="1800"/>
              <a:t>A few npm packages </a:t>
            </a:r>
            <a:r>
              <a:rPr lang="en-US" sz="1800" dirty="0"/>
              <a:t>including: nodemon, debug, dotenv</a:t>
            </a:r>
            <a:r>
              <a:rPr lang="en-US" sz="1800"/>
              <a:t>, express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2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6AC1F9-64F5-4FB8-A57D-BD096482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What is NPM?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BD257E-0685-4CDA-A7A3-E9BC8046A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Your new best friend.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CF213-3EAA-4A75-8F7F-27A5F2B1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6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Node Package Manager (NPM)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/>
              <a:t>npm is the most widely used package manager for Node.js applications.</a:t>
            </a:r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r>
              <a:rPr lang="en-US" sz="2000" b="1"/>
              <a:t>npm allows us to quickly download, install, and update our project's dependencies.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8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NPM Ecosystem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/>
              <a:t>The npm ecosystem is made up of three distinct parts: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b="1" dirty="0"/>
              <a:t>The Website</a:t>
            </a:r>
            <a:r>
              <a:rPr lang="en-US" sz="2000" dirty="0"/>
              <a:t>, the place where users can </a:t>
            </a:r>
            <a:r>
              <a:rPr lang="en-US" sz="2000"/>
              <a:t>browse packages and read their documentation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b="1" dirty="0"/>
              <a:t>The Registry</a:t>
            </a:r>
            <a:r>
              <a:rPr lang="en-US" sz="2000" dirty="0"/>
              <a:t>, the database that </a:t>
            </a:r>
            <a:r>
              <a:rPr lang="en-US" sz="2000"/>
              <a:t>stores information and </a:t>
            </a:r>
            <a:r>
              <a:rPr lang="en-US" sz="2000" dirty="0"/>
              <a:t>code </a:t>
            </a:r>
            <a:r>
              <a:rPr lang="en-US" sz="2000"/>
              <a:t>for all </a:t>
            </a:r>
            <a:r>
              <a:rPr lang="en-US" sz="2000" dirty="0"/>
              <a:t>packages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b="1" dirty="0"/>
              <a:t>The NPM Client</a:t>
            </a:r>
            <a:r>
              <a:rPr lang="en-US" sz="2000"/>
              <a:t>, the command-line </a:t>
            </a:r>
            <a:r>
              <a:rPr lang="en-US" sz="2000" dirty="0"/>
              <a:t>tool installed </a:t>
            </a:r>
            <a:r>
              <a:rPr lang="en-US" sz="2000"/>
              <a:t>on a </a:t>
            </a:r>
            <a:r>
              <a:rPr lang="en-US" sz="2000" dirty="0"/>
              <a:t>developer's </a:t>
            </a:r>
            <a:r>
              <a:rPr lang="en-US" sz="2000"/>
              <a:t>machine which allows them to download, </a:t>
            </a:r>
            <a:r>
              <a:rPr lang="en-US" sz="2000" dirty="0"/>
              <a:t>install</a:t>
            </a:r>
            <a:r>
              <a:rPr lang="en-US" sz="2000"/>
              <a:t>, update, and even publish packages.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9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4F0B09F-FF2C-43B2-BECE-5E34B292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46320"/>
            <a:ext cx="10058400" cy="1371600"/>
          </a:xfrm>
        </p:spPr>
        <p:txBody>
          <a:bodyPr/>
          <a:lstStyle/>
          <a:p>
            <a:pPr algn="ctr"/>
            <a:r>
              <a:rPr lang="en-US">
                <a:hlinkClick r:id="rId3"/>
              </a:rPr>
              <a:t>https://www.npmjs.com/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86451" y="803682"/>
            <a:ext cx="8200549" cy="384968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7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029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u="sng">
                <a:solidFill>
                  <a:srgbClr val="00B0F0"/>
                </a:solidFill>
              </a:rPr>
              <a:t>https://docs.npmjs.com/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A6491D-C1BC-42E6-8CDA-3D79CCE52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124" y="649224"/>
            <a:ext cx="5259751" cy="454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9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6AC1F9-64F5-4FB8-A57D-BD096482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NPM Commands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BD257E-0685-4CDA-A7A3-E9BC8046A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Getting to know the npm command line interface (CLI)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CF213-3EAA-4A75-8F7F-27A5F2B1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1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npm -v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72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Run the command </a:t>
            </a:r>
            <a:r>
              <a:rPr lang="en-US" sz="1800" b="1">
                <a:latin typeface="Consolas" panose="020B0609020204030204" pitchFamily="49" charset="0"/>
              </a:rPr>
              <a:t>npm –v</a:t>
            </a:r>
            <a:r>
              <a:rPr lang="en-US" sz="1800"/>
              <a:t> </a:t>
            </a:r>
            <a:r>
              <a:rPr lang="en-US" sz="1800" dirty="0"/>
              <a:t>to find </a:t>
            </a:r>
            <a:r>
              <a:rPr lang="en-US" sz="1800"/>
              <a:t>out what </a:t>
            </a:r>
            <a:r>
              <a:rPr lang="en-US" sz="1800" dirty="0"/>
              <a:t>version of NPM </a:t>
            </a:r>
            <a:r>
              <a:rPr lang="en-US" sz="1800"/>
              <a:t>you have installed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3456242"/>
            <a:ext cx="58197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23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870</Words>
  <Application>Microsoft Office PowerPoint</Application>
  <PresentationFormat>Widescreen</PresentationFormat>
  <Paragraphs>145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Century Gothic</vt:lpstr>
      <vt:lpstr>Consolas</vt:lpstr>
      <vt:lpstr>Garamond</vt:lpstr>
      <vt:lpstr>SavonVTI</vt:lpstr>
      <vt:lpstr>node.JS Part II</vt:lpstr>
      <vt:lpstr>Objectives</vt:lpstr>
      <vt:lpstr>What is NPM?</vt:lpstr>
      <vt:lpstr>Node Package Manager (NPM)</vt:lpstr>
      <vt:lpstr>NPM Ecosystem</vt:lpstr>
      <vt:lpstr>https://www.npmjs.com/</vt:lpstr>
      <vt:lpstr>https://docs.npmjs.com/</vt:lpstr>
      <vt:lpstr>NPM Commands</vt:lpstr>
      <vt:lpstr>npm -v</vt:lpstr>
      <vt:lpstr>npm init</vt:lpstr>
      <vt:lpstr>package.json</vt:lpstr>
      <vt:lpstr>package.json example</vt:lpstr>
      <vt:lpstr>npm install</vt:lpstr>
      <vt:lpstr>dependencies</vt:lpstr>
      <vt:lpstr>npm install -g</vt:lpstr>
      <vt:lpstr>npm install -D</vt:lpstr>
      <vt:lpstr>npm uninstall</vt:lpstr>
      <vt:lpstr>npm run</vt:lpstr>
      <vt:lpstr>NPM Packages</vt:lpstr>
      <vt:lpstr>nodemon</vt:lpstr>
      <vt:lpstr>dotenv</vt:lpstr>
      <vt:lpstr>debug</vt:lpstr>
      <vt:lpstr>express</vt:lpstr>
      <vt:lpstr>Conclusion</vt:lpstr>
      <vt:lpstr>What We've Covered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2020-09-09T18:17:50Z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