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29"/>
  </p:notesMasterIdLst>
  <p:sldIdLst>
    <p:sldId id="257" r:id="rId5"/>
    <p:sldId id="263" r:id="rId6"/>
    <p:sldId id="264" r:id="rId7"/>
    <p:sldId id="265" r:id="rId8"/>
    <p:sldId id="266" r:id="rId9"/>
    <p:sldId id="268" r:id="rId10"/>
    <p:sldId id="269" r:id="rId11"/>
    <p:sldId id="267" r:id="rId12"/>
    <p:sldId id="270" r:id="rId13"/>
    <p:sldId id="271" r:id="rId14"/>
    <p:sldId id="272" r:id="rId15"/>
    <p:sldId id="273" r:id="rId16"/>
    <p:sldId id="274" r:id="rId17"/>
    <p:sldId id="275" r:id="rId18"/>
    <p:sldId id="276" r:id="rId19"/>
    <p:sldId id="281" r:id="rId20"/>
    <p:sldId id="282" r:id="rId21"/>
    <p:sldId id="283" r:id="rId22"/>
    <p:sldId id="278" r:id="rId23"/>
    <p:sldId id="284" r:id="rId24"/>
    <p:sldId id="279" r:id="rId25"/>
    <p:sldId id="285" r:id="rId26"/>
    <p:sldId id="280"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7" autoAdjust="0"/>
    <p:restoredTop sz="94619" autoAdjust="0"/>
  </p:normalViewPr>
  <p:slideViewPr>
    <p:cSldViewPr snapToGrid="0">
      <p:cViewPr varScale="1">
        <p:scale>
          <a:sx n="106" d="100"/>
          <a:sy n="106" d="100"/>
        </p:scale>
        <p:origin x="10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39238-B565-4611-A910-43B731DECEC1}" type="datetimeFigureOut">
              <a:rPr lang="en-US" smtClean="0"/>
              <a:t>7/3/2020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AAEB1-1BB9-43BA-8E44-621D6A53A2EE}" type="slidenum">
              <a:rPr lang="en-US" smtClean="0"/>
              <a:t>‹#›</a:t>
            </a:fld>
            <a:endParaRPr lang="en-US"/>
          </a:p>
        </p:txBody>
      </p:sp>
    </p:spTree>
    <p:extLst>
      <p:ext uri="{BB962C8B-B14F-4D97-AF65-F5344CB8AC3E}">
        <p14:creationId xmlns:p14="http://schemas.microsoft.com/office/powerpoint/2010/main" val="222036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3AAEB1-1BB9-43BA-8E44-621D6A53A2EE}" type="slidenum">
              <a:rPr lang="en-US" smtClean="0"/>
              <a:t>24</a:t>
            </a:fld>
            <a:endParaRPr lang="en-US"/>
          </a:p>
        </p:txBody>
      </p:sp>
    </p:spTree>
    <p:extLst>
      <p:ext uri="{BB962C8B-B14F-4D97-AF65-F5344CB8AC3E}">
        <p14:creationId xmlns:p14="http://schemas.microsoft.com/office/powerpoint/2010/main" val="2309939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9F25E47-8026-47FD-8FD6-2C7B55A6BE4F}" type="datetime1">
              <a:rPr lang="en-US" smtClean="0"/>
              <a:t>7/3/2020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0A7AA-AB30-4D36-B646-A02FA5DCCA55}" type="datetime1">
              <a:rPr lang="en-US" smtClean="0"/>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CFA4D178-B71E-4B10-AF0F-C5E0B7294A7C}" type="datetime1">
              <a:rPr lang="en-US" smtClean="0"/>
              <a:t>7/3/2020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E6D853-85C2-4120-A6B2-2EAC4467BF8B}" type="datetime1">
              <a:rPr lang="en-US" smtClean="0"/>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3AECF5-4644-4878-B4B4-3AC946C4B252}" type="datetime1">
              <a:rPr lang="en-US" smtClean="0"/>
              <a:t>7/3/2020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E389F8-4EAE-4B22-8731-40270585493B}" type="datetime1">
              <a:rPr lang="en-US" smtClean="0"/>
              <a:t>7/3/2020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F4F3F-699B-4D10-AAB9-00C2579C25F8}" type="datetime1">
              <a:rPr lang="en-US" smtClean="0"/>
              <a:t>7/3/2020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E51BA90F-EE6C-42F5-8961-2F52EE18037D}" type="datetime1">
              <a:rPr lang="en-US" smtClean="0"/>
              <a:t>7/3/2020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FB6292F5-AD2B-47F4-B460-BF55BF34C27D}" type="datetime1">
              <a:rPr lang="en-US" smtClean="0"/>
              <a:t>7/3/2020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8B88B800-945A-43B0-8EA5-8657D67FD7E1}" type="datetime1">
              <a:rPr lang="en-US" smtClean="0"/>
              <a:t>7/3/2020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mozilla.org/en-US/docs/Web/HTML/Element/u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mozilla.org/en-US/docs/Web/JavaScrip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w3schools.com/Html/" TargetMode="External"/><Relationship Id="rId4" Type="http://schemas.openxmlformats.org/officeDocument/2006/relationships/hyperlink" Target="https://developer.mozilla.org/en-US/docs/Learn/Getting_started_with_the_we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a:normAutofit/>
          </a:bodyPr>
          <a:lstStyle/>
          <a:p>
            <a:r>
              <a:rPr lang="en-US" sz="4400" b="1" dirty="0">
                <a:latin typeface="Arial" pitchFamily="34" charset="0"/>
                <a:cs typeface="Arial" pitchFamily="34" charset="0"/>
              </a:rPr>
              <a:t>REVIEW PART I - HTML</a:t>
            </a:r>
            <a:endParaRPr lang="en-US" sz="4400" dirty="0">
              <a:solidFill>
                <a:schemeClr val="tx1"/>
              </a:solidFill>
            </a:endParaRP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a:solidFill>
                  <a:schemeClr val="tx1"/>
                </a:solidFill>
              </a:rPr>
              <a:t>Ranken Technical College</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&lt;link&gt;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pPr indent="0">
              <a:buNone/>
            </a:pPr>
            <a:r>
              <a:rPr lang="en-US" sz="1800" dirty="0">
                <a:cs typeface="Arial" panose="020B0604020202020204" pitchFamily="34" charset="0"/>
              </a:rPr>
              <a:t>The HTML External Resource Link element (&lt;link&gt;) specifies relationships between the current document and an external resource.  &lt;link&gt; is most commonly used to link to stylesheets, but is also used with site icons (e.g. "favicon")</a:t>
            </a:r>
          </a:p>
          <a:p>
            <a:pPr marL="0" indent="0">
              <a:buNone/>
            </a:pPr>
            <a:endParaRPr lang="en-US" sz="1800" dirty="0"/>
          </a:p>
          <a:p>
            <a:pPr indent="0">
              <a:buNone/>
              <a:tabLst>
                <a:tab pos="0" algn="l"/>
                <a:tab pos="182880" algn="l"/>
              </a:tabLst>
            </a:pPr>
            <a:r>
              <a:rPr lang="en-US" sz="1800" dirty="0">
                <a:latin typeface="Consolas" panose="020B0609020204030204" pitchFamily="49" charset="0"/>
              </a:rPr>
              <a:t>e.g.: &lt;link rel="stylesheet" href="style.css"&gt;</a:t>
            </a:r>
          </a:p>
        </p:txBody>
      </p:sp>
      <p:sp>
        <p:nvSpPr>
          <p:cNvPr id="4" name="Rectangle 3"/>
          <p:cNvSpPr/>
          <p:nvPr/>
        </p:nvSpPr>
        <p:spPr>
          <a:xfrm>
            <a:off x="983810" y="5420825"/>
            <a:ext cx="7589822" cy="646331"/>
          </a:xfrm>
          <a:prstGeom prst="rect">
            <a:avLst/>
          </a:prstGeom>
        </p:spPr>
        <p:txBody>
          <a:bodyPr wrap="square">
            <a:spAutoFit/>
          </a:bodyPr>
          <a:lstStyle/>
          <a:p>
            <a:r>
              <a:rPr lang="en-US" b="1" dirty="0"/>
              <a:t>Source</a:t>
            </a:r>
          </a:p>
          <a:p>
            <a:r>
              <a:rPr lang="en-US" dirty="0">
                <a:solidFill>
                  <a:srgbClr val="00B0F0"/>
                </a:solidFill>
              </a:rPr>
              <a:t>https://developer.mozilla.org/en-US/docs/Web/HTML/Element/link</a:t>
            </a:r>
            <a:endParaRPr lang="en-US"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10</a:t>
            </a:fld>
            <a:endParaRPr lang="en-US" dirty="0"/>
          </a:p>
        </p:txBody>
      </p:sp>
    </p:spTree>
    <p:extLst>
      <p:ext uri="{BB962C8B-B14F-4D97-AF65-F5344CB8AC3E}">
        <p14:creationId xmlns:p14="http://schemas.microsoft.com/office/powerpoint/2010/main" val="1306118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5582657" cy="1371600"/>
          </a:xfrm>
        </p:spPr>
        <p:txBody>
          <a:bodyPr>
            <a:normAutofit/>
          </a:bodyPr>
          <a:lstStyle/>
          <a:p>
            <a:r>
              <a:rPr lang="en-US" u="sng" dirty="0" smtClean="0"/>
              <a:t>HTML 5 Semantic Tags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105179"/>
            <a:ext cx="10058400" cy="3037189"/>
          </a:xfrm>
        </p:spPr>
        <p:txBody>
          <a:bodyPr>
            <a:noAutofit/>
          </a:bodyPr>
          <a:lstStyle/>
          <a:p>
            <a:r>
              <a:rPr lang="en-US" sz="1800" dirty="0">
                <a:cs typeface="Arial" panose="020B0604020202020204" pitchFamily="34" charset="0"/>
              </a:rPr>
              <a:t>&lt;article&gt;</a:t>
            </a:r>
          </a:p>
          <a:p>
            <a:r>
              <a:rPr lang="en-US" sz="1800" dirty="0">
                <a:cs typeface="Arial" panose="020B0604020202020204" pitchFamily="34" charset="0"/>
              </a:rPr>
              <a:t>&lt;aside&gt;</a:t>
            </a:r>
          </a:p>
          <a:p>
            <a:r>
              <a:rPr lang="en-US" sz="1800" dirty="0">
                <a:cs typeface="Arial" panose="020B0604020202020204" pitchFamily="34" charset="0"/>
              </a:rPr>
              <a:t>&lt;figure&gt;</a:t>
            </a:r>
          </a:p>
          <a:p>
            <a:r>
              <a:rPr lang="en-US" sz="1800" dirty="0">
                <a:cs typeface="Arial" panose="020B0604020202020204" pitchFamily="34" charset="0"/>
              </a:rPr>
              <a:t>&lt;footer&gt;</a:t>
            </a:r>
          </a:p>
          <a:p>
            <a:r>
              <a:rPr lang="en-US" sz="1800" dirty="0">
                <a:cs typeface="Arial" panose="020B0604020202020204" pitchFamily="34" charset="0"/>
              </a:rPr>
              <a:t>&lt;header&gt;</a:t>
            </a:r>
          </a:p>
          <a:p>
            <a:r>
              <a:rPr lang="en-US" sz="1800" dirty="0">
                <a:cs typeface="Arial" panose="020B0604020202020204" pitchFamily="34" charset="0"/>
              </a:rPr>
              <a:t>&lt;main&gt;</a:t>
            </a:r>
          </a:p>
          <a:p>
            <a:r>
              <a:rPr lang="en-US" sz="1800" dirty="0">
                <a:cs typeface="Arial" panose="020B0604020202020204" pitchFamily="34" charset="0"/>
              </a:rPr>
              <a:t>&lt;nav&gt;</a:t>
            </a:r>
          </a:p>
          <a:p>
            <a:r>
              <a:rPr lang="en-US" sz="1800" dirty="0">
                <a:cs typeface="Arial" panose="020B0604020202020204" pitchFamily="34" charset="0"/>
              </a:rPr>
              <a:t>&lt;section&gt;</a:t>
            </a:r>
          </a:p>
        </p:txBody>
      </p:sp>
      <p:sp>
        <p:nvSpPr>
          <p:cNvPr id="4" name="Rectangle 3"/>
          <p:cNvSpPr/>
          <p:nvPr/>
        </p:nvSpPr>
        <p:spPr>
          <a:xfrm>
            <a:off x="983810" y="5420825"/>
            <a:ext cx="7589822" cy="646331"/>
          </a:xfrm>
          <a:prstGeom prst="rect">
            <a:avLst/>
          </a:prstGeom>
        </p:spPr>
        <p:txBody>
          <a:bodyPr wrap="square">
            <a:spAutoFit/>
          </a:bodyPr>
          <a:lstStyle/>
          <a:p>
            <a:r>
              <a:rPr lang="en-US" b="1" dirty="0"/>
              <a:t>Source</a:t>
            </a:r>
          </a:p>
          <a:p>
            <a:r>
              <a:rPr lang="en-US" dirty="0">
                <a:solidFill>
                  <a:srgbClr val="00B0F0"/>
                </a:solidFill>
              </a:rPr>
              <a:t>https://developer.mozilla.org/en-US/docs/Web/HTML/Element/</a:t>
            </a:r>
            <a:endParaRPr lang="en-US"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11</a:t>
            </a:fld>
            <a:endParaRPr lang="en-US" dirty="0"/>
          </a:p>
        </p:txBody>
      </p:sp>
    </p:spTree>
    <p:extLst>
      <p:ext uri="{BB962C8B-B14F-4D97-AF65-F5344CB8AC3E}">
        <p14:creationId xmlns:p14="http://schemas.microsoft.com/office/powerpoint/2010/main" val="1733842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537390" cy="1371600"/>
          </a:xfrm>
        </p:spPr>
        <p:txBody>
          <a:bodyPr>
            <a:normAutofit/>
          </a:bodyPr>
          <a:lstStyle/>
          <a:p>
            <a:r>
              <a:rPr lang="en-US" u="sng" dirty="0" smtClean="0"/>
              <a:t>HTML5 Semantic Tags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pPr indent="0">
              <a:buNone/>
            </a:pPr>
            <a:endParaRPr lang="en-US" sz="1800"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2706561" y="2038254"/>
            <a:ext cx="3248025" cy="3762375"/>
          </a:xfrm>
          <a:prstGeom prst="rect">
            <a:avLst/>
          </a:prstGeom>
        </p:spPr>
      </p:pic>
      <p:sp>
        <p:nvSpPr>
          <p:cNvPr id="6" name="Slide Number Placeholder 5"/>
          <p:cNvSpPr>
            <a:spLocks noGrp="1"/>
          </p:cNvSpPr>
          <p:nvPr>
            <p:ph type="sldNum" sz="quarter" idx="12"/>
          </p:nvPr>
        </p:nvSpPr>
        <p:spPr/>
        <p:txBody>
          <a:bodyPr/>
          <a:lstStyle/>
          <a:p>
            <a:fld id="{34B7E4EF-A1BD-40F4-AB7B-04F084DD991D}" type="slidenum">
              <a:rPr lang="en-US" smtClean="0"/>
              <a:t>12</a:t>
            </a:fld>
            <a:endParaRPr lang="en-US" dirty="0"/>
          </a:p>
        </p:txBody>
      </p:sp>
    </p:spTree>
    <p:extLst>
      <p:ext uri="{BB962C8B-B14F-4D97-AF65-F5344CB8AC3E}">
        <p14:creationId xmlns:p14="http://schemas.microsoft.com/office/powerpoint/2010/main" val="2829571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&lt;div&gt;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pPr indent="0">
              <a:buNone/>
            </a:pPr>
            <a:r>
              <a:rPr lang="en-US" sz="1800" dirty="0">
                <a:cs typeface="Arial" panose="020B0604020202020204" pitchFamily="34" charset="0"/>
              </a:rPr>
              <a:t>The HTML Content Division element &lt;div&gt; is the generic container for flow content. It has no effect on the content or layout until styled using CSS</a:t>
            </a:r>
          </a:p>
        </p:txBody>
      </p:sp>
      <p:sp>
        <p:nvSpPr>
          <p:cNvPr id="4" name="Rectangle 3"/>
          <p:cNvSpPr/>
          <p:nvPr/>
        </p:nvSpPr>
        <p:spPr>
          <a:xfrm>
            <a:off x="983810" y="5420825"/>
            <a:ext cx="7589822" cy="646331"/>
          </a:xfrm>
          <a:prstGeom prst="rect">
            <a:avLst/>
          </a:prstGeom>
        </p:spPr>
        <p:txBody>
          <a:bodyPr wrap="square">
            <a:spAutoFit/>
          </a:bodyPr>
          <a:lstStyle/>
          <a:p>
            <a:r>
              <a:rPr lang="en-US" b="1" dirty="0"/>
              <a:t>Source</a:t>
            </a:r>
          </a:p>
          <a:p>
            <a:r>
              <a:rPr lang="en-US" dirty="0">
                <a:solidFill>
                  <a:srgbClr val="00B0F0"/>
                </a:solidFill>
              </a:rPr>
              <a:t>https://developer.mozilla.org/en-US/docs/Web/HTML/Element/div</a:t>
            </a:r>
            <a:endParaRPr lang="en-US"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13</a:t>
            </a:fld>
            <a:endParaRPr lang="en-US" dirty="0"/>
          </a:p>
        </p:txBody>
      </p:sp>
    </p:spTree>
    <p:extLst>
      <p:ext uri="{BB962C8B-B14F-4D97-AF65-F5344CB8AC3E}">
        <p14:creationId xmlns:p14="http://schemas.microsoft.com/office/powerpoint/2010/main" val="3588875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&lt;span&gt;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pPr indent="0">
              <a:buNone/>
            </a:pPr>
            <a:r>
              <a:rPr lang="en-US" sz="1800" dirty="0">
                <a:cs typeface="Arial" panose="020B0604020202020204" pitchFamily="34" charset="0"/>
              </a:rPr>
              <a:t>The HTML &lt;span&gt; element is a generic inline container for phrasing content which does not inherently represent anything. It can be used to group elements for styling purposes or because they share attribute values.  &lt;span&gt; is much like a &lt;div&gt; element, but &lt;div&gt; is a block-level element whereas a &lt;span&gt; is an inline element</a:t>
            </a:r>
          </a:p>
        </p:txBody>
      </p:sp>
      <p:sp>
        <p:nvSpPr>
          <p:cNvPr id="4" name="Rectangle 3"/>
          <p:cNvSpPr/>
          <p:nvPr/>
        </p:nvSpPr>
        <p:spPr>
          <a:xfrm>
            <a:off x="983810" y="5420825"/>
            <a:ext cx="7924800" cy="646331"/>
          </a:xfrm>
          <a:prstGeom prst="rect">
            <a:avLst/>
          </a:prstGeom>
        </p:spPr>
        <p:txBody>
          <a:bodyPr wrap="square">
            <a:spAutoFit/>
          </a:bodyPr>
          <a:lstStyle/>
          <a:p>
            <a:r>
              <a:rPr lang="en-US" b="1" dirty="0"/>
              <a:t>Source</a:t>
            </a:r>
          </a:p>
          <a:p>
            <a:r>
              <a:rPr lang="en-US" dirty="0">
                <a:solidFill>
                  <a:srgbClr val="00B0F0"/>
                </a:solidFill>
              </a:rPr>
              <a:t>https://developer.mozilla.org/en-US/docs/Web/HTML/Element/span</a:t>
            </a:r>
            <a:endParaRPr lang="en-US"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14</a:t>
            </a:fld>
            <a:endParaRPr lang="en-US" dirty="0"/>
          </a:p>
        </p:txBody>
      </p:sp>
    </p:spTree>
    <p:extLst>
      <p:ext uri="{BB962C8B-B14F-4D97-AF65-F5344CB8AC3E}">
        <p14:creationId xmlns:p14="http://schemas.microsoft.com/office/powerpoint/2010/main" val="1509883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5510229" cy="1371600"/>
          </a:xfrm>
        </p:spPr>
        <p:txBody>
          <a:bodyPr>
            <a:normAutofit/>
          </a:bodyPr>
          <a:lstStyle/>
          <a:p>
            <a:r>
              <a:rPr lang="en-US" u="sng" dirty="0" smtClean="0"/>
              <a:t>Block-Level Elements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pPr indent="0">
              <a:buNone/>
            </a:pPr>
            <a:r>
              <a:rPr lang="en-US" sz="1800" dirty="0">
                <a:cs typeface="Arial" panose="020B0604020202020204" pitchFamily="34" charset="0"/>
              </a:rPr>
              <a:t>A block-level element occupies the entire space of its parent element (container), thereby creating a "block". Browsers typically display the block-level element with a newline both before and after the element</a:t>
            </a:r>
          </a:p>
          <a:p>
            <a:pPr marL="0" indent="0">
              <a:buNone/>
            </a:pPr>
            <a:endParaRPr lang="en-US" sz="1800" dirty="0"/>
          </a:p>
          <a:p>
            <a:pPr indent="0">
              <a:buNone/>
            </a:pPr>
            <a:r>
              <a:rPr lang="en-US" sz="1800" dirty="0">
                <a:latin typeface="Consolas" panose="020B0609020204030204" pitchFamily="49" charset="0"/>
                <a:cs typeface="Arial" panose="020B0604020202020204" pitchFamily="34" charset="0"/>
              </a:rPr>
              <a:t>e.g.: &lt;form&gt;, &lt;hr&gt;, &lt;li&gt;, &lt;ol&gt;, &lt;p&gt;, &lt;table&gt;, &lt;ul&gt;</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330506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5510229" cy="1371600"/>
          </a:xfrm>
        </p:spPr>
        <p:txBody>
          <a:bodyPr>
            <a:normAutofit/>
          </a:bodyPr>
          <a:lstStyle/>
          <a:p>
            <a:r>
              <a:rPr lang="en-US" u="sng" dirty="0" smtClean="0"/>
              <a:t>Inline</a:t>
            </a:r>
            <a:r>
              <a:rPr lang="en-US" u="sng" dirty="0" smtClean="0"/>
              <a:t>-Level Elements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pPr indent="0">
              <a:buNone/>
            </a:pPr>
            <a:r>
              <a:rPr lang="en-US" sz="1800" dirty="0">
                <a:cs typeface="Arial" panose="020B0604020202020204" pitchFamily="34" charset="0"/>
              </a:rPr>
              <a:t>Inline elements are those which only occupy the space bounded by the tags defining the element, instead of breaking the flow of the content. An inline element does not start on a new line and only takes up as much width as necessary</a:t>
            </a:r>
          </a:p>
          <a:p>
            <a:pPr marL="0" indent="0">
              <a:buNone/>
            </a:pPr>
            <a:endParaRPr lang="en-US" sz="1800" dirty="0"/>
          </a:p>
          <a:p>
            <a:pPr indent="0">
              <a:buNone/>
            </a:pPr>
            <a:r>
              <a:rPr lang="en-US" sz="1800" dirty="0">
                <a:latin typeface="Consolas" panose="020B0609020204030204" pitchFamily="49" charset="0"/>
              </a:rPr>
              <a:t>e.g.: </a:t>
            </a:r>
            <a:r>
              <a:rPr lang="pt-BR" sz="1800" dirty="0">
                <a:latin typeface="Consolas" panose="020B0609020204030204" pitchFamily="49" charset="0"/>
              </a:rPr>
              <a:t>&lt;a&gt;, &lt;b&gt;, &lt;br&gt;, &lt;em&gt;, &lt;i&gt;, &lt;img&gt;</a:t>
            </a:r>
            <a:endParaRPr lang="en-US" sz="1800"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34B7E4EF-A1BD-40F4-AB7B-04F084DD991D}" type="slidenum">
              <a:rPr lang="en-US" smtClean="0"/>
              <a:t>16</a:t>
            </a:fld>
            <a:endParaRPr lang="en-US" dirty="0"/>
          </a:p>
        </p:txBody>
      </p:sp>
    </p:spTree>
    <p:extLst>
      <p:ext uri="{BB962C8B-B14F-4D97-AF65-F5344CB8AC3E}">
        <p14:creationId xmlns:p14="http://schemas.microsoft.com/office/powerpoint/2010/main" val="1438900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5510229" cy="1371600"/>
          </a:xfrm>
        </p:spPr>
        <p:txBody>
          <a:bodyPr>
            <a:normAutofit/>
          </a:bodyPr>
          <a:lstStyle/>
          <a:p>
            <a:r>
              <a:rPr lang="en-US" u="sng" dirty="0" smtClean="0"/>
              <a:t>&lt;ol&gt;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037029"/>
            <a:ext cx="10058400" cy="3874884"/>
          </a:xfrm>
        </p:spPr>
        <p:txBody>
          <a:bodyPr>
            <a:normAutofit/>
          </a:bodyPr>
          <a:lstStyle/>
          <a:p>
            <a:pPr indent="0">
              <a:buNone/>
            </a:pPr>
            <a:r>
              <a:rPr lang="en-US" sz="1800" dirty="0" smtClean="0">
                <a:cs typeface="Arial" panose="020B0604020202020204" pitchFamily="34" charset="0"/>
              </a:rPr>
              <a:t>The </a:t>
            </a:r>
            <a:r>
              <a:rPr lang="en-US" sz="1800" dirty="0">
                <a:cs typeface="Arial" panose="020B0604020202020204" pitchFamily="34" charset="0"/>
              </a:rPr>
              <a:t>HTML &lt;ol&gt; element represents an ordered list of items – typically rendered as a numbered list</a:t>
            </a:r>
            <a:endParaRPr lang="en-US" sz="1800" dirty="0"/>
          </a:p>
          <a:p>
            <a:pPr indent="0">
              <a:buNone/>
            </a:pPr>
            <a:endParaRPr lang="en-US" sz="1800" dirty="0" smtClean="0">
              <a:latin typeface="Consolas" panose="020B0609020204030204" pitchFamily="49" charset="0"/>
            </a:endParaRPr>
          </a:p>
          <a:p>
            <a:pPr indent="0">
              <a:buNone/>
            </a:pPr>
            <a:r>
              <a:rPr lang="en-US" sz="1800" dirty="0" smtClean="0">
                <a:latin typeface="Consolas" panose="020B0609020204030204" pitchFamily="49" charset="0"/>
              </a:rPr>
              <a:t>&lt;</a:t>
            </a:r>
            <a:r>
              <a:rPr lang="en-US" sz="1800" dirty="0">
                <a:latin typeface="Consolas" panose="020B0609020204030204" pitchFamily="49" charset="0"/>
              </a:rPr>
              <a:t>ol&gt;				</a:t>
            </a:r>
            <a:r>
              <a:rPr lang="en-US" sz="1800" dirty="0" smtClean="0">
                <a:latin typeface="Consolas" panose="020B0609020204030204" pitchFamily="49" charset="0"/>
              </a:rPr>
              <a:t>Renders </a:t>
            </a:r>
            <a:r>
              <a:rPr lang="en-US" sz="1800" dirty="0">
                <a:latin typeface="Consolas" panose="020B0609020204030204" pitchFamily="49" charset="0"/>
              </a:rPr>
              <a:t>as:</a:t>
            </a:r>
          </a:p>
          <a:p>
            <a:pPr indent="0">
              <a:buNone/>
            </a:pPr>
            <a:r>
              <a:rPr lang="en-US" sz="1800" dirty="0">
                <a:latin typeface="Consolas" panose="020B0609020204030204" pitchFamily="49" charset="0"/>
              </a:rPr>
              <a:t>  &lt;li&gt;Element 1&lt;/li&gt;		1. Element 1</a:t>
            </a:r>
          </a:p>
          <a:p>
            <a:pPr indent="0">
              <a:buNone/>
            </a:pPr>
            <a:r>
              <a:rPr lang="en-US" sz="1800" dirty="0">
                <a:latin typeface="Consolas" panose="020B0609020204030204" pitchFamily="49" charset="0"/>
              </a:rPr>
              <a:t>  &lt;li&gt;Element 2&lt;/li&gt;		2. Element 2</a:t>
            </a:r>
          </a:p>
          <a:p>
            <a:pPr indent="0">
              <a:buNone/>
            </a:pPr>
            <a:r>
              <a:rPr lang="en-US" sz="1800" dirty="0">
                <a:latin typeface="Consolas" panose="020B0609020204030204" pitchFamily="49" charset="0"/>
              </a:rPr>
              <a:t>&lt;/ol&gt;</a:t>
            </a:r>
          </a:p>
        </p:txBody>
      </p:sp>
      <p:sp>
        <p:nvSpPr>
          <p:cNvPr id="4" name="Rectangle 3"/>
          <p:cNvSpPr/>
          <p:nvPr/>
        </p:nvSpPr>
        <p:spPr>
          <a:xfrm>
            <a:off x="983810" y="5420825"/>
            <a:ext cx="7589822" cy="646331"/>
          </a:xfrm>
          <a:prstGeom prst="rect">
            <a:avLst/>
          </a:prstGeom>
        </p:spPr>
        <p:txBody>
          <a:bodyPr wrap="square">
            <a:spAutoFit/>
          </a:bodyPr>
          <a:lstStyle/>
          <a:p>
            <a:r>
              <a:rPr lang="en-US" b="1" dirty="0"/>
              <a:t>Source</a:t>
            </a:r>
          </a:p>
          <a:p>
            <a:r>
              <a:rPr lang="en-US" dirty="0">
                <a:solidFill>
                  <a:srgbClr val="00B0F0"/>
                </a:solidFill>
              </a:rPr>
              <a:t>https://developer.mozilla.org/en-US/docs/Web/HTML/Element/ol</a:t>
            </a:r>
            <a:endParaRPr lang="en-US"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17</a:t>
            </a:fld>
            <a:endParaRPr lang="en-US" dirty="0"/>
          </a:p>
        </p:txBody>
      </p:sp>
    </p:spTree>
    <p:extLst>
      <p:ext uri="{BB962C8B-B14F-4D97-AF65-F5344CB8AC3E}">
        <p14:creationId xmlns:p14="http://schemas.microsoft.com/office/powerpoint/2010/main" val="3998776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5510229" cy="1371600"/>
          </a:xfrm>
        </p:spPr>
        <p:txBody>
          <a:bodyPr>
            <a:normAutofit/>
          </a:bodyPr>
          <a:lstStyle/>
          <a:p>
            <a:r>
              <a:rPr lang="en-US" u="sng" dirty="0" smtClean="0"/>
              <a:t>&lt;ul&gt;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037030"/>
            <a:ext cx="10058400" cy="3313568"/>
          </a:xfrm>
        </p:spPr>
        <p:txBody>
          <a:bodyPr>
            <a:normAutofit/>
          </a:bodyPr>
          <a:lstStyle/>
          <a:p>
            <a:pPr indent="0">
              <a:buNone/>
            </a:pPr>
            <a:r>
              <a:rPr lang="en-US" sz="1800" dirty="0">
                <a:cs typeface="Arial" panose="020B0604020202020204" pitchFamily="34" charset="0"/>
              </a:rPr>
              <a:t>The HTML </a:t>
            </a:r>
            <a:r>
              <a:rPr lang="en-US" sz="1800" dirty="0">
                <a:cs typeface="Arial" panose="020B0604020202020204" pitchFamily="34" charset="0"/>
                <a:hlinkClick r:id="rId2"/>
              </a:rPr>
              <a:t>&lt;ul&gt;</a:t>
            </a:r>
            <a:r>
              <a:rPr lang="en-US" sz="1800" dirty="0">
                <a:cs typeface="Arial" panose="020B0604020202020204" pitchFamily="34" charset="0"/>
              </a:rPr>
              <a:t> element represents an unordered list of items – typically rendered as a bulleted list</a:t>
            </a:r>
            <a:endParaRPr lang="en-US" sz="1800" dirty="0"/>
          </a:p>
          <a:p>
            <a:pPr marL="0" indent="0">
              <a:buNone/>
            </a:pPr>
            <a:endParaRPr lang="en-US" sz="2000" dirty="0"/>
          </a:p>
          <a:p>
            <a:pPr indent="0">
              <a:buNone/>
            </a:pPr>
            <a:r>
              <a:rPr lang="en-US" sz="2000" dirty="0">
                <a:latin typeface="Consolas" panose="020B0609020204030204" pitchFamily="49" charset="0"/>
              </a:rPr>
              <a:t>&lt;ul&gt;					Renders as:</a:t>
            </a:r>
          </a:p>
          <a:p>
            <a:pPr marL="0" indent="0">
              <a:buNone/>
            </a:pPr>
            <a:r>
              <a:rPr lang="en-US" sz="2000" dirty="0">
                <a:latin typeface="Consolas" panose="020B0609020204030204" pitchFamily="49" charset="0"/>
              </a:rPr>
              <a:t>   &lt;li&gt;An Element &lt;/li&gt;		• An element</a:t>
            </a:r>
          </a:p>
          <a:p>
            <a:pPr marL="0" indent="0">
              <a:buNone/>
            </a:pPr>
            <a:r>
              <a:rPr lang="en-US" sz="2000" dirty="0">
                <a:latin typeface="Consolas" panose="020B0609020204030204" pitchFamily="49" charset="0"/>
              </a:rPr>
              <a:t>   &lt;li&gt;Another Element&lt;/li&gt;	• Another element</a:t>
            </a:r>
          </a:p>
          <a:p>
            <a:pPr indent="0">
              <a:buNone/>
            </a:pPr>
            <a:r>
              <a:rPr lang="en-US" sz="2000" dirty="0">
                <a:latin typeface="Consolas" panose="020B0609020204030204" pitchFamily="49" charset="0"/>
              </a:rPr>
              <a:t>&lt;/ul&gt;</a:t>
            </a:r>
          </a:p>
        </p:txBody>
      </p:sp>
      <p:sp>
        <p:nvSpPr>
          <p:cNvPr id="4" name="Rectangle 3"/>
          <p:cNvSpPr/>
          <p:nvPr/>
        </p:nvSpPr>
        <p:spPr>
          <a:xfrm>
            <a:off x="983810" y="5420825"/>
            <a:ext cx="7589822" cy="646331"/>
          </a:xfrm>
          <a:prstGeom prst="rect">
            <a:avLst/>
          </a:prstGeom>
        </p:spPr>
        <p:txBody>
          <a:bodyPr wrap="square">
            <a:spAutoFit/>
          </a:bodyPr>
          <a:lstStyle/>
          <a:p>
            <a:r>
              <a:rPr lang="en-US" b="1" dirty="0"/>
              <a:t>Source</a:t>
            </a:r>
          </a:p>
          <a:p>
            <a:r>
              <a:rPr lang="en-US" dirty="0">
                <a:solidFill>
                  <a:srgbClr val="00B0F0"/>
                </a:solidFill>
              </a:rPr>
              <a:t>https://</a:t>
            </a:r>
            <a:r>
              <a:rPr lang="en-US" dirty="0" smtClean="0">
                <a:solidFill>
                  <a:srgbClr val="00B0F0"/>
                </a:solidFill>
              </a:rPr>
              <a:t>developer.mozilla.org/en-US/docs/Web/HTML/Element/ul</a:t>
            </a:r>
            <a:endParaRPr lang="en-US"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18</a:t>
            </a:fld>
            <a:endParaRPr lang="en-US" dirty="0"/>
          </a:p>
        </p:txBody>
      </p:sp>
    </p:spTree>
    <p:extLst>
      <p:ext uri="{BB962C8B-B14F-4D97-AF65-F5344CB8AC3E}">
        <p14:creationId xmlns:p14="http://schemas.microsoft.com/office/powerpoint/2010/main" val="1278560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&lt;form&gt;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15365"/>
            <a:ext cx="10058400" cy="2526591"/>
          </a:xfrm>
        </p:spPr>
        <p:txBody>
          <a:bodyPr>
            <a:normAutofit/>
          </a:bodyPr>
          <a:lstStyle/>
          <a:p>
            <a:pPr marL="0" indent="0">
              <a:buNone/>
            </a:pPr>
            <a:r>
              <a:rPr lang="en-US" sz="1800" dirty="0">
                <a:cs typeface="Arial" panose="020B0604020202020204" pitchFamily="34" charset="0"/>
              </a:rPr>
              <a:t>&lt;form action=“val.js" method="POST/GET"&gt;…&lt;/form&gt;</a:t>
            </a:r>
          </a:p>
          <a:p>
            <a:pPr indent="0">
              <a:buNone/>
            </a:pPr>
            <a:r>
              <a:rPr lang="en-US" sz="1800" dirty="0">
                <a:cs typeface="Arial" panose="020B0604020202020204" pitchFamily="34" charset="0"/>
              </a:rPr>
              <a:t>The HTML &lt;form&gt; element represents a document section containing interactive controls for submitting information</a:t>
            </a:r>
          </a:p>
          <a:p>
            <a:pPr indent="0">
              <a:buNone/>
            </a:pPr>
            <a:endParaRPr lang="en-US" sz="1800" dirty="0">
              <a:cs typeface="Arial" panose="020B0604020202020204" pitchFamily="34" charset="0"/>
            </a:endParaRPr>
          </a:p>
          <a:p>
            <a:pPr indent="0">
              <a:buNone/>
            </a:pPr>
            <a:r>
              <a:rPr lang="en-US" sz="1800" dirty="0">
                <a:cs typeface="Arial" panose="020B0604020202020204" pitchFamily="34" charset="0"/>
              </a:rPr>
              <a:t>The action attribute is the URL that processes the form submission.  The method attribute is used to submit the form via POST (method body) or GET (query string)</a:t>
            </a:r>
          </a:p>
        </p:txBody>
      </p:sp>
      <p:sp>
        <p:nvSpPr>
          <p:cNvPr id="5" name="Rectangle 4"/>
          <p:cNvSpPr/>
          <p:nvPr/>
        </p:nvSpPr>
        <p:spPr>
          <a:xfrm>
            <a:off x="983810" y="5420825"/>
            <a:ext cx="7779944" cy="646331"/>
          </a:xfrm>
          <a:prstGeom prst="rect">
            <a:avLst/>
          </a:prstGeom>
        </p:spPr>
        <p:txBody>
          <a:bodyPr wrap="square">
            <a:spAutoFit/>
          </a:bodyPr>
          <a:lstStyle/>
          <a:p>
            <a:r>
              <a:rPr lang="en-US" b="1" dirty="0"/>
              <a:t>Source</a:t>
            </a:r>
          </a:p>
          <a:p>
            <a:r>
              <a:rPr lang="en-US" dirty="0">
                <a:solidFill>
                  <a:srgbClr val="00B0F0"/>
                </a:solidFill>
              </a:rPr>
              <a:t>https://developer.mozilla.org/en-US/docs/Web/HTML/Element/form</a:t>
            </a:r>
            <a:endParaRPr lang="en-US" dirty="0">
              <a:solidFill>
                <a:srgbClr val="00B0F0"/>
              </a:solidFill>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19</a:t>
            </a:fld>
            <a:endParaRPr lang="en-US" dirty="0"/>
          </a:p>
        </p:txBody>
      </p:sp>
    </p:spTree>
    <p:extLst>
      <p:ext uri="{BB962C8B-B14F-4D97-AF65-F5344CB8AC3E}">
        <p14:creationId xmlns:p14="http://schemas.microsoft.com/office/powerpoint/2010/main" val="2034341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Objectives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Autofit/>
          </a:bodyPr>
          <a:lstStyle/>
          <a:p>
            <a:r>
              <a:rPr lang="en-US" sz="1800" dirty="0">
                <a:cs typeface="Arial" panose="020B0604020202020204" pitchFamily="34" charset="0"/>
              </a:rPr>
              <a:t>Review HTML Document Structure</a:t>
            </a:r>
          </a:p>
          <a:p>
            <a:r>
              <a:rPr lang="en-US" sz="1800" dirty="0">
                <a:cs typeface="Arial" panose="020B0604020202020204" pitchFamily="34" charset="0"/>
              </a:rPr>
              <a:t>Explain Usage Of &lt;!DOCTYPE html&gt; Tag</a:t>
            </a:r>
          </a:p>
          <a:p>
            <a:r>
              <a:rPr lang="en-US" sz="1800" dirty="0">
                <a:cs typeface="Arial" panose="020B0604020202020204" pitchFamily="34" charset="0"/>
              </a:rPr>
              <a:t>Go Over Basic &lt;head&gt; Section Tags</a:t>
            </a:r>
          </a:p>
          <a:p>
            <a:r>
              <a:rPr lang="en-US" sz="1800" dirty="0">
                <a:cs typeface="Arial" panose="020B0604020202020204" pitchFamily="34" charset="0"/>
              </a:rPr>
              <a:t>Go Over Basic &lt;body&gt; Section Tags</a:t>
            </a:r>
          </a:p>
          <a:p>
            <a:r>
              <a:rPr lang="en-US" sz="1800" dirty="0">
                <a:cs typeface="Arial" panose="020B0604020202020204" pitchFamily="34" charset="0"/>
              </a:rPr>
              <a:t>Introduction To HTML &lt;form&gt;</a:t>
            </a:r>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&lt;form&gt;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526591"/>
          </a:xfrm>
        </p:spPr>
        <p:txBody>
          <a:bodyPr>
            <a:noAutofit/>
          </a:bodyPr>
          <a:lstStyle/>
          <a:p>
            <a:pPr marL="0" indent="0">
              <a:buNone/>
            </a:pPr>
            <a:r>
              <a:rPr lang="en-US" sz="1800" dirty="0">
                <a:cs typeface="Arial" panose="020B0604020202020204" pitchFamily="34" charset="0"/>
              </a:rPr>
              <a:t>Major form tags:</a:t>
            </a:r>
          </a:p>
          <a:p>
            <a:pPr indent="0">
              <a:buNone/>
            </a:pPr>
            <a:r>
              <a:rPr lang="en-US" sz="1800" dirty="0">
                <a:cs typeface="Arial" panose="020B0604020202020204" pitchFamily="34" charset="0"/>
              </a:rPr>
              <a:t>input -  Creates interactive form controls to accept user data</a:t>
            </a:r>
          </a:p>
          <a:p>
            <a:pPr indent="0">
              <a:buNone/>
            </a:pPr>
            <a:r>
              <a:rPr lang="en-US" sz="1800" dirty="0">
                <a:cs typeface="Arial" panose="020B0604020202020204" pitchFamily="34" charset="0"/>
              </a:rPr>
              <a:t>select -  Creates a control that provides a menu of options</a:t>
            </a:r>
          </a:p>
          <a:p>
            <a:pPr indent="0">
              <a:buNone/>
            </a:pPr>
            <a:r>
              <a:rPr lang="en-US" sz="1800" dirty="0">
                <a:cs typeface="Arial" panose="020B0604020202020204" pitchFamily="34" charset="0"/>
              </a:rPr>
              <a:t>textarea  -  Creates a multi-line plain-text editing control</a:t>
            </a:r>
          </a:p>
          <a:p>
            <a:pPr indent="0">
              <a:buNone/>
            </a:pPr>
            <a:r>
              <a:rPr lang="en-US" sz="1800" dirty="0">
                <a:cs typeface="Arial" panose="020B0604020202020204" pitchFamily="34" charset="0"/>
              </a:rPr>
              <a:t>button  -  Creates a clickable (programmable) button</a:t>
            </a:r>
          </a:p>
          <a:p>
            <a:pPr indent="0">
              <a:buNone/>
            </a:pPr>
            <a:r>
              <a:rPr lang="en-US" sz="1800" dirty="0">
                <a:cs typeface="Arial" panose="020B0604020202020204" pitchFamily="34" charset="0"/>
              </a:rPr>
              <a:t>fieldset -  Groups controls and labels within a web form</a:t>
            </a:r>
          </a:p>
          <a:p>
            <a:pPr indent="0">
              <a:buNone/>
            </a:pPr>
            <a:r>
              <a:rPr lang="en-US" sz="1800" dirty="0">
                <a:cs typeface="Arial" panose="020B0604020202020204" pitchFamily="34" charset="0"/>
              </a:rPr>
              <a:t>legend  -  Creates a caption for a corresponding fieldset</a:t>
            </a:r>
          </a:p>
        </p:txBody>
      </p:sp>
      <p:sp>
        <p:nvSpPr>
          <p:cNvPr id="4" name="Slide Number Placeholder 3"/>
          <p:cNvSpPr>
            <a:spLocks noGrp="1"/>
          </p:cNvSpPr>
          <p:nvPr>
            <p:ph type="sldNum" sz="quarter" idx="12"/>
          </p:nvPr>
        </p:nvSpPr>
        <p:spPr/>
        <p:txBody>
          <a:bodyPr/>
          <a:lstStyle/>
          <a:p>
            <a:fld id="{34B7E4EF-A1BD-40F4-AB7B-04F084DD991D}" type="slidenum">
              <a:rPr lang="en-US" smtClean="0"/>
              <a:t>20</a:t>
            </a:fld>
            <a:endParaRPr lang="en-US" dirty="0"/>
          </a:p>
        </p:txBody>
      </p:sp>
    </p:spTree>
    <p:extLst>
      <p:ext uri="{BB962C8B-B14F-4D97-AF65-F5344CB8AC3E}">
        <p14:creationId xmlns:p14="http://schemas.microsoft.com/office/powerpoint/2010/main" val="1542645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5546443" cy="1371600"/>
          </a:xfrm>
        </p:spPr>
        <p:txBody>
          <a:bodyPr>
            <a:normAutofit/>
          </a:bodyPr>
          <a:lstStyle/>
          <a:p>
            <a:r>
              <a:rPr lang="en-US" u="sng" dirty="0" smtClean="0"/>
              <a:t>HTM &lt;form&gt; example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105180"/>
            <a:ext cx="10058400" cy="3951588"/>
          </a:xfrm>
        </p:spPr>
        <p:txBody>
          <a:bodyPr>
            <a:normAutofit fontScale="85000" lnSpcReduction="20000"/>
          </a:bodyPr>
          <a:lstStyle/>
          <a:p>
            <a:pPr marL="0" indent="0">
              <a:buNone/>
            </a:pPr>
            <a:r>
              <a:rPr lang="en-US" sz="1800" dirty="0">
                <a:latin typeface="Consolas" panose="020B0609020204030204" pitchFamily="49" charset="0"/>
              </a:rPr>
              <a:t>&lt;form action="validate.js" method="POST"&gt;</a:t>
            </a:r>
          </a:p>
          <a:p>
            <a:pPr marL="0" indent="0">
              <a:buNone/>
            </a:pPr>
            <a:r>
              <a:rPr lang="en-US" sz="1800" dirty="0">
                <a:latin typeface="Consolas" panose="020B0609020204030204" pitchFamily="49" charset="0"/>
              </a:rPr>
              <a:t>  &lt;fieldset legend="Simple Form"&gt;</a:t>
            </a:r>
          </a:p>
          <a:p>
            <a:pPr marL="0" indent="0">
              <a:buNone/>
            </a:pPr>
            <a:r>
              <a:rPr lang="en-US" sz="1800" dirty="0">
                <a:latin typeface="Consolas" panose="020B0609020204030204" pitchFamily="49" charset="0"/>
              </a:rPr>
              <a:t>    &lt;input type="email" id="email" placeholder="Email Here"&gt;&lt;br&gt;&lt;br&gt;</a:t>
            </a:r>
          </a:p>
          <a:p>
            <a:pPr marL="0" indent="0">
              <a:buNone/>
            </a:pPr>
            <a:r>
              <a:rPr lang="en-US" sz="1800" dirty="0">
                <a:latin typeface="Consolas" panose="020B0609020204030204" pitchFamily="49" charset="0"/>
              </a:rPr>
              <a:t>      &lt;select id="</a:t>
            </a:r>
            <a:r>
              <a:rPr lang="en-US" sz="1800" dirty="0" err="1">
                <a:latin typeface="Consolas" panose="020B0609020204030204" pitchFamily="49" charset="0"/>
              </a:rPr>
              <a:t>favpet</a:t>
            </a:r>
            <a:r>
              <a:rPr lang="en-US" sz="1800" dirty="0">
                <a:latin typeface="Consolas" panose="020B0609020204030204" pitchFamily="49" charset="0"/>
              </a:rPr>
              <a:t>"&gt;</a:t>
            </a:r>
          </a:p>
          <a:p>
            <a:pPr marL="0" indent="0">
              <a:buNone/>
            </a:pPr>
            <a:r>
              <a:rPr lang="en-US" sz="1800" dirty="0">
                <a:latin typeface="Consolas" panose="020B0609020204030204" pitchFamily="49" charset="0"/>
              </a:rPr>
              <a:t>        &lt;option value=""&gt;--Favorite pet--&lt;/option&gt;</a:t>
            </a:r>
          </a:p>
          <a:p>
            <a:pPr marL="0" indent="0">
              <a:buNone/>
            </a:pPr>
            <a:r>
              <a:rPr lang="en-US" sz="1800" dirty="0">
                <a:latin typeface="Consolas" panose="020B0609020204030204" pitchFamily="49" charset="0"/>
              </a:rPr>
              <a:t>        &lt;option value="dog"&gt;Dog&lt;/option&gt;</a:t>
            </a:r>
          </a:p>
          <a:p>
            <a:pPr marL="0" indent="0">
              <a:buNone/>
            </a:pPr>
            <a:r>
              <a:rPr lang="en-US" sz="1800" dirty="0">
                <a:latin typeface="Consolas" panose="020B0609020204030204" pitchFamily="49" charset="0"/>
              </a:rPr>
              <a:t>        &lt;option value="cat"&gt;Cat&lt;/option&gt;</a:t>
            </a:r>
          </a:p>
          <a:p>
            <a:pPr marL="0" indent="0">
              <a:buNone/>
            </a:pPr>
            <a:r>
              <a:rPr lang="en-US" sz="1800" dirty="0">
                <a:latin typeface="Consolas" panose="020B0609020204030204" pitchFamily="49" charset="0"/>
              </a:rPr>
              <a:t>        &lt;option value="bird"&gt;Bird&lt;/option&gt;</a:t>
            </a:r>
          </a:p>
          <a:p>
            <a:pPr marL="0" indent="0">
              <a:buNone/>
            </a:pPr>
            <a:r>
              <a:rPr lang="en-US" sz="1800" dirty="0">
                <a:latin typeface="Consolas" panose="020B0609020204030204" pitchFamily="49" charset="0"/>
              </a:rPr>
              <a:t>      &lt;/select&gt;&lt;br&gt;&lt;br&gt;</a:t>
            </a:r>
          </a:p>
          <a:p>
            <a:pPr marL="0" indent="0">
              <a:buNone/>
            </a:pPr>
            <a:r>
              <a:rPr lang="en-US" sz="1800" dirty="0">
                <a:latin typeface="Consolas" panose="020B0609020204030204" pitchFamily="49" charset="0"/>
              </a:rPr>
              <a:t>      &lt;button&gt;Submit&lt;/button&gt;</a:t>
            </a:r>
          </a:p>
          <a:p>
            <a:pPr marL="0" indent="0">
              <a:buNone/>
            </a:pPr>
            <a:r>
              <a:rPr lang="en-US" sz="1800" dirty="0">
                <a:latin typeface="Consolas" panose="020B0609020204030204" pitchFamily="49" charset="0"/>
              </a:rPr>
              <a:t>    &lt;/fieldset&gt;</a:t>
            </a:r>
          </a:p>
          <a:p>
            <a:pPr marL="0" indent="0">
              <a:buNone/>
            </a:pPr>
            <a:r>
              <a:rPr lang="en-US" sz="1800" dirty="0">
                <a:latin typeface="Consolas" panose="020B0609020204030204" pitchFamily="49" charset="0"/>
              </a:rPr>
              <a:t>&lt;/form&gt;</a:t>
            </a:r>
          </a:p>
        </p:txBody>
      </p:sp>
      <p:sp>
        <p:nvSpPr>
          <p:cNvPr id="5" name="Slide Number Placeholder 4"/>
          <p:cNvSpPr>
            <a:spLocks noGrp="1"/>
          </p:cNvSpPr>
          <p:nvPr>
            <p:ph type="sldNum" sz="quarter" idx="12"/>
          </p:nvPr>
        </p:nvSpPr>
        <p:spPr/>
        <p:txBody>
          <a:bodyPr/>
          <a:lstStyle/>
          <a:p>
            <a:fld id="{34B7E4EF-A1BD-40F4-AB7B-04F084DD991D}" type="slidenum">
              <a:rPr lang="en-US" smtClean="0"/>
              <a:t>21</a:t>
            </a:fld>
            <a:endParaRPr lang="en-US" dirty="0"/>
          </a:p>
        </p:txBody>
      </p:sp>
    </p:spTree>
    <p:extLst>
      <p:ext uri="{BB962C8B-B14F-4D97-AF65-F5344CB8AC3E}">
        <p14:creationId xmlns:p14="http://schemas.microsoft.com/office/powerpoint/2010/main" val="3586146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5546443" cy="1371600"/>
          </a:xfrm>
        </p:spPr>
        <p:txBody>
          <a:bodyPr>
            <a:normAutofit/>
          </a:bodyPr>
          <a:lstStyle/>
          <a:p>
            <a:r>
              <a:rPr lang="en-US" u="sng" dirty="0" smtClean="0"/>
              <a:t>HTM &lt;form&gt; example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105180"/>
            <a:ext cx="10058400" cy="3951588"/>
          </a:xfrm>
        </p:spPr>
        <p:txBody>
          <a:bodyPr>
            <a:normAutofit/>
          </a:bodyPr>
          <a:lstStyle/>
          <a:p>
            <a:pPr marL="0" indent="0">
              <a:buNone/>
            </a:pPr>
            <a:r>
              <a:rPr lang="en-US" sz="1600" dirty="0">
                <a:latin typeface="Consolas" panose="020B0609020204030204" pitchFamily="49" charset="0"/>
              </a:rPr>
              <a:t>Added CSS:</a:t>
            </a:r>
          </a:p>
          <a:p>
            <a:pPr marL="0" indent="0">
              <a:buNone/>
            </a:pPr>
            <a:r>
              <a:rPr lang="en-US" sz="1600" dirty="0">
                <a:latin typeface="Consolas" panose="020B0609020204030204" pitchFamily="49" charset="0"/>
              </a:rPr>
              <a:t>&lt;style&gt;</a:t>
            </a:r>
          </a:p>
          <a:p>
            <a:pPr marL="0" indent="0">
              <a:buNone/>
            </a:pPr>
            <a:r>
              <a:rPr lang="en-US" sz="1600" dirty="0">
                <a:latin typeface="Consolas" panose="020B0609020204030204" pitchFamily="49" charset="0"/>
              </a:rPr>
              <a:t>  fieldset {</a:t>
            </a:r>
          </a:p>
          <a:p>
            <a:pPr marL="0" indent="0">
              <a:buNone/>
            </a:pPr>
            <a:r>
              <a:rPr lang="en-US" sz="1600" dirty="0">
                <a:latin typeface="Consolas" panose="020B0609020204030204" pitchFamily="49" charset="0"/>
              </a:rPr>
              <a:t>    display: inline-block;</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&lt;/style&gt;</a:t>
            </a:r>
            <a:endParaRPr lang="en-US" sz="1600" dirty="0">
              <a:latin typeface="Consolas" panose="020B0609020204030204" pitchFamily="49" charset="0"/>
            </a:endParaRPr>
          </a:p>
        </p:txBody>
      </p:sp>
      <p:pic>
        <p:nvPicPr>
          <p:cNvPr id="4" name="Content Placeholder 5"/>
          <p:cNvPicPr>
            <a:picLocks noChangeAspect="1"/>
          </p:cNvPicPr>
          <p:nvPr/>
        </p:nvPicPr>
        <p:blipFill>
          <a:blip r:embed="rId2"/>
          <a:stretch>
            <a:fillRect/>
          </a:stretch>
        </p:blipFill>
        <p:spPr>
          <a:xfrm>
            <a:off x="4310768" y="1753857"/>
            <a:ext cx="3203608" cy="2914650"/>
          </a:xfrm>
          <a:prstGeom prst="rect">
            <a:avLst/>
          </a:prstGeom>
        </p:spPr>
      </p:pic>
      <p:pic>
        <p:nvPicPr>
          <p:cNvPr id="5" name="Picture 4"/>
          <p:cNvPicPr>
            <a:picLocks noChangeAspect="1"/>
          </p:cNvPicPr>
          <p:nvPr/>
        </p:nvPicPr>
        <p:blipFill>
          <a:blip r:embed="rId3"/>
          <a:stretch>
            <a:fillRect/>
          </a:stretch>
        </p:blipFill>
        <p:spPr>
          <a:xfrm>
            <a:off x="7875237" y="1753857"/>
            <a:ext cx="3285674" cy="3419475"/>
          </a:xfrm>
          <a:prstGeom prst="rect">
            <a:avLst/>
          </a:prstGeom>
        </p:spPr>
      </p:pic>
      <p:sp>
        <p:nvSpPr>
          <p:cNvPr id="6" name="Slide Number Placeholder 5"/>
          <p:cNvSpPr>
            <a:spLocks noGrp="1"/>
          </p:cNvSpPr>
          <p:nvPr>
            <p:ph type="sldNum" sz="quarter" idx="12"/>
          </p:nvPr>
        </p:nvSpPr>
        <p:spPr/>
        <p:txBody>
          <a:bodyPr/>
          <a:lstStyle/>
          <a:p>
            <a:fld id="{34B7E4EF-A1BD-40F4-AB7B-04F084DD991D}" type="slidenum">
              <a:rPr lang="en-US" smtClean="0"/>
              <a:t>22</a:t>
            </a:fld>
            <a:endParaRPr lang="en-US" dirty="0"/>
          </a:p>
        </p:txBody>
      </p:sp>
    </p:spTree>
    <p:extLst>
      <p:ext uri="{BB962C8B-B14F-4D97-AF65-F5344CB8AC3E}">
        <p14:creationId xmlns:p14="http://schemas.microsoft.com/office/powerpoint/2010/main" val="2856503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What We Covered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943051"/>
          </a:xfrm>
        </p:spPr>
        <p:txBody>
          <a:bodyPr>
            <a:normAutofit/>
          </a:bodyPr>
          <a:lstStyle/>
          <a:p>
            <a:r>
              <a:rPr lang="en-US" sz="1800" dirty="0">
                <a:cs typeface="Arial" panose="020B0604020202020204" pitchFamily="34" charset="0"/>
              </a:rPr>
              <a:t>HTML Document Structure</a:t>
            </a:r>
          </a:p>
          <a:p>
            <a:r>
              <a:rPr lang="en-US" sz="1800" dirty="0">
                <a:cs typeface="Arial" panose="020B0604020202020204" pitchFamily="34" charset="0"/>
              </a:rPr>
              <a:t>&lt;!DOCTYPE html&gt; Tag</a:t>
            </a:r>
          </a:p>
          <a:p>
            <a:r>
              <a:rPr lang="en-US" sz="1800" dirty="0">
                <a:cs typeface="Arial" panose="020B0604020202020204" pitchFamily="34" charset="0"/>
              </a:rPr>
              <a:t>&lt;head&gt; Section Tags</a:t>
            </a:r>
          </a:p>
          <a:p>
            <a:r>
              <a:rPr lang="en-US" sz="1800" dirty="0">
                <a:cs typeface="Arial" panose="020B0604020202020204" pitchFamily="34" charset="0"/>
              </a:rPr>
              <a:t>&lt;body&gt; Section Tags</a:t>
            </a:r>
          </a:p>
          <a:p>
            <a:r>
              <a:rPr lang="en-US" sz="1800" dirty="0">
                <a:cs typeface="Arial" panose="020B0604020202020204" pitchFamily="34" charset="0"/>
              </a:rPr>
              <a:t>HTML &lt;form&gt; Tag</a:t>
            </a:r>
          </a:p>
        </p:txBody>
      </p:sp>
      <p:sp>
        <p:nvSpPr>
          <p:cNvPr id="5" name="Slide Number Placeholder 4"/>
          <p:cNvSpPr>
            <a:spLocks noGrp="1"/>
          </p:cNvSpPr>
          <p:nvPr>
            <p:ph type="sldNum" sz="quarter" idx="12"/>
          </p:nvPr>
        </p:nvSpPr>
        <p:spPr/>
        <p:txBody>
          <a:bodyPr/>
          <a:lstStyle/>
          <a:p>
            <a:fld id="{34B7E4EF-A1BD-40F4-AB7B-04F084DD991D}" type="slidenum">
              <a:rPr lang="en-US" smtClean="0"/>
              <a:t>23</a:t>
            </a:fld>
            <a:endParaRPr lang="en-US" dirty="0"/>
          </a:p>
        </p:txBody>
      </p:sp>
    </p:spTree>
    <p:extLst>
      <p:ext uri="{BB962C8B-B14F-4D97-AF65-F5344CB8AC3E}">
        <p14:creationId xmlns:p14="http://schemas.microsoft.com/office/powerpoint/2010/main" val="28200980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Some Useful URLs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78853"/>
          </a:xfrm>
        </p:spPr>
        <p:txBody>
          <a:bodyPr>
            <a:normAutofit/>
          </a:bodyPr>
          <a:lstStyle/>
          <a:p>
            <a:r>
              <a:rPr lang="en-US" sz="1800" dirty="0">
                <a:latin typeface="Arial" panose="020B0604020202020204" pitchFamily="34" charset="0"/>
                <a:cs typeface="Arial" panose="020B0604020202020204" pitchFamily="34" charset="0"/>
                <a:hlinkClick r:id="rId3"/>
              </a:rPr>
              <a:t>https://developer.mozilla.org/en-US/docs/Web/JavaScript</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hlinkClick r:id="rId4"/>
              </a:rPr>
              <a:t>https://developer.mozilla.org/en-US/docs/Learn/Getting_started_with_the_web</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hlinkClick r:id="rId5"/>
              </a:rPr>
              <a:t>https://www.w3schools.com/Html/</a:t>
            </a:r>
            <a:r>
              <a:rPr lang="en-US" sz="1800" dirty="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24</a:t>
            </a:fld>
            <a:endParaRPr lang="en-US" dirty="0"/>
          </a:p>
        </p:txBody>
      </p:sp>
    </p:spTree>
    <p:extLst>
      <p:ext uri="{BB962C8B-B14F-4D97-AF65-F5344CB8AC3E}">
        <p14:creationId xmlns:p14="http://schemas.microsoft.com/office/powerpoint/2010/main" val="1805520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6587592" cy="1371600"/>
          </a:xfrm>
        </p:spPr>
        <p:txBody>
          <a:bodyPr>
            <a:normAutofit/>
          </a:bodyPr>
          <a:lstStyle/>
          <a:p>
            <a:r>
              <a:rPr lang="en-US" u="sng" dirty="0" smtClean="0"/>
              <a:t>HTML Document Structure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105180"/>
            <a:ext cx="10058400" cy="3951588"/>
          </a:xfrm>
        </p:spPr>
        <p:txBody>
          <a:bodyPr>
            <a:normAutofit fontScale="85000" lnSpcReduction="20000"/>
          </a:bodyPr>
          <a:lstStyle/>
          <a:p>
            <a:pPr marL="0" indent="0">
              <a:buNone/>
            </a:pPr>
            <a:r>
              <a:rPr lang="en-US" sz="1800" dirty="0">
                <a:latin typeface="Consolas" panose="020B0609020204030204" pitchFamily="49" charset="0"/>
              </a:rPr>
              <a:t>&lt;!doctype html&gt;</a:t>
            </a:r>
          </a:p>
          <a:p>
            <a:pPr marL="0" indent="0">
              <a:buNone/>
            </a:pPr>
            <a:r>
              <a:rPr lang="en-US" sz="1800" dirty="0">
                <a:latin typeface="Consolas" panose="020B0609020204030204" pitchFamily="49" charset="0"/>
              </a:rPr>
              <a:t>&lt;html&gt;</a:t>
            </a:r>
          </a:p>
          <a:p>
            <a:pPr marL="0" indent="0">
              <a:buNone/>
            </a:pPr>
            <a:r>
              <a:rPr lang="en-US" sz="1800" dirty="0">
                <a:latin typeface="Consolas" panose="020B0609020204030204" pitchFamily="49" charset="0"/>
              </a:rPr>
              <a:t>&lt;head&gt;</a:t>
            </a:r>
          </a:p>
          <a:p>
            <a:pPr marL="0" indent="0">
              <a:buNone/>
            </a:pPr>
            <a:r>
              <a:rPr lang="en-US" sz="1800" dirty="0">
                <a:latin typeface="Consolas" panose="020B0609020204030204" pitchFamily="49" charset="0"/>
              </a:rPr>
              <a:t>  &lt;meta&gt;</a:t>
            </a:r>
          </a:p>
          <a:p>
            <a:pPr marL="0" indent="0">
              <a:buNone/>
            </a:pPr>
            <a:r>
              <a:rPr lang="en-US" sz="1800" dirty="0">
                <a:latin typeface="Consolas" panose="020B0609020204030204" pitchFamily="49" charset="0"/>
              </a:rPr>
              <a:t>  &lt;title&gt;</a:t>
            </a:r>
          </a:p>
          <a:p>
            <a:pPr marL="0" indent="0">
              <a:buNone/>
            </a:pPr>
            <a:r>
              <a:rPr lang="en-US" sz="1800" dirty="0">
                <a:latin typeface="Consolas" panose="020B0609020204030204" pitchFamily="49" charset="0"/>
              </a:rPr>
              <a:t>  &lt;link&gt;</a:t>
            </a:r>
          </a:p>
          <a:p>
            <a:pPr marL="0" indent="0">
              <a:buNone/>
            </a:pPr>
            <a:r>
              <a:rPr lang="en-US" sz="1800" dirty="0">
                <a:latin typeface="Consolas" panose="020B0609020204030204" pitchFamily="49" charset="0"/>
              </a:rPr>
              <a:t>&lt;/head&gt;</a:t>
            </a:r>
          </a:p>
          <a:p>
            <a:pPr marL="0" indent="0">
              <a:buNone/>
            </a:pPr>
            <a:r>
              <a:rPr lang="en-US" sz="1800" dirty="0">
                <a:latin typeface="Consolas" panose="020B0609020204030204" pitchFamily="49" charset="0"/>
              </a:rPr>
              <a:t>&lt;body&gt;</a:t>
            </a:r>
          </a:p>
          <a:p>
            <a:pPr marL="0" indent="0">
              <a:buNone/>
            </a:pPr>
            <a:r>
              <a:rPr lang="en-US" sz="1800" dirty="0">
                <a:latin typeface="Consolas" panose="020B0609020204030204" pitchFamily="49" charset="0"/>
              </a:rPr>
              <a:t>&lt;!--	Content		--&gt;	</a:t>
            </a:r>
          </a:p>
          <a:p>
            <a:pPr marL="0" indent="0">
              <a:buNone/>
            </a:pPr>
            <a:r>
              <a:rPr lang="en-US" sz="1800" dirty="0">
                <a:latin typeface="Consolas" panose="020B0609020204030204" pitchFamily="49" charset="0"/>
              </a:rPr>
              <a:t>  &lt;src&gt;</a:t>
            </a:r>
          </a:p>
          <a:p>
            <a:pPr marL="0" indent="0">
              <a:buNone/>
            </a:pPr>
            <a:r>
              <a:rPr lang="en-US" sz="1800" dirty="0">
                <a:latin typeface="Consolas" panose="020B0609020204030204" pitchFamily="49" charset="0"/>
              </a:rPr>
              <a:t>&lt;/body&gt;</a:t>
            </a:r>
          </a:p>
          <a:p>
            <a:pPr marL="0" indent="0">
              <a:buNone/>
            </a:pPr>
            <a:r>
              <a:rPr lang="en-US" sz="1800" dirty="0">
                <a:latin typeface="Consolas" panose="020B0609020204030204" pitchFamily="49" charset="0"/>
              </a:rPr>
              <a:t>&lt;/html&gt;</a:t>
            </a:r>
          </a:p>
          <a:p>
            <a:endParaRPr lang="en-US" sz="18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2358315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&lt;!DOCTYPE html&gt;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pPr indent="0">
              <a:buNone/>
            </a:pPr>
            <a:r>
              <a:rPr lang="en-US" sz="1800" dirty="0">
                <a:cs typeface="Arial" panose="020B0604020202020204" pitchFamily="34" charset="0"/>
              </a:rPr>
              <a:t>The required &lt;!DOCTYPE html&gt; preamble is found at the top of HTML documents. Its sole purpose is to prevent a browser from </a:t>
            </a:r>
            <a:r>
              <a:rPr lang="en-US" sz="1800" dirty="0" smtClean="0">
                <a:cs typeface="Arial" panose="020B0604020202020204" pitchFamily="34" charset="0"/>
              </a:rPr>
              <a:t>switching </a:t>
            </a:r>
            <a:r>
              <a:rPr lang="en-US" sz="1800" dirty="0">
                <a:cs typeface="Arial" panose="020B0604020202020204" pitchFamily="34" charset="0"/>
              </a:rPr>
              <a:t>into so-called "quirks mode" when rendering a document</a:t>
            </a:r>
          </a:p>
        </p:txBody>
      </p:sp>
      <p:sp>
        <p:nvSpPr>
          <p:cNvPr id="5" name="Rectangle 4"/>
          <p:cNvSpPr/>
          <p:nvPr/>
        </p:nvSpPr>
        <p:spPr>
          <a:xfrm>
            <a:off x="983810" y="5420825"/>
            <a:ext cx="6874598" cy="646331"/>
          </a:xfrm>
          <a:prstGeom prst="rect">
            <a:avLst/>
          </a:prstGeom>
        </p:spPr>
        <p:txBody>
          <a:bodyPr wrap="square">
            <a:spAutoFit/>
          </a:bodyPr>
          <a:lstStyle/>
          <a:p>
            <a:r>
              <a:rPr lang="en-US" b="1" dirty="0"/>
              <a:t>Source</a:t>
            </a:r>
          </a:p>
          <a:p>
            <a:r>
              <a:rPr lang="en-US" dirty="0">
                <a:solidFill>
                  <a:srgbClr val="00B0F0"/>
                </a:solidFill>
              </a:rPr>
              <a:t>https://developer.mozilla.org/en-US/docs/Glossary/Doctype</a:t>
            </a:r>
            <a:endParaRPr lang="en-US" dirty="0">
              <a:solidFill>
                <a:srgbClr val="00B0F0"/>
              </a:solidFill>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3432849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&lt;html lang=</a:t>
            </a:r>
            <a:r>
              <a:rPr lang="en-US" u="sng" dirty="0">
                <a:latin typeface="Consolas" panose="020B0609020204030204" pitchFamily="49" charset="0"/>
              </a:rPr>
              <a:t>"</a:t>
            </a:r>
            <a:r>
              <a:rPr lang="en-US" u="sng" dirty="0" smtClean="0"/>
              <a:t>en</a:t>
            </a:r>
            <a:r>
              <a:rPr lang="en-US" u="sng" dirty="0">
                <a:latin typeface="Consolas" panose="020B0609020204030204" pitchFamily="49" charset="0"/>
              </a:rPr>
              <a:t>"</a:t>
            </a:r>
            <a:r>
              <a:rPr lang="en-US" u="sng" dirty="0" smtClean="0"/>
              <a:t>&gt;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pPr indent="0">
              <a:buNone/>
            </a:pPr>
            <a:r>
              <a:rPr lang="en-US" sz="1800" dirty="0"/>
              <a:t>The &lt;html&gt; tag is the container for all other HTML elements (except for the &lt;!DOCTYPE&gt; tag).  You should always include the lang attribute inside the &lt;html&gt; tag, to declare the language of the Web page. This is meant to assist search engines and browsers.  The lang attribute is recommended for validation</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983810" y="5420825"/>
            <a:ext cx="6096000" cy="646331"/>
          </a:xfrm>
          <a:prstGeom prst="rect">
            <a:avLst/>
          </a:prstGeom>
        </p:spPr>
        <p:txBody>
          <a:bodyPr>
            <a:spAutoFit/>
          </a:bodyPr>
          <a:lstStyle/>
          <a:p>
            <a:r>
              <a:rPr lang="en-US" b="1" dirty="0"/>
              <a:t>Source</a:t>
            </a:r>
          </a:p>
          <a:p>
            <a:r>
              <a:rPr lang="en-US" dirty="0">
                <a:solidFill>
                  <a:srgbClr val="00B0F0"/>
                </a:solidFill>
              </a:rPr>
              <a:t>https://</a:t>
            </a:r>
            <a:r>
              <a:rPr lang="en-US" dirty="0" smtClean="0">
                <a:solidFill>
                  <a:srgbClr val="00B0F0"/>
                </a:solidFill>
              </a:rPr>
              <a:t>www.w3schools.com/Tags/tag_html.asp</a:t>
            </a:r>
            <a:endParaRPr lang="en-US"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3217085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&lt;head&gt;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pPr indent="0">
              <a:buNone/>
            </a:pPr>
            <a:r>
              <a:rPr lang="en-US" sz="1800" dirty="0"/>
              <a:t>The </a:t>
            </a:r>
            <a:r>
              <a:rPr lang="en-US" sz="1800" dirty="0" smtClean="0"/>
              <a:t>&lt;head&gt; </a:t>
            </a:r>
            <a:r>
              <a:rPr lang="en-US" sz="1800" dirty="0"/>
              <a:t>tag is the container for all other HTML elements (except for the &lt;!DOCTYPE&gt; tag).  You should always include the lang attribute inside the &lt;html&gt; tag, to declare the language of the Web page. This is meant to assist search engines and browsers.  The lang attribute is recommended for validation</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983810" y="5420825"/>
            <a:ext cx="7761838" cy="646331"/>
          </a:xfrm>
          <a:prstGeom prst="rect">
            <a:avLst/>
          </a:prstGeom>
        </p:spPr>
        <p:txBody>
          <a:bodyPr wrap="square">
            <a:spAutoFit/>
          </a:bodyPr>
          <a:lstStyle/>
          <a:p>
            <a:r>
              <a:rPr lang="en-US" b="1" dirty="0"/>
              <a:t>Source</a:t>
            </a:r>
          </a:p>
          <a:p>
            <a:r>
              <a:rPr lang="en-US" dirty="0">
                <a:solidFill>
                  <a:srgbClr val="00B0F0"/>
                </a:solidFill>
              </a:rPr>
              <a:t>https://developer.mozilla.org/en-US/docs/Web/HTML/Element/head</a:t>
            </a:r>
            <a:endParaRPr lang="en-US"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6</a:t>
            </a:fld>
            <a:endParaRPr lang="en-US" dirty="0"/>
          </a:p>
        </p:txBody>
      </p:sp>
    </p:spTree>
    <p:extLst>
      <p:ext uri="{BB962C8B-B14F-4D97-AF65-F5344CB8AC3E}">
        <p14:creationId xmlns:p14="http://schemas.microsoft.com/office/powerpoint/2010/main" val="3021436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&lt;meta&gt;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fontScale="92500" lnSpcReduction="20000"/>
          </a:bodyPr>
          <a:lstStyle/>
          <a:p>
            <a:pPr indent="0">
              <a:buNone/>
            </a:pPr>
            <a:r>
              <a:rPr lang="en-US" sz="1900" dirty="0">
                <a:cs typeface="Arial" panose="020B0604020202020204" pitchFamily="34" charset="0"/>
              </a:rPr>
              <a:t>The HTML &lt;meta&gt; tag defines metadata (data about data). &lt;meta&gt; tags are typically used to specify character set, page description, keywords, document author and viewport settings. Metadata is used by browsers (to display content or reload page), search engines (keywords), and other web services</a:t>
            </a:r>
          </a:p>
          <a:p>
            <a:pPr marL="0" indent="0">
              <a:buNone/>
            </a:pPr>
            <a:endParaRPr lang="en-US" sz="1900" dirty="0"/>
          </a:p>
          <a:p>
            <a:pPr indent="0">
              <a:buNone/>
            </a:pPr>
            <a:r>
              <a:rPr lang="en-US" sz="1800" dirty="0">
                <a:latin typeface="Consolas" panose="020B0609020204030204" pitchFamily="49" charset="0"/>
              </a:rPr>
              <a:t>e.g.: &lt;meta charset="UTF-8"&gt;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983810" y="5420825"/>
            <a:ext cx="6068840" cy="646331"/>
          </a:xfrm>
          <a:prstGeom prst="rect">
            <a:avLst/>
          </a:prstGeom>
        </p:spPr>
        <p:txBody>
          <a:bodyPr wrap="square">
            <a:spAutoFit/>
          </a:bodyPr>
          <a:lstStyle/>
          <a:p>
            <a:r>
              <a:rPr lang="en-US" b="1" dirty="0"/>
              <a:t>Source</a:t>
            </a:r>
          </a:p>
          <a:p>
            <a:r>
              <a:rPr lang="en-US" dirty="0">
                <a:solidFill>
                  <a:srgbClr val="00B0F0"/>
                </a:solidFill>
              </a:rPr>
              <a:t>https://</a:t>
            </a:r>
            <a:r>
              <a:rPr lang="en-US" dirty="0" smtClean="0">
                <a:solidFill>
                  <a:srgbClr val="00B0F0"/>
                </a:solidFill>
              </a:rPr>
              <a:t>www.w3schools.com/Tags/tag_meta.asp</a:t>
            </a:r>
            <a:endParaRPr lang="en-US"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7</a:t>
            </a:fld>
            <a:endParaRPr lang="en-US" dirty="0"/>
          </a:p>
        </p:txBody>
      </p:sp>
    </p:spTree>
    <p:extLst>
      <p:ext uri="{BB962C8B-B14F-4D97-AF65-F5344CB8AC3E}">
        <p14:creationId xmlns:p14="http://schemas.microsoft.com/office/powerpoint/2010/main" val="2820387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&lt;title&gt;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pPr indent="0">
              <a:buNone/>
            </a:pPr>
            <a:r>
              <a:rPr lang="en-US" sz="1800" dirty="0">
                <a:cs typeface="Arial" panose="020B0604020202020204" pitchFamily="34" charset="0"/>
              </a:rPr>
              <a:t>The HTML &lt;title&gt; element defines the document's title that is shown in a browser's title bar or a page's tab. It only contains text.  Tags within the element are ignored</a:t>
            </a:r>
          </a:p>
          <a:p>
            <a:pPr marL="0" indent="0">
              <a:buNone/>
            </a:pPr>
            <a:endParaRPr lang="en-US" sz="1800" dirty="0"/>
          </a:p>
          <a:p>
            <a:pPr indent="0">
              <a:buNone/>
              <a:tabLst>
                <a:tab pos="0" algn="l"/>
                <a:tab pos="182880" algn="l"/>
              </a:tabLst>
            </a:pPr>
            <a:r>
              <a:rPr lang="en-US" sz="1800" dirty="0">
                <a:latin typeface="Consolas" panose="020B0609020204030204" pitchFamily="49" charset="0"/>
              </a:rPr>
              <a:t>e.g.: &lt;title&gt;Home Page&lt;/title&gt;</a:t>
            </a:r>
          </a:p>
        </p:txBody>
      </p:sp>
      <p:sp>
        <p:nvSpPr>
          <p:cNvPr id="4" name="Rectangle 3"/>
          <p:cNvSpPr/>
          <p:nvPr/>
        </p:nvSpPr>
        <p:spPr>
          <a:xfrm>
            <a:off x="983810" y="5420825"/>
            <a:ext cx="7589822" cy="646331"/>
          </a:xfrm>
          <a:prstGeom prst="rect">
            <a:avLst/>
          </a:prstGeom>
        </p:spPr>
        <p:txBody>
          <a:bodyPr wrap="square">
            <a:spAutoFit/>
          </a:bodyPr>
          <a:lstStyle/>
          <a:p>
            <a:r>
              <a:rPr lang="en-US" b="1" dirty="0"/>
              <a:t>Source</a:t>
            </a:r>
          </a:p>
          <a:p>
            <a:r>
              <a:rPr lang="en-US" dirty="0">
                <a:solidFill>
                  <a:srgbClr val="00B0F0"/>
                </a:solidFill>
              </a:rPr>
              <a:t>https://developer.mozilla.org/en-US/docs/Web/HTML/Element/title</a:t>
            </a:r>
            <a:endParaRPr lang="en-US"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984166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&lt;title&gt;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pPr indent="0">
              <a:buNone/>
            </a:pPr>
            <a:r>
              <a:rPr lang="en-US" sz="1800" dirty="0">
                <a:cs typeface="Arial" panose="020B0604020202020204" pitchFamily="34" charset="0"/>
              </a:rPr>
              <a:t>The HTML &lt;title&gt; element defines the document's title that is shown in a browser's title bar or a page's tab. It only contains text.  Tags within the element are ignored</a:t>
            </a:r>
          </a:p>
          <a:p>
            <a:pPr marL="0" indent="0">
              <a:buNone/>
            </a:pPr>
            <a:endParaRPr lang="en-US" sz="1800" dirty="0"/>
          </a:p>
          <a:p>
            <a:pPr indent="0">
              <a:buNone/>
              <a:tabLst>
                <a:tab pos="0" algn="l"/>
                <a:tab pos="182880" algn="l"/>
              </a:tabLst>
            </a:pPr>
            <a:r>
              <a:rPr lang="en-US" sz="1800" dirty="0">
                <a:latin typeface="Consolas" panose="020B0609020204030204" pitchFamily="49" charset="0"/>
              </a:rPr>
              <a:t>e.g.: &lt;title&gt;Home Page&lt;/title&gt;</a:t>
            </a:r>
          </a:p>
        </p:txBody>
      </p:sp>
      <p:sp>
        <p:nvSpPr>
          <p:cNvPr id="4" name="Rectangle 3"/>
          <p:cNvSpPr/>
          <p:nvPr/>
        </p:nvSpPr>
        <p:spPr>
          <a:xfrm>
            <a:off x="983810" y="5420825"/>
            <a:ext cx="7589822" cy="646331"/>
          </a:xfrm>
          <a:prstGeom prst="rect">
            <a:avLst/>
          </a:prstGeom>
        </p:spPr>
        <p:txBody>
          <a:bodyPr wrap="square">
            <a:spAutoFit/>
          </a:bodyPr>
          <a:lstStyle/>
          <a:p>
            <a:r>
              <a:rPr lang="en-US" b="1" dirty="0"/>
              <a:t>Source</a:t>
            </a:r>
          </a:p>
          <a:p>
            <a:r>
              <a:rPr lang="en-US" dirty="0">
                <a:solidFill>
                  <a:srgbClr val="00B0F0"/>
                </a:solidFill>
              </a:rPr>
              <a:t>https://developer.mozilla.org/en-US/docs/Web/HTML/Element/title</a:t>
            </a:r>
            <a:endParaRPr lang="en-US"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21647459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purl.org/dc/term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1159</Words>
  <Application>Microsoft Office PowerPoint</Application>
  <PresentationFormat>Widescreen</PresentationFormat>
  <Paragraphs>172</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Consolas</vt:lpstr>
      <vt:lpstr>Garamond</vt:lpstr>
      <vt:lpstr>SavonVTI</vt:lpstr>
      <vt:lpstr>REVIEW PART I - HTML</vt:lpstr>
      <vt:lpstr>Objectives</vt:lpstr>
      <vt:lpstr>HTML Document Structure</vt:lpstr>
      <vt:lpstr>&lt;!DOCTYPE html&gt;</vt:lpstr>
      <vt:lpstr>&lt;html lang="en"&gt;</vt:lpstr>
      <vt:lpstr>&lt;head&gt;</vt:lpstr>
      <vt:lpstr>&lt;meta&gt;</vt:lpstr>
      <vt:lpstr>&lt;title&gt;</vt:lpstr>
      <vt:lpstr>&lt;title&gt;</vt:lpstr>
      <vt:lpstr>&lt;link&gt;</vt:lpstr>
      <vt:lpstr>HTML 5 Semantic Tags</vt:lpstr>
      <vt:lpstr>HTML5 Semantic Tags</vt:lpstr>
      <vt:lpstr>&lt;div&gt;</vt:lpstr>
      <vt:lpstr>&lt;span&gt;</vt:lpstr>
      <vt:lpstr>Block-Level Elements</vt:lpstr>
      <vt:lpstr>Inline-Level Elements</vt:lpstr>
      <vt:lpstr>&lt;ol&gt;</vt:lpstr>
      <vt:lpstr>&lt;ul&gt;</vt:lpstr>
      <vt:lpstr>&lt;form&gt;</vt:lpstr>
      <vt:lpstr>&lt;form&gt;</vt:lpstr>
      <vt:lpstr>HTM &lt;form&gt; example</vt:lpstr>
      <vt:lpstr>HTM &lt;form&gt; example</vt:lpstr>
      <vt:lpstr>What We Covered</vt:lpstr>
      <vt:lpstr>Some Useful URLs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2020-07-03T17:40:11Z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