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7"/>
  </p:notesMasterIdLst>
  <p:sldIdLst>
    <p:sldId id="257" r:id="rId5"/>
    <p:sldId id="263" r:id="rId6"/>
    <p:sldId id="265"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280" r:id="rId35"/>
    <p:sldId id="2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2" autoAdjust="0"/>
    <p:restoredTop sz="94619" autoAdjust="0"/>
  </p:normalViewPr>
  <p:slideViewPr>
    <p:cSldViewPr snapToGrid="0">
      <p:cViewPr varScale="1">
        <p:scale>
          <a:sx n="113" d="100"/>
          <a:sy n="113"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39238-B565-4611-A910-43B731DECEC1}" type="datetimeFigureOut">
              <a:rPr lang="en-US" smtClean="0"/>
              <a:t>7/3/2020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AAEB1-1BB9-43BA-8E44-621D6A53A2EE}" type="slidenum">
              <a:rPr lang="en-US" smtClean="0"/>
              <a:t>‹#›</a:t>
            </a:fld>
            <a:endParaRPr lang="en-US" dirty="0"/>
          </a:p>
        </p:txBody>
      </p:sp>
    </p:spTree>
    <p:extLst>
      <p:ext uri="{BB962C8B-B14F-4D97-AF65-F5344CB8AC3E}">
        <p14:creationId xmlns:p14="http://schemas.microsoft.com/office/powerpoint/2010/main" val="22203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AAEB1-1BB9-43BA-8E44-621D6A53A2EE}" type="slidenum">
              <a:rPr lang="en-US" smtClean="0"/>
              <a:t>32</a:t>
            </a:fld>
            <a:endParaRPr lang="en-US" dirty="0"/>
          </a:p>
        </p:txBody>
      </p:sp>
    </p:spTree>
    <p:extLst>
      <p:ext uri="{BB962C8B-B14F-4D97-AF65-F5344CB8AC3E}">
        <p14:creationId xmlns:p14="http://schemas.microsoft.com/office/powerpoint/2010/main" val="230993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9F25E47-8026-47FD-8FD6-2C7B55A6BE4F}" type="datetime1">
              <a:rPr lang="en-US" smtClean="0"/>
              <a:t>7/3/2020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0A7AA-AB30-4D36-B646-A02FA5DCCA55}" type="datetime1">
              <a:rPr lang="en-US" smtClean="0"/>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CFA4D178-B71E-4B10-AF0F-C5E0B7294A7C}" type="datetime1">
              <a:rPr lang="en-US" smtClean="0"/>
              <a:t>7/3/2020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E6D853-85C2-4120-A6B2-2EAC4467BF8B}" type="datetime1">
              <a:rPr lang="en-US" smtClean="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AECF5-4644-4878-B4B4-3AC946C4B252}" type="datetime1">
              <a:rPr lang="en-US" smtClean="0"/>
              <a:t>7/3/2020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E389F8-4EAE-4B22-8731-40270585493B}" type="datetime1">
              <a:rPr lang="en-US" smtClean="0"/>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F4F3F-699B-4D10-AAB9-00C2579C25F8}" type="datetime1">
              <a:rPr lang="en-US" smtClean="0"/>
              <a:t>7/3/2020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E51BA90F-EE6C-42F5-8961-2F52EE18037D}" type="datetime1">
              <a:rPr lang="en-US" smtClean="0"/>
              <a:t>7/3/2020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FB6292F5-AD2B-47F4-B460-BF55BF34C27D}" type="datetime1">
              <a:rPr lang="en-US" smtClean="0"/>
              <a:t>7/3/2020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8B88B800-945A-43B0-8EA5-8657D67FD7E1}" type="datetime1">
              <a:rPr lang="en-US" smtClean="0"/>
              <a:t>7/3/2020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utorialspoint.com/html/html_forms.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html.com/forms/" TargetMode="External"/><Relationship Id="rId4" Type="http://schemas.openxmlformats.org/officeDocument/2006/relationships/hyperlink" Target="https://www.w3schools.com/html/html_form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9354" y="-110402"/>
            <a:ext cx="12191980"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a:latin typeface="Arial" pitchFamily="34" charset="0"/>
                <a:cs typeface="Arial" pitchFamily="34" charset="0"/>
              </a:rPr>
              <a:t>REVIEW PART </a:t>
            </a:r>
            <a:r>
              <a:rPr lang="en-US" sz="4400" b="1" dirty="0" smtClean="0">
                <a:latin typeface="Arial" pitchFamily="34" charset="0"/>
                <a:cs typeface="Arial" pitchFamily="34" charset="0"/>
              </a:rPr>
              <a:t>Ib – HTML Forms</a:t>
            </a:r>
            <a:endParaRPr lang="en-US" sz="4400" dirty="0">
              <a:solidFill>
                <a:schemeClr val="tx1"/>
              </a:solidFill>
            </a:endParaRPr>
          </a:p>
        </p:txBody>
      </p:sp>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smtClean="0"/>
              <a:t>&lt;label&gt;</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often used as a </a:t>
            </a:r>
            <a:r>
              <a:rPr lang="en-US" sz="1800" i="1" dirty="0">
                <a:cs typeface="Arial" panose="020B0604020202020204" pitchFamily="34" charset="0"/>
              </a:rPr>
              <a:t>heading</a:t>
            </a:r>
            <a:r>
              <a:rPr lang="en-US" sz="1800" dirty="0">
                <a:cs typeface="Arial" panose="020B0604020202020204" pitchFamily="34" charset="0"/>
              </a:rPr>
              <a:t> for many other controls, e.g. the text input control</a:t>
            </a:r>
          </a:p>
          <a:p>
            <a:pPr indent="0">
              <a:buNone/>
            </a:pPr>
            <a:endParaRPr lang="en-US" sz="2000" dirty="0">
              <a:latin typeface="Arial" panose="020B0604020202020204" pitchFamily="34" charset="0"/>
              <a:cs typeface="Arial" panose="020B0604020202020204" pitchFamily="34" charset="0"/>
            </a:endParaRPr>
          </a:p>
          <a:p>
            <a:pPr indent="0">
              <a:buNone/>
            </a:pPr>
            <a:r>
              <a:rPr lang="en-US" sz="1800" dirty="0">
                <a:latin typeface="Consolas" panose="020B0609020204030204" pitchFamily="49" charset="0"/>
                <a:cs typeface="Arial" panose="020B0604020202020204" pitchFamily="34" charset="0"/>
              </a:rPr>
              <a:t>&lt;label for="fname"&gt;First Name&lt;/label&gt;</a:t>
            </a: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1629543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Single Line Text Input 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used for items that require only one line of user input, such as search boxes or names. They are created using the HTML &lt;input&gt; tag with type= e.g.: text, password, email, tel</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type="text" name="fname" id="fname"&gt;</a:t>
            </a: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376007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Multi-Line Text Input 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used for items that require several lines of user input, such as a comment area. They are created using the HTML &lt;textarea&gt; tag</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&lt;textarea name="comments" id="comments" </a:t>
            </a:r>
          </a:p>
          <a:p>
            <a:pPr indent="0">
              <a:buNone/>
            </a:pPr>
            <a:r>
              <a:rPr lang="en-US" sz="1800" dirty="0">
                <a:latin typeface="Consolas" panose="020B0609020204030204" pitchFamily="49" charset="0"/>
                <a:cs typeface="Arial" panose="020B0604020202020204" pitchFamily="34" charset="0"/>
              </a:rPr>
              <a:t>  rows="10" cols="50"&gt;&lt;/textarea&gt;</a:t>
            </a: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2098603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&lt;radio&gt; </a:t>
            </a:r>
            <a:r>
              <a:rPr lang="en-US" u="sng" dirty="0" smtClean="0"/>
              <a:t>Button </a:t>
            </a:r>
            <a:r>
              <a:rPr lang="en-US" u="sng" dirty="0" smtClean="0"/>
              <a:t>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typically used for </a:t>
            </a:r>
            <a:r>
              <a:rPr lang="en-US" sz="1800" i="1" dirty="0">
                <a:cs typeface="Arial" panose="020B0604020202020204" pitchFamily="34" charset="0"/>
              </a:rPr>
              <a:t>mutually exclusive</a:t>
            </a:r>
            <a:r>
              <a:rPr lang="en-US" sz="1800" dirty="0">
                <a:cs typeface="Arial" panose="020B0604020202020204" pitchFamily="34" charset="0"/>
              </a:rPr>
              <a:t> selections, e.g., Male / Female, etc. They are created using the HTML &lt;input type="radio"&gt; tag</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type="radio" name="gender" value="f"&gt; Female</a:t>
            </a:r>
          </a:p>
          <a:p>
            <a:pPr indent="0">
              <a:buNone/>
            </a:pPr>
            <a:r>
              <a:rPr lang="en-US" sz="1800" dirty="0">
                <a:latin typeface="Consolas" panose="020B0609020204030204" pitchFamily="49" charset="0"/>
                <a:cs typeface="Arial" panose="020B0604020202020204" pitchFamily="34" charset="0"/>
              </a:rPr>
              <a:t>&lt;input type="radio" name="gender" value="m"&gt; Male</a:t>
            </a: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362139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&lt;select&gt;…&lt;option&gt; 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typically used for non-</a:t>
            </a:r>
            <a:r>
              <a:rPr lang="en-US" sz="1800" i="1" dirty="0">
                <a:cs typeface="Arial" panose="020B0604020202020204" pitchFamily="34" charset="0"/>
              </a:rPr>
              <a:t>mutually exclusive</a:t>
            </a:r>
            <a:r>
              <a:rPr lang="en-US" sz="1800" dirty="0">
                <a:cs typeface="Arial" panose="020B0604020202020204" pitchFamily="34" charset="0"/>
              </a:rPr>
              <a:t> selections and are created using the HTML &lt;select&gt; and &lt;option&gt; tags</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&lt;select name="cars" id="cars"&gt;</a:t>
            </a:r>
          </a:p>
          <a:p>
            <a:pPr indent="0">
              <a:buNone/>
            </a:pPr>
            <a:r>
              <a:rPr lang="en-US" sz="1800" dirty="0">
                <a:latin typeface="Consolas" panose="020B0609020204030204" pitchFamily="49" charset="0"/>
                <a:cs typeface="Arial" panose="020B0604020202020204" pitchFamily="34" charset="0"/>
              </a:rPr>
              <a:t>  &lt;option value="VW Bug"&gt;Bug&lt;/option&gt;</a:t>
            </a:r>
          </a:p>
          <a:p>
            <a:pPr indent="0">
              <a:buNone/>
            </a:pPr>
            <a:r>
              <a:rPr lang="en-US" sz="1800" dirty="0">
                <a:latin typeface="Consolas" panose="020B0609020204030204" pitchFamily="49" charset="0"/>
                <a:cs typeface="Arial" panose="020B0604020202020204" pitchFamily="34" charset="0"/>
              </a:rPr>
              <a:t>  &lt;option value="Buick"&gt;Buick&lt;/option&gt;</a:t>
            </a:r>
          </a:p>
          <a:p>
            <a:pPr indent="0">
              <a:buNone/>
            </a:pPr>
            <a:r>
              <a:rPr lang="en-US" sz="1800" dirty="0">
                <a:latin typeface="Consolas" panose="020B0609020204030204" pitchFamily="49" charset="0"/>
                <a:cs typeface="Arial" panose="020B0604020202020204" pitchFamily="34" charset="0"/>
              </a:rPr>
              <a:t>&lt;/select&gt;</a:t>
            </a: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525630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File Upload</a:t>
            </a:r>
            <a:r>
              <a:rPr lang="en-US" u="sng" dirty="0" smtClean="0"/>
              <a:t> 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Used to upload a file to a web site. This is created using the HTML &lt;input&gt; element but type attribute is set to file</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type="file" id="myFile" name="myFile"&gt;</a:t>
            </a: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3162828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Hidden </a:t>
            </a:r>
            <a:r>
              <a:rPr lang="en-US" u="sng" dirty="0" smtClean="0"/>
              <a:t>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Used to non-display necessary form field(s), e.g. sales tax. This is created using the HTML &lt;input&gt; element but type attribute is set to hidden</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type="hidden"</a:t>
            </a:r>
          </a:p>
          <a:p>
            <a:pPr indent="0">
              <a:buNone/>
            </a:pPr>
            <a:r>
              <a:rPr lang="en-US" sz="1800" dirty="0">
                <a:latin typeface="Consolas" panose="020B0609020204030204" pitchFamily="49" charset="0"/>
                <a:cs typeface="Arial" panose="020B0604020202020204" pitchFamily="34" charset="0"/>
              </a:rPr>
              <a:t>  id="salesTax" name= "salesTax"&gt;</a:t>
            </a: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3044989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Clickable Button </a:t>
            </a:r>
            <a:r>
              <a:rPr lang="en-US" u="sng" dirty="0" smtClean="0"/>
              <a:t>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Used to create a button which normally has code associated to its click event. This is created using the HTML &lt;input&gt; element but type attribute is set to button</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type="button"</a:t>
            </a:r>
          </a:p>
          <a:p>
            <a:pPr indent="0">
              <a:buNone/>
            </a:pPr>
            <a:r>
              <a:rPr lang="en-US" sz="1800" dirty="0">
                <a:latin typeface="Consolas" panose="020B0609020204030204" pitchFamily="49" charset="0"/>
                <a:cs typeface="Arial" panose="020B0604020202020204" pitchFamily="34" charset="0"/>
              </a:rPr>
              <a:t>  id="Click Me" name="Click Me" value="Click Me"&gt;</a:t>
            </a: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1822238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Submit Button </a:t>
            </a:r>
            <a:r>
              <a:rPr lang="en-US" u="sng" dirty="0" smtClean="0"/>
              <a:t>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Used to create a button which normally submits the form to the server (may validate with JS first). This is created using the HTML &lt;input&gt; element but type attribute is set to submit</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type="submit"</a:t>
            </a:r>
          </a:p>
          <a:p>
            <a:pPr indent="0">
              <a:buNone/>
            </a:pPr>
            <a:r>
              <a:rPr lang="en-US" sz="1800" dirty="0">
                <a:latin typeface="Consolas" panose="020B0609020204030204" pitchFamily="49" charset="0"/>
                <a:cs typeface="Arial" panose="020B0604020202020204" pitchFamily="34" charset="0"/>
              </a:rPr>
              <a:t>  id="submit" name="submit" value="Submit"&gt;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2453126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Reset Button </a:t>
            </a:r>
            <a:r>
              <a:rPr lang="en-US" u="sng" dirty="0" smtClean="0"/>
              <a:t>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Used to create a button which when clicked, resets form values to their defaults.  This is created using the HTML &lt;input&gt; element but type attribute is set to reset</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type="reset"</a:t>
            </a:r>
          </a:p>
          <a:p>
            <a:pPr indent="0">
              <a:buNone/>
            </a:pPr>
            <a:r>
              <a:rPr lang="en-US" sz="1800" dirty="0">
                <a:latin typeface="Consolas" panose="020B0609020204030204" pitchFamily="49" charset="0"/>
                <a:cs typeface="Arial" panose="020B0604020202020204" pitchFamily="34" charset="0"/>
              </a:rPr>
              <a:t>  id="reset" name="reset" value="Reset</a:t>
            </a:r>
            <a:r>
              <a:rPr lang="en-US" sz="1800" dirty="0" smtClean="0">
                <a:latin typeface="Consolas" panose="020B0609020204030204" pitchFamily="49" charset="0"/>
                <a:cs typeface="Arial" panose="020B0604020202020204" pitchFamily="34" charset="0"/>
              </a:rPr>
              <a:t>"&gt;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92950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r>
              <a:rPr lang="en-US" sz="1800" dirty="0">
                <a:cs typeface="Arial" panose="020B0604020202020204" pitchFamily="34" charset="0"/>
              </a:rPr>
              <a:t>Give A Brief HTML Forms Overview</a:t>
            </a:r>
          </a:p>
          <a:p>
            <a:r>
              <a:rPr lang="en-US" sz="1800" dirty="0">
                <a:cs typeface="Arial" panose="020B0604020202020204" pitchFamily="34" charset="0"/>
              </a:rPr>
              <a:t>Explain Usage Of Form Tag Attributes</a:t>
            </a:r>
          </a:p>
          <a:p>
            <a:r>
              <a:rPr lang="en-US" sz="1800" dirty="0">
                <a:cs typeface="Arial" panose="020B0604020202020204" pitchFamily="34" charset="0"/>
              </a:rPr>
              <a:t>Go Over Basic &lt;form&gt; Tags</a:t>
            </a:r>
          </a:p>
          <a:p>
            <a:r>
              <a:rPr lang="en-US" sz="1800" dirty="0">
                <a:cs typeface="Arial" panose="020B0604020202020204" pitchFamily="34" charset="0"/>
              </a:rPr>
              <a:t>Go Over New HTML5 Form Tags</a:t>
            </a:r>
          </a:p>
          <a:p>
            <a:r>
              <a:rPr lang="en-US" sz="1800" dirty="0">
                <a:cs typeface="Arial" panose="020B0604020202020204" pitchFamily="34" charset="0"/>
              </a:rPr>
              <a:t>Build And Show An Example Form</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HTML5 Datalist </a:t>
            </a:r>
            <a:r>
              <a:rPr lang="en-US" u="sng" dirty="0" smtClean="0"/>
              <a:t>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The &lt;datalist&gt; tag specifies a list of pre-defined options for an &lt;input&gt; element and provides an "autocomplete" feature </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&lt;datalist id="browsers"&gt;</a:t>
            </a:r>
          </a:p>
          <a:p>
            <a:pPr indent="0">
              <a:buNone/>
            </a:pPr>
            <a:r>
              <a:rPr lang="en-US" sz="1800" dirty="0">
                <a:latin typeface="Consolas" panose="020B0609020204030204" pitchFamily="49" charset="0"/>
                <a:cs typeface="Arial" panose="020B0604020202020204" pitchFamily="34" charset="0"/>
              </a:rPr>
              <a:t>  &lt;option value="Firefox"&gt;</a:t>
            </a:r>
          </a:p>
          <a:p>
            <a:pPr indent="0">
              <a:buNone/>
            </a:pPr>
            <a:r>
              <a:rPr lang="en-US" sz="1800" dirty="0">
                <a:latin typeface="Consolas" panose="020B0609020204030204" pitchFamily="49" charset="0"/>
                <a:cs typeface="Arial" panose="020B0604020202020204" pitchFamily="34" charset="0"/>
              </a:rPr>
              <a:t>  &lt;option value="Chrome"&gt;</a:t>
            </a:r>
          </a:p>
          <a:p>
            <a:pPr indent="0">
              <a:buNone/>
            </a:pPr>
            <a:r>
              <a:rPr lang="en-US" sz="1800" dirty="0">
                <a:latin typeface="Consolas" panose="020B0609020204030204" pitchFamily="49" charset="0"/>
                <a:cs typeface="Arial" panose="020B0604020202020204" pitchFamily="34" charset="0"/>
              </a:rPr>
              <a:t>&lt;/datalist&gt;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775891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HTML5 Output </a:t>
            </a:r>
            <a:r>
              <a:rPr lang="en-US" u="sng" dirty="0" smtClean="0"/>
              <a:t>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2000" dirty="0">
                <a:cs typeface="Arial" panose="020B0604020202020204" pitchFamily="34" charset="0"/>
              </a:rPr>
              <a:t>The &lt;output&gt; tag is used to represent the result of a calculation (like one performed by a script)</a:t>
            </a:r>
          </a:p>
          <a:p>
            <a:pPr indent="0">
              <a:buNone/>
            </a:pPr>
            <a:r>
              <a:rPr lang="en-US" sz="2000" dirty="0">
                <a:cs typeface="Arial" panose="020B0604020202020204" pitchFamily="34" charset="0"/>
              </a:rPr>
              <a:t>Example:</a:t>
            </a:r>
          </a:p>
          <a:p>
            <a:pPr indent="0">
              <a:buNone/>
            </a:pPr>
            <a:r>
              <a:rPr lang="en-US" sz="1800" dirty="0">
                <a:latin typeface="Consolas" panose="020B0609020204030204" pitchFamily="49" charset="0"/>
              </a:rPr>
              <a:t>&lt;input type="range" id="a" value="50"&gt;</a:t>
            </a:r>
          </a:p>
          <a:p>
            <a:pPr marL="0" indent="0">
              <a:buNone/>
            </a:pPr>
            <a:r>
              <a:rPr lang="en-US" sz="1800" dirty="0">
                <a:latin typeface="Consolas" panose="020B0609020204030204" pitchFamily="49" charset="0"/>
              </a:rPr>
              <a:t>  +&lt;input type="number" id="b" value="25"&gt;</a:t>
            </a:r>
          </a:p>
          <a:p>
            <a:pPr marL="0" indent="0">
              <a:buNone/>
            </a:pPr>
            <a:r>
              <a:rPr lang="en-US" sz="1800" dirty="0">
                <a:latin typeface="Consolas" panose="020B0609020204030204" pitchFamily="49" charset="0"/>
              </a:rPr>
              <a:t>  =&lt;output name="x" for="a b"&gt;&lt;/output&gt;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691974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HTML5 Keygen </a:t>
            </a:r>
            <a:r>
              <a:rPr lang="en-US" u="sng" dirty="0" smtClean="0"/>
              <a:t>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The keygen element represents a control for generating a public-private key pair and for submitting the public key from that key pair.</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rPr>
              <a:t>&lt;keygen name="random_key" challenge="0987654321"&gt;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776075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HTML5 Progress </a:t>
            </a:r>
            <a:r>
              <a:rPr lang="en-US" u="sng" dirty="0" smtClean="0"/>
              <a:t>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The progress element specifies the completion progress of a task. It is displayed as a progress bar and can be manipulated by JavaScript</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&lt;progress value="80" max="100"/&gt;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082850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HTML5 Meter </a:t>
            </a:r>
            <a:r>
              <a:rPr lang="en-US" u="sng" dirty="0" smtClean="0"/>
              <a:t>Control</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The meter element specifies a scalar measurement within a known range (a.k.a. a gauge)</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&lt;meter value="7" min="0" max="10"&gt;7 of 10&lt;/meter&gt;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3947041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 Form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r>
              <a:rPr lang="en-US" sz="1800" dirty="0">
                <a:cs typeface="Arial" panose="020B0604020202020204" pitchFamily="34" charset="0"/>
              </a:rPr>
              <a:t>CSS Part 1:</a:t>
            </a:r>
          </a:p>
          <a:p>
            <a:pPr indent="0">
              <a:buNone/>
            </a:pPr>
            <a:r>
              <a:rPr lang="en-US" sz="1100" dirty="0">
                <a:latin typeface="Consolas" panose="020B0609020204030204" pitchFamily="49" charset="0"/>
              </a:rPr>
              <a:t>&lt;style&gt;</a:t>
            </a:r>
          </a:p>
          <a:p>
            <a:pPr indent="0">
              <a:buNone/>
            </a:pPr>
            <a:r>
              <a:rPr lang="en-US" sz="1100" dirty="0">
                <a:latin typeface="Consolas" panose="020B0609020204030204" pitchFamily="49" charset="0"/>
              </a:rPr>
              <a:t>  body {font-family: Arial, Helvetica, sans-serif;}</a:t>
            </a:r>
          </a:p>
          <a:p>
            <a:pPr indent="0">
              <a:buNone/>
            </a:pPr>
            <a:r>
              <a:rPr lang="en-US" sz="1100" dirty="0">
                <a:latin typeface="Consolas" panose="020B0609020204030204" pitchFamily="49" charset="0"/>
              </a:rPr>
              <a:t>  * {box-sizing: border-box;}</a:t>
            </a:r>
          </a:p>
          <a:p>
            <a:pPr indent="0">
              <a:buNone/>
            </a:pPr>
            <a:endParaRPr lang="en-US" sz="1100" dirty="0">
              <a:latin typeface="Consolas" panose="020B0609020204030204" pitchFamily="49" charset="0"/>
            </a:endParaRPr>
          </a:p>
          <a:p>
            <a:pPr indent="0">
              <a:buNone/>
            </a:pPr>
            <a:r>
              <a:rPr lang="en-US" sz="1100" dirty="0">
                <a:latin typeface="Consolas" panose="020B0609020204030204" pitchFamily="49" charset="0"/>
              </a:rPr>
              <a:t>  input[type=text], select, textarea {</a:t>
            </a:r>
          </a:p>
          <a:p>
            <a:pPr indent="0">
              <a:buNone/>
            </a:pPr>
            <a:r>
              <a:rPr lang="en-US" sz="1100" dirty="0">
                <a:latin typeface="Consolas" panose="020B0609020204030204" pitchFamily="49" charset="0"/>
              </a:rPr>
              <a:t>      width: 100%;</a:t>
            </a:r>
          </a:p>
          <a:p>
            <a:pPr indent="0">
              <a:buNone/>
            </a:pPr>
            <a:r>
              <a:rPr lang="en-US" sz="1100" dirty="0">
                <a:latin typeface="Consolas" panose="020B0609020204030204" pitchFamily="49" charset="0"/>
              </a:rPr>
              <a:t>      padding: 12px;</a:t>
            </a:r>
          </a:p>
          <a:p>
            <a:pPr indent="0">
              <a:buNone/>
            </a:pPr>
            <a:r>
              <a:rPr lang="en-US" sz="1100" dirty="0">
                <a:latin typeface="Consolas" panose="020B0609020204030204" pitchFamily="49" charset="0"/>
              </a:rPr>
              <a:t>      border: 1px solid #ccc;</a:t>
            </a:r>
          </a:p>
          <a:p>
            <a:pPr indent="0">
              <a:buNone/>
            </a:pPr>
            <a:r>
              <a:rPr lang="en-US" sz="1100" dirty="0">
                <a:latin typeface="Consolas" panose="020B0609020204030204" pitchFamily="49" charset="0"/>
              </a:rPr>
              <a:t>      border-radius: 4px;</a:t>
            </a:r>
          </a:p>
          <a:p>
            <a:pPr indent="0">
              <a:buNone/>
            </a:pPr>
            <a:r>
              <a:rPr lang="en-US" sz="1100" dirty="0">
                <a:latin typeface="Consolas" panose="020B0609020204030204" pitchFamily="49" charset="0"/>
              </a:rPr>
              <a:t>      box-sizing: border-box;</a:t>
            </a:r>
          </a:p>
          <a:p>
            <a:pPr indent="0">
              <a:buNone/>
            </a:pPr>
            <a:r>
              <a:rPr lang="en-US" sz="1100" dirty="0">
                <a:latin typeface="Consolas" panose="020B0609020204030204" pitchFamily="49" charset="0"/>
              </a:rPr>
              <a:t>      margin-top: 6px;</a:t>
            </a:r>
          </a:p>
          <a:p>
            <a:pPr indent="0">
              <a:buNone/>
            </a:pPr>
            <a:r>
              <a:rPr lang="en-US" sz="1100" dirty="0">
                <a:latin typeface="Consolas" panose="020B0609020204030204" pitchFamily="49" charset="0"/>
              </a:rPr>
              <a:t>      margin-bottom: 16px;</a:t>
            </a:r>
          </a:p>
          <a:p>
            <a:pPr indent="0">
              <a:buNone/>
            </a:pPr>
            <a:r>
              <a:rPr lang="en-US" sz="1100" dirty="0">
                <a:latin typeface="Consolas" panose="020B0609020204030204" pitchFamily="49" charset="0"/>
              </a:rPr>
              <a:t>      resize: vertical;</a:t>
            </a:r>
          </a:p>
          <a:p>
            <a:pPr indent="0">
              <a:buNone/>
            </a:pPr>
            <a:r>
              <a:rPr lang="en-US" sz="1100" dirty="0">
                <a:latin typeface="Consolas" panose="020B0609020204030204" pitchFamily="49" charset="0"/>
              </a:rPr>
              <a:t>  }</a:t>
            </a:r>
            <a:endParaRPr lang="en-US" sz="1100" dirty="0">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702269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 Form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r>
              <a:rPr lang="en-US" sz="1800" dirty="0">
                <a:cs typeface="Arial" panose="020B0604020202020204" pitchFamily="34" charset="0"/>
              </a:rPr>
              <a:t>CSS Part </a:t>
            </a:r>
            <a:r>
              <a:rPr lang="en-US" sz="1800" dirty="0" smtClean="0">
                <a:cs typeface="Arial" panose="020B0604020202020204" pitchFamily="34" charset="0"/>
              </a:rPr>
              <a:t>2:</a:t>
            </a:r>
            <a:endParaRPr lang="en-US" sz="1800" dirty="0">
              <a:cs typeface="Arial" panose="020B0604020202020204" pitchFamily="34" charset="0"/>
            </a:endParaRPr>
          </a:p>
          <a:p>
            <a:pPr indent="0">
              <a:buNone/>
            </a:pPr>
            <a:r>
              <a:rPr lang="en-US" sz="1100" dirty="0">
                <a:latin typeface="Consolas" panose="020B0609020204030204" pitchFamily="49" charset="0"/>
              </a:rPr>
              <a:t>input[type=submit] {</a:t>
            </a:r>
          </a:p>
          <a:p>
            <a:pPr indent="0">
              <a:buNone/>
            </a:pPr>
            <a:r>
              <a:rPr lang="en-US" sz="1100" dirty="0">
                <a:latin typeface="Consolas" panose="020B0609020204030204" pitchFamily="49" charset="0"/>
              </a:rPr>
              <a:t>  background-color: #4CAF50;</a:t>
            </a:r>
          </a:p>
          <a:p>
            <a:pPr indent="0">
              <a:buNone/>
            </a:pPr>
            <a:r>
              <a:rPr lang="en-US" sz="1100" dirty="0">
                <a:latin typeface="Consolas" panose="020B0609020204030204" pitchFamily="49" charset="0"/>
              </a:rPr>
              <a:t>    color: white;</a:t>
            </a:r>
          </a:p>
          <a:p>
            <a:pPr indent="0">
              <a:buNone/>
            </a:pPr>
            <a:r>
              <a:rPr lang="en-US" sz="1100" dirty="0">
                <a:latin typeface="Consolas" panose="020B0609020204030204" pitchFamily="49" charset="0"/>
              </a:rPr>
              <a:t>    padding: 12px 20px;</a:t>
            </a:r>
          </a:p>
          <a:p>
            <a:pPr indent="0">
              <a:buNone/>
            </a:pPr>
            <a:r>
              <a:rPr lang="en-US" sz="1100" dirty="0">
                <a:latin typeface="Consolas" panose="020B0609020204030204" pitchFamily="49" charset="0"/>
              </a:rPr>
              <a:t>    border: none;</a:t>
            </a:r>
          </a:p>
          <a:p>
            <a:pPr indent="0">
              <a:buNone/>
            </a:pPr>
            <a:r>
              <a:rPr lang="en-US" sz="1100" dirty="0">
                <a:latin typeface="Consolas" panose="020B0609020204030204" pitchFamily="49" charset="0"/>
              </a:rPr>
              <a:t>    border-radius: 4px;</a:t>
            </a:r>
          </a:p>
          <a:p>
            <a:pPr indent="0">
              <a:buNone/>
            </a:pPr>
            <a:r>
              <a:rPr lang="en-US" sz="1100" dirty="0">
                <a:latin typeface="Consolas" panose="020B0609020204030204" pitchFamily="49" charset="0"/>
              </a:rPr>
              <a:t>    cursor: pointer;</a:t>
            </a:r>
          </a:p>
          <a:p>
            <a:pPr indent="0">
              <a:buNone/>
            </a:pPr>
            <a:r>
              <a:rPr lang="en-US" sz="1100" dirty="0">
                <a:latin typeface="Consolas" panose="020B0609020204030204" pitchFamily="49" charset="0"/>
              </a:rPr>
              <a:t>}</a:t>
            </a:r>
          </a:p>
          <a:p>
            <a:pPr indent="0">
              <a:buNone/>
            </a:pPr>
            <a:endParaRPr lang="en-US" sz="1100" dirty="0">
              <a:latin typeface="Consolas" panose="020B0609020204030204" pitchFamily="49" charset="0"/>
            </a:endParaRPr>
          </a:p>
          <a:p>
            <a:pPr indent="0">
              <a:buNone/>
            </a:pPr>
            <a:r>
              <a:rPr lang="en-US" sz="1100" dirty="0">
                <a:latin typeface="Consolas" panose="020B0609020204030204" pitchFamily="49" charset="0"/>
              </a:rPr>
              <a:t>input[type=submit]:hover {</a:t>
            </a:r>
          </a:p>
          <a:p>
            <a:pPr indent="0">
              <a:buNone/>
            </a:pPr>
            <a:r>
              <a:rPr lang="en-US" sz="1100" dirty="0">
                <a:latin typeface="Consolas" panose="020B0609020204030204" pitchFamily="49" charset="0"/>
              </a:rPr>
              <a:t>  background-color: #45a049;</a:t>
            </a:r>
          </a:p>
          <a:p>
            <a:pPr indent="0">
              <a:buNone/>
            </a:pPr>
            <a:r>
              <a:rPr lang="en-US" sz="1100" dirty="0">
                <a:latin typeface="Consolas" panose="020B0609020204030204" pitchFamily="49" charset="0"/>
              </a:rPr>
              <a:t>}</a:t>
            </a:r>
            <a:endParaRPr lang="en-US" sz="1100" dirty="0">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230329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 Form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r>
              <a:rPr lang="en-US" sz="1800" dirty="0">
                <a:cs typeface="Arial" panose="020B0604020202020204" pitchFamily="34" charset="0"/>
              </a:rPr>
              <a:t>CSS Part 3</a:t>
            </a:r>
            <a:r>
              <a:rPr lang="en-US" sz="1800" dirty="0" smtClean="0">
                <a:cs typeface="Arial" panose="020B0604020202020204" pitchFamily="34" charset="0"/>
              </a:rPr>
              <a:t>:</a:t>
            </a:r>
            <a:endParaRPr lang="en-US" sz="1800" dirty="0">
              <a:cs typeface="Arial" panose="020B0604020202020204" pitchFamily="34" charset="0"/>
            </a:endParaRPr>
          </a:p>
          <a:p>
            <a:pPr indent="0">
              <a:buNone/>
            </a:pPr>
            <a:r>
              <a:rPr lang="en-US" sz="1100" dirty="0">
                <a:latin typeface="Consolas" panose="020B0609020204030204" pitchFamily="49" charset="0"/>
              </a:rPr>
              <a:t>.container {</a:t>
            </a:r>
          </a:p>
          <a:p>
            <a:pPr indent="0">
              <a:buNone/>
            </a:pPr>
            <a:r>
              <a:rPr lang="en-US" sz="1100" dirty="0">
                <a:latin typeface="Consolas" panose="020B0609020204030204" pitchFamily="49" charset="0"/>
              </a:rPr>
              <a:t>	  border-radius: 5px;</a:t>
            </a:r>
          </a:p>
          <a:p>
            <a:pPr indent="0">
              <a:buNone/>
            </a:pPr>
            <a:r>
              <a:rPr lang="en-US" sz="1100" dirty="0">
                <a:latin typeface="Consolas" panose="020B0609020204030204" pitchFamily="49" charset="0"/>
              </a:rPr>
              <a:t>	  background-color: #f2f2f2;</a:t>
            </a:r>
          </a:p>
          <a:p>
            <a:pPr indent="0">
              <a:buNone/>
            </a:pPr>
            <a:r>
              <a:rPr lang="en-US" sz="1100" dirty="0">
                <a:latin typeface="Consolas" panose="020B0609020204030204" pitchFamily="49" charset="0"/>
              </a:rPr>
              <a:t>	  padding: 20px;</a:t>
            </a:r>
          </a:p>
          <a:p>
            <a:pPr indent="0">
              <a:buNone/>
            </a:pPr>
            <a:r>
              <a:rPr lang="en-US" sz="1100" dirty="0">
                <a:latin typeface="Consolas" panose="020B0609020204030204" pitchFamily="49" charset="0"/>
              </a:rPr>
              <a:t>	}</a:t>
            </a:r>
          </a:p>
          <a:p>
            <a:pPr indent="0">
              <a:buNone/>
            </a:pPr>
            <a:r>
              <a:rPr lang="en-US" sz="1100" dirty="0">
                <a:latin typeface="Consolas" panose="020B0609020204030204" pitchFamily="49" charset="0"/>
              </a:rPr>
              <a:t>&lt;/style&gt;</a:t>
            </a:r>
          </a:p>
        </p:txBody>
      </p:sp>
      <p:sp>
        <p:nvSpPr>
          <p:cNvPr id="6" name="Slide Number Placeholder 5"/>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2290289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 Form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r>
              <a:rPr lang="en-US" sz="1800" dirty="0" smtClean="0">
                <a:cs typeface="Arial" panose="020B0604020202020204" pitchFamily="34" charset="0"/>
              </a:rPr>
              <a:t>Body Code Part 1:</a:t>
            </a:r>
            <a:endParaRPr lang="en-US" sz="1800" dirty="0">
              <a:cs typeface="Arial" panose="020B0604020202020204" pitchFamily="34" charset="0"/>
            </a:endParaRPr>
          </a:p>
          <a:p>
            <a:pPr indent="0">
              <a:buNone/>
            </a:pPr>
            <a:r>
              <a:rPr lang="en-US" sz="1100" dirty="0">
                <a:latin typeface="Consolas" panose="020B0609020204030204" pitchFamily="49" charset="0"/>
              </a:rPr>
              <a:t>&lt;h3&gt;Contact Form&lt;/h3&gt;</a:t>
            </a:r>
          </a:p>
          <a:p>
            <a:pPr indent="0">
              <a:buNone/>
            </a:pPr>
            <a:r>
              <a:rPr lang="en-US" sz="1100" dirty="0">
                <a:latin typeface="Consolas" panose="020B0609020204030204" pitchFamily="49" charset="0"/>
              </a:rPr>
              <a:t>&lt;div class="container"&gt;</a:t>
            </a:r>
          </a:p>
          <a:p>
            <a:pPr indent="0">
              <a:buNone/>
            </a:pPr>
            <a:r>
              <a:rPr lang="en-US" sz="1100" dirty="0">
                <a:latin typeface="Consolas" panose="020B0609020204030204" pitchFamily="49" charset="0"/>
              </a:rPr>
              <a:t>  &lt;form action="/action_page.php"&gt;</a:t>
            </a:r>
          </a:p>
          <a:p>
            <a:pPr indent="0">
              <a:buNone/>
            </a:pPr>
            <a:r>
              <a:rPr lang="en-US" sz="1100" dirty="0">
                <a:latin typeface="Consolas" panose="020B0609020204030204" pitchFamily="49" charset="0"/>
              </a:rPr>
              <a:t>    &lt;label for="fname"&gt;First Name&lt;/label&gt;</a:t>
            </a:r>
          </a:p>
          <a:p>
            <a:pPr indent="0">
              <a:buNone/>
            </a:pPr>
            <a:r>
              <a:rPr lang="en-US" sz="1100" dirty="0">
                <a:latin typeface="Consolas" panose="020B0609020204030204" pitchFamily="49" charset="0"/>
              </a:rPr>
              <a:t>    &lt;input type="text" id="fname" name="firstname" placeholder="Your name.."&gt;</a:t>
            </a:r>
          </a:p>
          <a:p>
            <a:pPr indent="0">
              <a:buNone/>
            </a:pPr>
            <a:r>
              <a:rPr lang="en-US" sz="1100" dirty="0">
                <a:latin typeface="Consolas" panose="020B0609020204030204" pitchFamily="49" charset="0"/>
              </a:rPr>
              <a:t>    &lt;label for="lname"&gt;Last Name&lt;/label&gt;</a:t>
            </a:r>
          </a:p>
          <a:p>
            <a:pPr indent="0">
              <a:buNone/>
            </a:pPr>
            <a:r>
              <a:rPr lang="en-US" sz="1100" dirty="0">
                <a:latin typeface="Consolas" panose="020B0609020204030204" pitchFamily="49" charset="0"/>
              </a:rPr>
              <a:t>    &lt;input type="text" id="lname" name="lastname" placeholder="Your last name.."&gt;</a:t>
            </a:r>
          </a:p>
          <a:p>
            <a:pPr indent="0">
              <a:buNone/>
            </a:pPr>
            <a:r>
              <a:rPr lang="en-US" sz="1100" dirty="0">
                <a:latin typeface="Consolas" panose="020B0609020204030204" pitchFamily="49" charset="0"/>
              </a:rPr>
              <a:t>    &lt;label for="country"&gt;Country&lt;/label&gt;</a:t>
            </a:r>
          </a:p>
        </p:txBody>
      </p:sp>
      <p:sp>
        <p:nvSpPr>
          <p:cNvPr id="6" name="Slide Number Placeholder 5"/>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77573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 Form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r>
              <a:rPr lang="en-US" sz="1800" dirty="0" smtClean="0">
                <a:cs typeface="Arial" panose="020B0604020202020204" pitchFamily="34" charset="0"/>
              </a:rPr>
              <a:t>Body Code Part 2:</a:t>
            </a:r>
            <a:endParaRPr lang="en-US" sz="1800" dirty="0">
              <a:cs typeface="Arial" panose="020B0604020202020204" pitchFamily="34" charset="0"/>
            </a:endParaRPr>
          </a:p>
          <a:p>
            <a:pPr indent="0">
              <a:buNone/>
            </a:pPr>
            <a:r>
              <a:rPr lang="en-US" sz="1100" dirty="0">
                <a:latin typeface="Consolas" panose="020B0609020204030204" pitchFamily="49" charset="0"/>
              </a:rPr>
              <a:t>&lt;select id="country" name="country"&gt;</a:t>
            </a:r>
          </a:p>
          <a:p>
            <a:pPr indent="0">
              <a:buNone/>
            </a:pPr>
            <a:r>
              <a:rPr lang="en-US" sz="1100" dirty="0">
                <a:latin typeface="Consolas" panose="020B0609020204030204" pitchFamily="49" charset="0"/>
              </a:rPr>
              <a:t>    &lt;option value="australia"&gt;Australia&lt;/option&gt;</a:t>
            </a:r>
          </a:p>
          <a:p>
            <a:pPr indent="0">
              <a:buNone/>
            </a:pPr>
            <a:r>
              <a:rPr lang="en-US" sz="1100" dirty="0">
                <a:latin typeface="Consolas" panose="020B0609020204030204" pitchFamily="49" charset="0"/>
              </a:rPr>
              <a:t>    &lt;option value="canada"&gt;Canada&lt;/option&gt;</a:t>
            </a:r>
          </a:p>
          <a:p>
            <a:pPr indent="0">
              <a:buNone/>
            </a:pPr>
            <a:r>
              <a:rPr lang="en-US" sz="1100" dirty="0">
                <a:latin typeface="Consolas" panose="020B0609020204030204" pitchFamily="49" charset="0"/>
              </a:rPr>
              <a:t>    &lt;option value="usa"&gt;USA&lt;/option&gt;</a:t>
            </a:r>
          </a:p>
          <a:p>
            <a:pPr indent="0">
              <a:buNone/>
            </a:pPr>
            <a:r>
              <a:rPr lang="en-US" sz="1100" dirty="0">
                <a:latin typeface="Consolas" panose="020B0609020204030204" pitchFamily="49" charset="0"/>
              </a:rPr>
              <a:t>  &lt;/select&gt;</a:t>
            </a:r>
          </a:p>
          <a:p>
            <a:pPr indent="0">
              <a:buNone/>
            </a:pPr>
            <a:r>
              <a:rPr lang="en-US" sz="1100" dirty="0">
                <a:latin typeface="Consolas" panose="020B0609020204030204" pitchFamily="49" charset="0"/>
              </a:rPr>
              <a:t>  &lt;label for="subject"&gt;Subject&lt;/label&gt;</a:t>
            </a:r>
          </a:p>
          <a:p>
            <a:pPr indent="0">
              <a:buNone/>
            </a:pPr>
            <a:r>
              <a:rPr lang="en-US" sz="1100" dirty="0">
                <a:latin typeface="Consolas" panose="020B0609020204030204" pitchFamily="49" charset="0"/>
              </a:rPr>
              <a:t>  &lt;textarea id="subject" name="subject" placeholder="Write something.." style="height:200px"&gt;&lt;/textarea&gt;</a:t>
            </a:r>
          </a:p>
          <a:p>
            <a:pPr indent="0">
              <a:buNone/>
            </a:pPr>
            <a:r>
              <a:rPr lang="en-US" sz="1100" dirty="0">
                <a:latin typeface="Consolas" panose="020B0609020204030204" pitchFamily="49" charset="0"/>
              </a:rPr>
              <a:t>  &lt;input type="submit" value="Submit"&gt;</a:t>
            </a:r>
          </a:p>
          <a:p>
            <a:pPr indent="0">
              <a:buNone/>
            </a:pPr>
            <a:r>
              <a:rPr lang="en-US" sz="1100" dirty="0">
                <a:latin typeface="Consolas" panose="020B0609020204030204" pitchFamily="49" charset="0"/>
              </a:rPr>
              <a:t>  &lt;/form&gt;</a:t>
            </a:r>
          </a:p>
          <a:p>
            <a:pPr indent="0">
              <a:buNone/>
            </a:pPr>
            <a:r>
              <a:rPr lang="en-US" sz="1100" dirty="0">
                <a:latin typeface="Consolas" panose="020B0609020204030204" pitchFamily="49" charset="0"/>
              </a:rPr>
              <a:t>&lt;/div&gt;</a:t>
            </a:r>
          </a:p>
        </p:txBody>
      </p:sp>
      <p:sp>
        <p:nvSpPr>
          <p:cNvPr id="6" name="Slide Number Placeholder 5"/>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1670295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smtClean="0"/>
              <a:t>HTML Forms Overview</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cs typeface="Arial" panose="020B0604020202020204" pitchFamily="34" charset="0"/>
              </a:rPr>
              <a:t>HTML Forms are required when you want to collect data from the site visitor. For example, during user registration you might like to collect information such as name, email address, credit card, etc.</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3432849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smtClean="0"/>
              <a:t>HTML Form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30</a:t>
            </a:fld>
            <a:endParaRPr lang="en-US" dirty="0"/>
          </a:p>
        </p:txBody>
      </p:sp>
      <p:pic>
        <p:nvPicPr>
          <p:cNvPr id="5" name="Content Placeholder 4"/>
          <p:cNvPicPr>
            <a:picLocks noChangeAspect="1"/>
          </p:cNvPicPr>
          <p:nvPr/>
        </p:nvPicPr>
        <p:blipFill>
          <a:blip r:embed="rId2"/>
          <a:stretch>
            <a:fillRect/>
          </a:stretch>
        </p:blipFill>
        <p:spPr>
          <a:xfrm>
            <a:off x="3404959" y="1866582"/>
            <a:ext cx="5619150" cy="4351338"/>
          </a:xfrm>
          <a:prstGeom prst="rect">
            <a:avLst/>
          </a:prstGeom>
        </p:spPr>
      </p:pic>
    </p:spTree>
    <p:extLst>
      <p:ext uri="{BB962C8B-B14F-4D97-AF65-F5344CB8AC3E}">
        <p14:creationId xmlns:p14="http://schemas.microsoft.com/office/powerpoint/2010/main" val="543150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What We Covered</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2943051"/>
          </a:xfrm>
        </p:spPr>
        <p:txBody>
          <a:bodyPr>
            <a:normAutofit/>
          </a:bodyPr>
          <a:lstStyle/>
          <a:p>
            <a:r>
              <a:rPr lang="en-US" sz="1800" dirty="0">
                <a:cs typeface="Arial" panose="020B0604020202020204" pitchFamily="34" charset="0"/>
              </a:rPr>
              <a:t>HTML Forms Overview</a:t>
            </a:r>
          </a:p>
          <a:p>
            <a:r>
              <a:rPr lang="en-US" sz="1800" dirty="0">
                <a:cs typeface="Arial" panose="020B0604020202020204" pitchFamily="34" charset="0"/>
              </a:rPr>
              <a:t>Usage Of Form Tag Attributes</a:t>
            </a:r>
          </a:p>
          <a:p>
            <a:r>
              <a:rPr lang="en-US" sz="1800" dirty="0">
                <a:cs typeface="Arial" panose="020B0604020202020204" pitchFamily="34" charset="0"/>
              </a:rPr>
              <a:t>Basic &lt;</a:t>
            </a:r>
            <a:r>
              <a:rPr lang="en-US" sz="1800" dirty="0" smtClean="0">
                <a:cs typeface="Arial" panose="020B0604020202020204" pitchFamily="34" charset="0"/>
              </a:rPr>
              <a:t>form&gt; </a:t>
            </a:r>
            <a:r>
              <a:rPr lang="en-US" sz="1800" dirty="0">
                <a:cs typeface="Arial" panose="020B0604020202020204" pitchFamily="34" charset="0"/>
              </a:rPr>
              <a:t>Tags</a:t>
            </a:r>
          </a:p>
          <a:p>
            <a:r>
              <a:rPr lang="en-US" sz="1800" dirty="0">
                <a:cs typeface="Arial" panose="020B0604020202020204" pitchFamily="34" charset="0"/>
              </a:rPr>
              <a:t>New HTML5 Form Tags</a:t>
            </a:r>
          </a:p>
          <a:p>
            <a:r>
              <a:rPr lang="en-US" sz="1800" dirty="0">
                <a:cs typeface="Arial" panose="020B0604020202020204" pitchFamily="34" charset="0"/>
              </a:rPr>
              <a:t>Example </a:t>
            </a:r>
            <a:r>
              <a:rPr lang="en-US" sz="1800" dirty="0" smtClean="0">
                <a:cs typeface="Arial" panose="020B0604020202020204" pitchFamily="34" charset="0"/>
              </a:rPr>
              <a:t>Form</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31</a:t>
            </a:fld>
            <a:endParaRPr lang="en-US" dirty="0"/>
          </a:p>
        </p:txBody>
      </p:sp>
    </p:spTree>
    <p:extLst>
      <p:ext uri="{BB962C8B-B14F-4D97-AF65-F5344CB8AC3E}">
        <p14:creationId xmlns:p14="http://schemas.microsoft.com/office/powerpoint/2010/main" val="2820098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Some Useful URLs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78853"/>
          </a:xfrm>
        </p:spPr>
        <p:txBody>
          <a:bodyPr>
            <a:normAutofit/>
          </a:bodyPr>
          <a:lstStyle/>
          <a:p>
            <a:r>
              <a:rPr lang="en-US" sz="1800" dirty="0">
                <a:cs typeface="Arial" panose="020B0604020202020204" pitchFamily="34" charset="0"/>
                <a:hlinkClick r:id="rId3"/>
              </a:rPr>
              <a:t>https://www.tutorialspoint.com/html/html_forms.htm</a:t>
            </a:r>
            <a:endParaRPr lang="en-US" sz="1800" dirty="0">
              <a:cs typeface="Arial" panose="020B0604020202020204" pitchFamily="34" charset="0"/>
            </a:endParaRPr>
          </a:p>
          <a:p>
            <a:r>
              <a:rPr lang="en-US" sz="1800" dirty="0">
                <a:cs typeface="Arial" panose="020B0604020202020204" pitchFamily="34" charset="0"/>
                <a:hlinkClick r:id="rId4"/>
              </a:rPr>
              <a:t>https://www.w3schools.com/html/html_forms.asp</a:t>
            </a:r>
            <a:endParaRPr lang="en-US" sz="1800" dirty="0">
              <a:cs typeface="Arial" panose="020B0604020202020204" pitchFamily="34" charset="0"/>
            </a:endParaRPr>
          </a:p>
          <a:p>
            <a:r>
              <a:rPr lang="en-US" sz="1800" dirty="0">
                <a:cs typeface="Arial" panose="020B0604020202020204" pitchFamily="34" charset="0"/>
                <a:hlinkClick r:id="rId5"/>
              </a:rPr>
              <a:t>https://html.com/forms/</a:t>
            </a:r>
            <a:endParaRPr lang="en-US" sz="1800" dirty="0">
              <a:cs typeface="Arial" panose="020B0604020202020204" pitchFamily="34"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32</a:t>
            </a:fld>
            <a:endParaRPr lang="en-US" dirty="0"/>
          </a:p>
        </p:txBody>
      </p:sp>
    </p:spTree>
    <p:extLst>
      <p:ext uri="{BB962C8B-B14F-4D97-AF65-F5344CB8AC3E}">
        <p14:creationId xmlns:p14="http://schemas.microsoft.com/office/powerpoint/2010/main" val="1805520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smtClean="0"/>
              <a:t>HTML Forms Overview</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cs typeface="Arial" panose="020B0604020202020204" pitchFamily="34" charset="0"/>
              </a:rPr>
              <a:t>The form will often take input from a site visitor and validate said input using JavaScript on the client-side.  This is done to find any errors on the client, rather than sending bad or incorrect info to a server, only to have it returned back to the client</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1700391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smtClean="0"/>
              <a:t>HTML Forms Overview</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cs typeface="Arial" panose="020B0604020202020204" pitchFamily="34" charset="0"/>
              </a:rPr>
              <a:t>The form will then normally take the validated input from the site visitor and post it to a back-end application such as Node.js, ASP.NET or PHP. The back-end application will perform required processing on the passed data based on defined business logic inside the application</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8511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smtClean="0"/>
              <a:t>&lt;form&gt; Tag Syntax</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fontScale="92500" lnSpcReduction="20000"/>
          </a:bodyPr>
          <a:lstStyle/>
          <a:p>
            <a:pPr marL="0" indent="0">
              <a:buNone/>
            </a:pPr>
            <a:r>
              <a:rPr lang="en-US" sz="2000" dirty="0">
                <a:cs typeface="Arial" panose="020B0604020202020204" pitchFamily="34" charset="0"/>
              </a:rPr>
              <a:t>The HTML &lt;form&gt; tag is used to create an HTML form and it has following syntax:</a:t>
            </a:r>
          </a:p>
          <a:p>
            <a:pPr marL="0" indent="0">
              <a:buNone/>
            </a:pPr>
            <a:endParaRPr lang="en-US" sz="2000" dirty="0">
              <a:latin typeface="Arial" panose="020B0604020202020204" pitchFamily="34" charset="0"/>
              <a:cs typeface="Arial" panose="020B0604020202020204" pitchFamily="34" charset="0"/>
            </a:endParaRPr>
          </a:p>
          <a:p>
            <a:pPr indent="0">
              <a:buNone/>
            </a:pPr>
            <a:r>
              <a:rPr lang="en-US" sz="1900" dirty="0">
                <a:latin typeface="Consolas" panose="020B0609020204030204" pitchFamily="49" charset="0"/>
                <a:cs typeface="Arial" panose="020B0604020202020204" pitchFamily="34" charset="0"/>
              </a:rPr>
              <a:t>&lt;form action="ScriptURL" method="GET|POST"&gt;</a:t>
            </a:r>
          </a:p>
          <a:p>
            <a:pPr indent="0">
              <a:buNone/>
            </a:pPr>
            <a:r>
              <a:rPr lang="en-US" sz="1900" dirty="0">
                <a:latin typeface="Consolas" panose="020B0609020204030204" pitchFamily="49" charset="0"/>
                <a:cs typeface="Arial" panose="020B0604020202020204" pitchFamily="34" charset="0"/>
              </a:rPr>
              <a:t>  form elements like input, textarea etc.</a:t>
            </a:r>
          </a:p>
          <a:p>
            <a:pPr indent="0">
              <a:buNone/>
            </a:pPr>
            <a:r>
              <a:rPr lang="en-US" sz="1900" dirty="0">
                <a:latin typeface="Consolas" panose="020B0609020204030204" pitchFamily="49" charset="0"/>
                <a:cs typeface="Arial" panose="020B0604020202020204" pitchFamily="34" charset="0"/>
              </a:rPr>
              <a:t>&lt;/form&gt;</a:t>
            </a:r>
            <a:endParaRPr lang="en-US" sz="19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882717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smtClean="0"/>
              <a:t>&lt;form&gt; Tag Attributes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b="1" u="sng" dirty="0">
                <a:cs typeface="Arial" panose="020B0604020202020204" pitchFamily="34" charset="0"/>
              </a:rPr>
              <a:t>Attribute			</a:t>
            </a:r>
            <a:r>
              <a:rPr lang="en-US" sz="1800" b="1" u="sng" dirty="0" smtClean="0">
                <a:cs typeface="Arial" panose="020B0604020202020204" pitchFamily="34" charset="0"/>
              </a:rPr>
              <a:t>	Description</a:t>
            </a:r>
            <a:r>
              <a:rPr lang="en-US" sz="1800" b="1" u="sng" dirty="0">
                <a:cs typeface="Arial" panose="020B0604020202020204" pitchFamily="34" charset="0"/>
              </a:rPr>
              <a:t>			</a:t>
            </a:r>
          </a:p>
          <a:p>
            <a:pPr indent="0">
              <a:buNone/>
            </a:pPr>
            <a:r>
              <a:rPr lang="en-US" sz="1800" dirty="0">
                <a:cs typeface="Arial" panose="020B0604020202020204" pitchFamily="34" charset="0"/>
              </a:rPr>
              <a:t>action		</a:t>
            </a:r>
            <a:r>
              <a:rPr lang="en-US" sz="1800" dirty="0" smtClean="0">
                <a:cs typeface="Arial" panose="020B0604020202020204" pitchFamily="34" charset="0"/>
              </a:rPr>
              <a:t>	Backend </a:t>
            </a:r>
            <a:r>
              <a:rPr lang="en-US" sz="1800" dirty="0">
                <a:cs typeface="Arial" panose="020B0604020202020204" pitchFamily="34" charset="0"/>
              </a:rPr>
              <a:t>script to process inputted data</a:t>
            </a:r>
          </a:p>
          <a:p>
            <a:pPr indent="0">
              <a:buNone/>
            </a:pPr>
            <a:r>
              <a:rPr lang="en-US" sz="1800" dirty="0">
                <a:cs typeface="Arial" panose="020B0604020202020204" pitchFamily="34" charset="0"/>
              </a:rPr>
              <a:t>method		</a:t>
            </a:r>
            <a:r>
              <a:rPr lang="en-US" sz="1800" dirty="0" smtClean="0">
                <a:cs typeface="Arial" panose="020B0604020202020204" pitchFamily="34" charset="0"/>
              </a:rPr>
              <a:t>Used </a:t>
            </a:r>
            <a:r>
              <a:rPr lang="en-US" sz="1800" dirty="0">
                <a:cs typeface="Arial" panose="020B0604020202020204" pitchFamily="34" charset="0"/>
              </a:rPr>
              <a:t>to upload data. </a:t>
            </a:r>
            <a:r>
              <a:rPr lang="en-US" sz="1800" dirty="0" smtClean="0">
                <a:cs typeface="Arial" panose="020B0604020202020204" pitchFamily="34" charset="0"/>
              </a:rPr>
              <a:t> Most used </a:t>
            </a:r>
            <a:r>
              <a:rPr lang="en-US" sz="1800" dirty="0">
                <a:cs typeface="Arial" panose="020B0604020202020204" pitchFamily="34" charset="0"/>
              </a:rPr>
              <a:t>are GET and POST </a:t>
            </a:r>
            <a:endParaRPr lang="en-US" sz="1800" dirty="0" smtClean="0">
              <a:cs typeface="Arial" panose="020B0604020202020204" pitchFamily="34" charset="0"/>
            </a:endParaRPr>
          </a:p>
          <a:p>
            <a:pPr indent="0">
              <a:buNone/>
            </a:pPr>
            <a:r>
              <a:rPr lang="en-US" sz="1800" dirty="0" smtClean="0">
                <a:cs typeface="Arial" panose="020B0604020202020204" pitchFamily="34" charset="0"/>
              </a:rPr>
              <a:t>enctype</a:t>
            </a:r>
            <a:r>
              <a:rPr lang="en-US" sz="1800" dirty="0">
                <a:cs typeface="Arial" panose="020B0604020202020204" pitchFamily="34" charset="0"/>
              </a:rPr>
              <a:t>		</a:t>
            </a:r>
            <a:r>
              <a:rPr lang="en-US" sz="1800" dirty="0" smtClean="0">
                <a:cs typeface="Arial" panose="020B0604020202020204" pitchFamily="34" charset="0"/>
              </a:rPr>
              <a:t>Used </a:t>
            </a:r>
            <a:r>
              <a:rPr lang="en-US" sz="1800" dirty="0">
                <a:cs typeface="Arial" panose="020B0604020202020204" pitchFamily="34" charset="0"/>
              </a:rPr>
              <a:t>to specify how the browser </a:t>
            </a:r>
            <a:r>
              <a:rPr lang="en-US" sz="1800" dirty="0" smtClean="0">
                <a:cs typeface="Arial" panose="020B0604020202020204" pitchFamily="34" charset="0"/>
              </a:rPr>
              <a:t>encodes</a:t>
            </a:r>
          </a:p>
          <a:p>
            <a:pPr indent="0">
              <a:buNone/>
            </a:pPr>
            <a:endParaRPr lang="en-US" sz="1800" dirty="0">
              <a:cs typeface="Arial" panose="020B0604020202020204" pitchFamily="34" charset="0"/>
            </a:endParaRPr>
          </a:p>
          <a:p>
            <a:pPr indent="0">
              <a:buNone/>
            </a:pPr>
            <a:r>
              <a:rPr lang="en-US" sz="1800" dirty="0">
                <a:cs typeface="Arial" panose="020B0604020202020204" pitchFamily="34" charset="0"/>
              </a:rPr>
              <a:t>NOTE: These are </a:t>
            </a:r>
            <a:r>
              <a:rPr lang="en-US" sz="1800" dirty="0" smtClean="0">
                <a:cs typeface="Arial" panose="020B0604020202020204" pitchFamily="34" charset="0"/>
              </a:rPr>
              <a:t>optional, though  action </a:t>
            </a:r>
            <a:r>
              <a:rPr lang="en-US" sz="1800" dirty="0">
                <a:cs typeface="Arial" panose="020B0604020202020204" pitchFamily="34" charset="0"/>
              </a:rPr>
              <a:t>and </a:t>
            </a:r>
            <a:r>
              <a:rPr lang="en-US" sz="1800" dirty="0" smtClean="0">
                <a:cs typeface="Arial" panose="020B0604020202020204" pitchFamily="34" charset="0"/>
              </a:rPr>
              <a:t>method are almost always used</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2735221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smtClean="0"/>
              <a:t>Basic &lt;form&gt; Controls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2000" b="1" u="sng" dirty="0">
                <a:cs typeface="Arial" panose="020B0604020202020204" pitchFamily="34" charset="0"/>
              </a:rPr>
              <a:t>Attribute			Description			</a:t>
            </a:r>
          </a:p>
          <a:p>
            <a:pPr indent="0">
              <a:buNone/>
            </a:pPr>
            <a:r>
              <a:rPr lang="en-US" sz="1800" dirty="0">
                <a:cs typeface="Arial" panose="020B0604020202020204" pitchFamily="34" charset="0"/>
              </a:rPr>
              <a:t>type		</a:t>
            </a:r>
            <a:r>
              <a:rPr lang="en-US" sz="1800" dirty="0" smtClean="0">
                <a:cs typeface="Arial" panose="020B0604020202020204" pitchFamily="34" charset="0"/>
              </a:rPr>
              <a:t>	Indicates </a:t>
            </a:r>
            <a:r>
              <a:rPr lang="en-US" sz="1800" dirty="0">
                <a:cs typeface="Arial" panose="020B0604020202020204" pitchFamily="34" charset="0"/>
              </a:rPr>
              <a:t>the type of input control</a:t>
            </a:r>
          </a:p>
          <a:p>
            <a:pPr indent="0">
              <a:buNone/>
            </a:pPr>
            <a:r>
              <a:rPr lang="en-US" sz="1800" dirty="0">
                <a:cs typeface="Arial" panose="020B0604020202020204" pitchFamily="34" charset="0"/>
              </a:rPr>
              <a:t>name		</a:t>
            </a:r>
            <a:r>
              <a:rPr lang="en-US" sz="1800" dirty="0" smtClean="0">
                <a:cs typeface="Arial" panose="020B0604020202020204" pitchFamily="34" charset="0"/>
              </a:rPr>
              <a:t>	Name </a:t>
            </a:r>
            <a:r>
              <a:rPr lang="en-US" sz="1800" dirty="0">
                <a:cs typeface="Arial" panose="020B0604020202020204" pitchFamily="34" charset="0"/>
              </a:rPr>
              <a:t>of control, sent to server</a:t>
            </a:r>
          </a:p>
          <a:p>
            <a:pPr indent="0">
              <a:buNone/>
            </a:pPr>
            <a:r>
              <a:rPr lang="en-US" sz="1800" dirty="0">
                <a:cs typeface="Arial" panose="020B0604020202020204" pitchFamily="34" charset="0"/>
              </a:rPr>
              <a:t>id			ID of control, used with CSS	</a:t>
            </a:r>
          </a:p>
          <a:p>
            <a:pPr indent="0">
              <a:buNone/>
            </a:pPr>
            <a:r>
              <a:rPr lang="en-US" sz="1800" dirty="0">
                <a:cs typeface="Arial" panose="020B0604020202020204" pitchFamily="34" charset="0"/>
              </a:rPr>
              <a:t>value		</a:t>
            </a:r>
            <a:r>
              <a:rPr lang="en-US" sz="1800" dirty="0" smtClean="0">
                <a:cs typeface="Arial" panose="020B0604020202020204" pitchFamily="34" charset="0"/>
              </a:rPr>
              <a:t>	Provides </a:t>
            </a:r>
            <a:r>
              <a:rPr lang="en-US" sz="1800" dirty="0">
                <a:cs typeface="Arial" panose="020B0604020202020204" pitchFamily="34" charset="0"/>
              </a:rPr>
              <a:t>initial value for control</a:t>
            </a:r>
          </a:p>
          <a:p>
            <a:pPr indent="0">
              <a:buNone/>
            </a:pPr>
            <a:r>
              <a:rPr lang="en-US" sz="1800" dirty="0">
                <a:cs typeface="Arial" panose="020B0604020202020204" pitchFamily="34" charset="0"/>
              </a:rPr>
              <a:t>size			Width of text-input control</a:t>
            </a:r>
          </a:p>
          <a:p>
            <a:pPr indent="0">
              <a:buNone/>
            </a:pPr>
            <a:r>
              <a:rPr lang="en-US" sz="1800" dirty="0">
                <a:cs typeface="Arial" panose="020B0604020202020204" pitchFamily="34" charset="0"/>
              </a:rPr>
              <a:t>maxlength	</a:t>
            </a:r>
            <a:r>
              <a:rPr lang="en-US" sz="1800" dirty="0" smtClean="0">
                <a:cs typeface="Arial" panose="020B0604020202020204" pitchFamily="34" charset="0"/>
              </a:rPr>
              <a:t>	Max </a:t>
            </a:r>
            <a:r>
              <a:rPr lang="en-US" sz="1800" dirty="0">
                <a:cs typeface="Arial" panose="020B0604020202020204" pitchFamily="34" charset="0"/>
              </a:rPr>
              <a:t>number of user input characters</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269592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smtClean="0"/>
              <a:t>&lt;label&gt;</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often used as a </a:t>
            </a:r>
            <a:r>
              <a:rPr lang="en-US" sz="1800" i="1" dirty="0">
                <a:cs typeface="Arial" panose="020B0604020202020204" pitchFamily="34" charset="0"/>
              </a:rPr>
              <a:t>heading</a:t>
            </a:r>
            <a:r>
              <a:rPr lang="en-US" sz="1800" dirty="0">
                <a:cs typeface="Arial" panose="020B0604020202020204" pitchFamily="34" charset="0"/>
              </a:rPr>
              <a:t> for many other controls, e.g. the text input control</a:t>
            </a:r>
          </a:p>
          <a:p>
            <a:pPr indent="0">
              <a:buNone/>
            </a:pPr>
            <a:endParaRPr lang="en-US" sz="2000" dirty="0">
              <a:latin typeface="Arial" panose="020B0604020202020204" pitchFamily="34" charset="0"/>
              <a:cs typeface="Arial" panose="020B0604020202020204" pitchFamily="34" charset="0"/>
            </a:endParaRPr>
          </a:p>
          <a:p>
            <a:pPr indent="0">
              <a:buNone/>
            </a:pPr>
            <a:r>
              <a:rPr lang="en-US" sz="1800" dirty="0">
                <a:latin typeface="Consolas" panose="020B0609020204030204" pitchFamily="49" charset="0"/>
                <a:cs typeface="Arial" panose="020B0604020202020204" pitchFamily="34" charset="0"/>
              </a:rPr>
              <a:t>&lt;label for="fname"&gt;First Name&lt;/label&gt;</a:t>
            </a: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1545449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1504</Words>
  <Application>Microsoft Office PowerPoint</Application>
  <PresentationFormat>Widescreen</PresentationFormat>
  <Paragraphs>216</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Century Gothic</vt:lpstr>
      <vt:lpstr>Consolas</vt:lpstr>
      <vt:lpstr>Garamond</vt:lpstr>
      <vt:lpstr>SavonVTI</vt:lpstr>
      <vt:lpstr>REVIEW PART Ib – HTML Forms</vt:lpstr>
      <vt:lpstr>Objectives</vt:lpstr>
      <vt:lpstr>HTML Forms Overview</vt:lpstr>
      <vt:lpstr>HTML Forms Overview</vt:lpstr>
      <vt:lpstr>HTML Forms Overview</vt:lpstr>
      <vt:lpstr>&lt;form&gt; Tag Syntax</vt:lpstr>
      <vt:lpstr>&lt;form&gt; Tag Attributes</vt:lpstr>
      <vt:lpstr>Basic &lt;form&gt; Controls</vt:lpstr>
      <vt:lpstr>&lt;label&gt;</vt:lpstr>
      <vt:lpstr>&lt;label&gt;</vt:lpstr>
      <vt:lpstr>Single Line Text Input Control</vt:lpstr>
      <vt:lpstr>Multi-Line Text Input Control</vt:lpstr>
      <vt:lpstr>&lt;radio&gt; Button Control</vt:lpstr>
      <vt:lpstr>&lt;select&gt;…&lt;option&gt; Control</vt:lpstr>
      <vt:lpstr>File Upload Control</vt:lpstr>
      <vt:lpstr>Hidden Control</vt:lpstr>
      <vt:lpstr>Clickable Button Control</vt:lpstr>
      <vt:lpstr>Submit Button Control</vt:lpstr>
      <vt:lpstr>Reset Button Control</vt:lpstr>
      <vt:lpstr>HTML5 Datalist Control</vt:lpstr>
      <vt:lpstr>HTML5 Output Control</vt:lpstr>
      <vt:lpstr>HTML5 Keygen Control</vt:lpstr>
      <vt:lpstr>HTML5 Progress Control</vt:lpstr>
      <vt:lpstr>HTML5 Meter Control</vt:lpstr>
      <vt:lpstr>HTML Form Example</vt:lpstr>
      <vt:lpstr>HTML Form Example</vt:lpstr>
      <vt:lpstr>HTML Form Example</vt:lpstr>
      <vt:lpstr>HTML Form Example</vt:lpstr>
      <vt:lpstr>HTML Form Example</vt:lpstr>
      <vt:lpstr>HTML Form Example</vt:lpstr>
      <vt:lpstr>What We Covered</vt:lpstr>
      <vt:lpstr>Some Useful URLs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2020-07-04T16:58:06Z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