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381" r:id="rId7"/>
    <p:sldId id="288" r:id="rId8"/>
    <p:sldId id="384" r:id="rId9"/>
    <p:sldId id="382" r:id="rId10"/>
    <p:sldId id="383" r:id="rId11"/>
    <p:sldId id="385" r:id="rId12"/>
    <p:sldId id="380" r:id="rId13"/>
    <p:sldId id="265" r:id="rId14"/>
    <p:sldId id="308" r:id="rId15"/>
    <p:sldId id="378" r:id="rId16"/>
    <p:sldId id="379" r:id="rId17"/>
    <p:sldId id="386" r:id="rId18"/>
    <p:sldId id="317" r:id="rId19"/>
    <p:sldId id="319" r:id="rId20"/>
    <p:sldId id="388" r:id="rId21"/>
    <p:sldId id="389" r:id="rId22"/>
    <p:sldId id="390" r:id="rId23"/>
    <p:sldId id="391" r:id="rId24"/>
    <p:sldId id="392" r:id="rId25"/>
    <p:sldId id="394" r:id="rId26"/>
    <p:sldId id="393" r:id="rId27"/>
    <p:sldId id="387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42" r:id="rId36"/>
    <p:sldId id="443" r:id="rId37"/>
    <p:sldId id="444" r:id="rId38"/>
    <p:sldId id="445" r:id="rId39"/>
    <p:sldId id="441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8288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hlinkClick r:id="rId3"/>
              </a:rPr>
              <a:t>https://api.jquery.com/category/selectors/</a:t>
            </a:r>
            <a:endParaRPr lang="en-US" sz="12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0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2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4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0/07/17/cloudflare-dns-goes-down-taking-a-large-piece-of-the-internet-with-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val/" TargetMode="External"/><Relationship Id="rId7" Type="http://schemas.openxmlformats.org/officeDocument/2006/relationships/hyperlink" Target="https://api.jquery.com/cs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attr/" TargetMode="External"/><Relationship Id="rId5" Type="http://schemas.openxmlformats.org/officeDocument/2006/relationships/hyperlink" Target="https://api.jquery.com/prop/" TargetMode="External"/><Relationship Id="rId4" Type="http://schemas.openxmlformats.org/officeDocument/2006/relationships/hyperlink" Target="https://api.jquery.com/htm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hasCla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toggleClass/" TargetMode="External"/><Relationship Id="rId5" Type="http://schemas.openxmlformats.org/officeDocument/2006/relationships/hyperlink" Target="https://api.jquery.com/removeClass/" TargetMode="External"/><Relationship Id="rId4" Type="http://schemas.openxmlformats.org/officeDocument/2006/relationships/hyperlink" Target="https://api.jquery.com/addClas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hang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Element/change_ev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lement/click_ev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keydown/" TargetMode="External"/><Relationship Id="rId4" Type="http://schemas.openxmlformats.org/officeDocument/2006/relationships/hyperlink" Target="https://developer.mozilla.org/en-US/docs/Web/API/Element/keydown_ev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focus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/blur_event" TargetMode="External"/><Relationship Id="rId5" Type="http://schemas.openxmlformats.org/officeDocument/2006/relationships/hyperlink" Target="https://api.jquery.com/blur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FormElement/submit_ev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developer.mozilla.org/en-US/docs/Web/API/HTMLFormElement/reset_even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api.jquery.com/trigge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preventDefaul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query.com/events/handling-events/" TargetMode="External"/><Relationship Id="rId4" Type="http://schemas.openxmlformats.org/officeDocument/2006/relationships/hyperlink" Target="https://api.jquer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j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solidFill>
                  <a:schemeClr val="tx1"/>
                </a:solidFill>
              </a:rPr>
              <a:t>jQuery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a CDN?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A Content Delivery </a:t>
            </a:r>
            <a:r>
              <a:rPr lang="en-US" sz="1800" dirty="0">
                <a:cs typeface="Arial" pitchFamily="34" charset="0"/>
              </a:rPr>
              <a:t>N</a:t>
            </a:r>
            <a:r>
              <a:rPr lang="en-US" sz="1800">
                <a:cs typeface="Arial" pitchFamily="34" charset="0"/>
              </a:rPr>
              <a:t>etwork </a:t>
            </a:r>
            <a:r>
              <a:rPr lang="en-US" sz="1800" dirty="0">
                <a:cs typeface="Arial" pitchFamily="34" charset="0"/>
              </a:rPr>
              <a:t>(CDN) is a geographically distributed network </a:t>
            </a:r>
            <a:r>
              <a:rPr lang="en-US" sz="1800">
                <a:cs typeface="Arial" pitchFamily="34" charset="0"/>
              </a:rPr>
              <a:t>of servers designed to deliver static content.</a:t>
            </a:r>
          </a:p>
          <a:p>
            <a:r>
              <a:rPr lang="en-US" sz="1800">
                <a:cs typeface="Arial" pitchFamily="34" charset="0"/>
              </a:rPr>
              <a:t>A CDN can cache content for your website including HTML pages, CSS stylesheets, JavaScript files, images, and videos.</a:t>
            </a:r>
          </a:p>
          <a:p>
            <a:r>
              <a:rPr lang="en-US" sz="1800">
                <a:cs typeface="Arial" pitchFamily="34" charset="0"/>
              </a:rPr>
              <a:t>When the user loads a webpage, they generally receive these files from a server that is geographically closest to them,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Using a CDN means that you do not have to physically </a:t>
            </a:r>
            <a:r>
              <a:rPr lang="en-US" sz="1800">
                <a:cs typeface="Arial" pitchFamily="34" charset="0"/>
              </a:rPr>
              <a:t>download the files onto your system, you simply let the browser download them as needed.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However, you </a:t>
            </a:r>
            <a:r>
              <a:rPr lang="en-US" sz="1800">
                <a:cs typeface="Arial" pitchFamily="34" charset="0"/>
              </a:rPr>
              <a:t>must have stable internet access to use a CDN.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Decreased Server Load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content is spread out across several servers, reducing the load on all servers.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increases the number of concurrent users that your application can handle.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Faster Content Delivery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servers in a CDN network are generally more powerful than your application server.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CDN servers only need to serve static content, they do not need to execute application logic or interface with the database.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often cache the files they serve in memory, instead of needing to read them from the file system.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High probability that a visitor has already downloaded the library from a CDN, and therefore the file won't need to be downloaded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Higher Availability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CDNs can dynamically fallback to another server, whenever a server goes offline or must be taken down for maintenance.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Thus CDNs can offer 100% availability, even with large power, network, or hardware outages.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Security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By dynamically distributing content among multiple servers, it can make it much harder to attack the server with Distrubuted Denial of Service (DDoS)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467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1559"/>
            <a:ext cx="10503159" cy="4523481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Internet Access Needed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In order to access content from a CDN your user must have stable internet access.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don’t just need to access to your application, they also need access to the broader internet.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can sometimes be a problem with mobile, developing contries, and users that travel frequently.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is a major blocker for intranet and government applications.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Additional Risks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CDNs can fail too. It's much less likely than your own servers failing, but it still happens occasionaly. </a:t>
            </a:r>
            <a:r>
              <a:rPr lang="en-US" sz="1600" b="1">
                <a:cs typeface="Arial" panose="020B0604020202020204" pitchFamily="34" charset="0"/>
              </a:rPr>
              <a:t>(</a:t>
            </a:r>
            <a:r>
              <a:rPr lang="en-US" sz="1600" b="1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 DNS goes down, taking a large piece of the internet with it.</a:t>
            </a:r>
            <a:r>
              <a:rPr lang="en-US" sz="1600" b="1">
                <a:cs typeface="Arial" panose="020B0604020202020204" pitchFamily="34" charset="0"/>
              </a:rPr>
              <a:t>)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The speed and availability of CDN servers can be affected by all users of the CDN, so increased traffic to other websites may slow down pages on your website.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Sometimes the download speed from the CDN server can be slower than from your own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the DOM elements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ID selector to select DOM elements based on their ID.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$('#fahrenheit').val(212);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$('#celsius').val(100);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class selector to select DOM elements based on their class.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$('.form-control').val('');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jQuery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cs typeface="Arial" panose="020B0604020202020204" pitchFamily="34" charset="0"/>
              </a:rPr>
              <a:t>"Borrowing from CSS 1–3, and then adding its own, jQuery offers a powerful set of tools for matching a set of elements in a document."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You can view the full list of selectors that jQuery provides in the documentation.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hlinkClick r:id="rId3"/>
              </a:rPr>
              <a:t>https://api.jquery.com/category/selectors/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  <a:endParaRPr lang="en-US" sz="1800" dirty="0">
              <a:cs typeface="Arial" pitchFamily="34" charset="0"/>
            </a:endParaRP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Manipulate and query the DOM with jQuery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/>
              <a:t>Document Object Model (DOM)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DOM properties and attributes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Getters &amp; Setters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as either getters or setters.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87492"/>
              </p:ext>
            </p:extLst>
          </p:nvPr>
        </p:nvGraphicFramePr>
        <p:xfrm>
          <a:off x="684245" y="2286764"/>
          <a:ext cx="9047584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559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2901821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  <a:gridCol w="3872204">
                  <a:extLst>
                    <a:ext uri="{9D8B030D-6E8A-4147-A177-3AD203B41FA5}">
                      <a16:colId xmlns:a16="http://schemas.microsoft.com/office/drawing/2014/main" val="17261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Getter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Setter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.val()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The current value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.html()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The HTML contents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.html('&lt;h2&gt;Done!&lt;/h2&gt;')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.prop()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.prop('checked', 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.attr()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an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.attr('src', 'cat.jpg')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7"/>
                        </a:rPr>
                        <a:t>.css()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css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.css('color')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.css('color', '#ff0000')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2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manipulate the classes applied to elements.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8675"/>
              </p:ext>
            </p:extLst>
          </p:nvPr>
        </p:nvGraphicFramePr>
        <p:xfrm>
          <a:off x="1066799" y="2400377"/>
          <a:ext cx="10058399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3070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6105329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.hasClass()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Determine whether any of the matched elements have a particular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</a:rPr>
                        <a:t>$('#result').hasClass('text-danger')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.addClass()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Adds class to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$('#result').addClass('text-danger')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.removeClass()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Remove class from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$('#result').removeClass('text-danger')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.toggleClass()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Add or remove class from each element in the set of matched elements, depending on the class’s presence.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$('#result').toggleClass('text-danger')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Chaining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You can </a:t>
            </a:r>
            <a:r>
              <a:rPr lang="en-US" sz="1600" b="1">
                <a:cs typeface="Arial" panose="020B0604020202020204" pitchFamily="34" charset="0"/>
              </a:rPr>
              <a:t>chain</a:t>
            </a:r>
            <a:r>
              <a:rPr lang="en-US" sz="1600">
                <a:cs typeface="Arial" panose="020B0604020202020204" pitchFamily="34" charset="0"/>
              </a:rPr>
              <a:t> multiple methods to set multiple values at once.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Examples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$('#image').attr('src', 'cat.jpg').attr('alt', 'My Fluffy Cat');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$('#result').addClass('text-danger p-3').html('&lt;h2&gt;Something went wrong!&lt;/h2&gt;');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Responding to events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.change()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"change"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text inputs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text areas,</a:t>
            </a:r>
            <a:r>
              <a:rPr lang="en-US" sz="1400">
                <a:cs typeface="Arial" panose="020B0604020202020204" pitchFamily="34" charset="0"/>
              </a:rPr>
              <a:t> this event fires </a:t>
            </a:r>
            <a:r>
              <a:rPr lang="en-US" sz="1400" b="1">
                <a:cs typeface="Arial" panose="020B0604020202020204" pitchFamily="34" charset="0"/>
              </a:rPr>
              <a:t>when the control loses focus.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radio buttons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checkboxes,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control is clicked.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&lt;select&gt; dropdowns,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user makes a new selection.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$('#celsius').change((evt)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  <a:endParaRPr lang="en-US" sz="1200" b="1">
              <a:solidFill>
                <a:srgbClr val="00B0F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https://api.jquery.com/change/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https://developer.mozilla.org/en-US/docs/Web/API/HTMLElement/change_event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.click()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.click()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"click"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the element is </a:t>
            </a:r>
            <a:r>
              <a:rPr lang="en-US" sz="1400" b="1">
                <a:cs typeface="Arial" panose="020B0604020202020204" pitchFamily="34" charset="0"/>
              </a:rPr>
              <a:t>clicked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mouse</a:t>
            </a:r>
            <a:r>
              <a:rPr lang="en-US" sz="1400">
                <a:cs typeface="Arial" panose="020B0604020202020204" pitchFamily="34" charset="0"/>
              </a:rPr>
              <a:t> or </a:t>
            </a:r>
            <a:r>
              <a:rPr lang="en-US" sz="1400" b="1">
                <a:cs typeface="Arial" panose="020B0604020202020204" pitchFamily="34" charset="0"/>
              </a:rPr>
              <a:t>tapped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touch screen.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$('#celsius').click((evt)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https://api.jquery.com/click/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https://developer.mozilla.org/en-US/docs/Web/API/Element/click_event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61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.keydown()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.keydown()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"keydown"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key is </a:t>
            </a:r>
            <a:r>
              <a:rPr lang="en-US" sz="1400" b="1">
                <a:cs typeface="Arial" panose="020B0604020202020204" pitchFamily="34" charset="0"/>
              </a:rPr>
              <a:t>pressed</a:t>
            </a:r>
            <a:r>
              <a:rPr lang="en-US" sz="1400">
                <a:cs typeface="Arial" panose="020B0604020202020204" pitchFamily="34" charset="0"/>
              </a:rPr>
              <a:t> on a </a:t>
            </a:r>
            <a:r>
              <a:rPr lang="en-US" sz="1400" b="1">
                <a:cs typeface="Arial" panose="020B0604020202020204" pitchFamily="34" charset="0"/>
              </a:rPr>
              <a:t>hardware or software keyboard.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$('#celsius').keydown((evt)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https://api.jquery.com/keydown/</a:t>
            </a:r>
            <a:endParaRPr lang="en-US" sz="1200" b="1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https://developer.mozilla.org/en-US/docs/Web/API/Element/keydown_event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.focus()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.focus()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"focus"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gains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$('#celsius').focus((evt)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https://api.jquery.com/focus/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https://developer.mozilla.org/en-US/docs/Web/API/Element/focus_event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.blur()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.blur()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"blur"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loses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$('#celsius').blur((evt)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https://api.jquery.com/blur/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https://developer.mozilla.org/en-US/docs/Web/API/Element/blur_event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Installing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Downloading jQuery or hosting it on a CDN.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.submit()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.submit()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"submit"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submitted.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$('#form').submit((evt)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https://api.jquery.com/submit/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https://developer.mozilla.org/en-US/docs/Web/API/HTMLFormElement/submit_event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.on('reset', handler)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"reset"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reset.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There is not shorthand for the </a:t>
            </a:r>
            <a:r>
              <a:rPr lang="en-US" sz="1400" b="1">
                <a:highlight>
                  <a:srgbClr val="FCF7F1"/>
                </a:highlight>
                <a:cs typeface="Arial" panose="020B0604020202020204" pitchFamily="34" charset="0"/>
              </a:rPr>
              <a:t>"reset"</a:t>
            </a: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https://developer.mozilla.org/en-US/docs/Web/API/HTMLFormElement/reset_event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9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register an event handler.</a:t>
            </a: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.trigger()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fire an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// Fire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$('#form').trigger('reset');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https://api.jquery.com/trigger/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.preventDefault()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Often we need to </a:t>
            </a:r>
            <a:r>
              <a:rPr lang="en-US" sz="1600" b="1">
                <a:cs typeface="Arial" panose="020B0604020202020204" pitchFamily="34" charset="0"/>
              </a:rPr>
              <a:t>prevent the default action</a:t>
            </a:r>
            <a:r>
              <a:rPr lang="en-US" sz="1600">
                <a:cs typeface="Arial" panose="020B0604020202020204" pitchFamily="34" charset="0"/>
              </a:rPr>
              <a:t> associated with an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</a:t>
            </a:r>
            <a:r>
              <a:rPr lang="en-US" sz="1600" b="1">
                <a:cs typeface="Arial" panose="020B0604020202020204" pitchFamily="34" charset="0"/>
              </a:rPr>
              <a:t>links,</a:t>
            </a:r>
            <a:r>
              <a:rPr lang="en-US" sz="1600">
                <a:cs typeface="Arial" panose="020B0604020202020204" pitchFamily="34" charset="0"/>
              </a:rPr>
              <a:t> this would be navigating/scrolling to the apropriate resource.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submit event,</a:t>
            </a:r>
            <a:r>
              <a:rPr lang="en-US" sz="1600">
                <a:cs typeface="Arial" panose="020B0604020202020204" pitchFamily="34" charset="0"/>
              </a:rPr>
              <a:t> this would be submitting the form and navigating to another page.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reset event,</a:t>
            </a:r>
            <a:r>
              <a:rPr lang="en-US" sz="1600">
                <a:cs typeface="Arial" panose="020B0604020202020204" pitchFamily="34" charset="0"/>
              </a:rPr>
              <a:t> this would be reseting all input fields back to their original values.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$('#form').on('submit',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https://api.jquery.com/event.preventDefault/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.stopPropagation()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Sometimes we need to </a:t>
            </a:r>
            <a:r>
              <a:rPr lang="en-US" sz="1600" b="1">
                <a:cs typeface="Arial" panose="020B0604020202020204" pitchFamily="34" charset="0"/>
              </a:rPr>
              <a:t>halt an event from being processed</a:t>
            </a:r>
            <a:r>
              <a:rPr lang="en-US" sz="1600">
                <a:cs typeface="Arial" panose="020B0604020202020204" pitchFamily="34" charset="0"/>
              </a:rPr>
              <a:t> by other event handlers.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$('#form').on('submit',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evt.stopPropagation();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https://api.jquery.com/event.stopPropagation/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8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64AA-F2C4-47A2-8526-52CC33E8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$('#calc-tax-form').submit((evt) =&gt;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const price = parseFloat(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$('#price').val()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const tax = parseFloat(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$('#tax').val()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if (price &amp;&amp; tax)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const total = price * (1 + tax / 100);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$('#result').html(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`Your total is ${total.toFixed(2)} USD.`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} else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$('#result').html(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'Please enter a price and tax percentage.'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Manipulate and query the DOM with jQuery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jQuery Website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jQuery API Docs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jQuery Learn: Handling Events</a:t>
            </a:r>
            <a:endParaRPr lang="en-US" sz="1800" dirty="0">
              <a:solidFill>
                <a:srgbClr val="00B0F0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496792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The </a:t>
            </a:r>
            <a:r>
              <a:rPr lang="en-US" sz="1800" b="1">
                <a:cs typeface="Arial" pitchFamily="34" charset="0"/>
              </a:rPr>
              <a:t>jQuery website (</a:t>
            </a:r>
            <a:r>
              <a:rPr lang="en-US" sz="1800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https://jquery.com/</a:t>
            </a:r>
            <a:r>
              <a:rPr lang="en-US" sz="1800" b="1"/>
              <a:t>) provides comprehensive documentation of the entire jQuery library and many helpful articles to get you started.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A04D-4655-4B06-8C2F-874F79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26" y="584461"/>
            <a:ext cx="5736166" cy="54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10507712" cy="1371600"/>
          </a:xfrm>
        </p:spPr>
        <p:txBody>
          <a:bodyPr>
            <a:normAutofit/>
          </a:bodyPr>
          <a:lstStyle/>
          <a:p>
            <a:r>
              <a:rPr lang="en-US" u="sng"/>
              <a:t>jQuery Learning Center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You can find several helpful tutorials in the jQuery Learning Center (</a:t>
            </a:r>
            <a:r>
              <a:rPr lang="en-US" sz="2000" b="1">
                <a:hlinkClick r:id="rId3"/>
              </a:rPr>
              <a:t>https://learn.jquery.com/</a:t>
            </a:r>
            <a:r>
              <a:rPr lang="en-US" sz="2000" b="1"/>
              <a:t>)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A9735-C02C-440B-AA12-39094AD2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9" y="2103121"/>
            <a:ext cx="5667273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5310636" cy="1371600"/>
          </a:xfrm>
        </p:spPr>
        <p:txBody>
          <a:bodyPr/>
          <a:lstStyle/>
          <a:p>
            <a:r>
              <a:rPr lang="en-US" u="sng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531063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You can download jQuery directly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linkClick r:id="rId2"/>
              </a:rPr>
              <a:t>the Download page.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 this in Chrome by </a:t>
            </a:r>
            <a:r>
              <a:rPr lang="en-US" sz="1800" b="1"/>
              <a:t>right-clicking</a:t>
            </a:r>
            <a:r>
              <a:rPr lang="en-US" sz="1800"/>
              <a:t> the link and selecting </a:t>
            </a:r>
            <a:r>
              <a:rPr lang="en-US" sz="1800" b="1"/>
              <a:t>Save link as…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CF7F1"/>
                </a:highlight>
              </a:rPr>
              <a:t>Make sure to dowload the </a:t>
            </a:r>
            <a:r>
              <a:rPr lang="en-US" sz="2000" b="1">
                <a:solidFill>
                  <a:srgbClr val="00B0F0"/>
                </a:solidFill>
                <a:highlight>
                  <a:srgbClr val="FCF7F1"/>
                </a:highlight>
              </a:rPr>
              <a:t>compressed production</a:t>
            </a:r>
            <a:r>
              <a:rPr lang="en-US" sz="2000" b="1">
                <a:highlight>
                  <a:srgbClr val="FCF7F1"/>
                </a:highlight>
              </a:rPr>
              <a:t>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409E3-D6D4-4876-9833-E178D00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6" y="1465868"/>
            <a:ext cx="5701005" cy="474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1449-11DB-4621-8FE3-E3E945560AB4}"/>
              </a:ext>
            </a:extLst>
          </p:cNvPr>
          <p:cNvSpPr/>
          <p:nvPr/>
        </p:nvSpPr>
        <p:spPr>
          <a:xfrm>
            <a:off x="5825766" y="3834882"/>
            <a:ext cx="3178275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8040232" y="4645700"/>
            <a:ext cx="2605998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5A467B-B138-44DD-A7F8-D440BC8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9" y="554839"/>
            <a:ext cx="6319539" cy="3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Or you can use jQuery via a CDN.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Get the script tag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linkClick r:id="rId3"/>
              </a:rPr>
              <a:t>https://code.jquery.com/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Make sure to get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minified</a:t>
            </a:r>
            <a:r>
              <a:rPr lang="en-US" sz="1800" b="1">
                <a:highlight>
                  <a:srgbClr val="FCF7F1"/>
                </a:highlight>
              </a:rPr>
              <a:t>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Also make sure that the protocol is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https</a:t>
            </a:r>
            <a:r>
              <a:rPr lang="en-US" sz="1800" b="1">
                <a:highlight>
                  <a:srgbClr val="FCF7F1"/>
                </a:highligh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For security, be sure to include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integrity</a:t>
            </a:r>
            <a:r>
              <a:rPr lang="en-US" sz="1800" b="1">
                <a:highlight>
                  <a:srgbClr val="FCF7F1"/>
                </a:highlight>
              </a:rPr>
              <a:t> and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crossorigin</a:t>
            </a:r>
            <a:r>
              <a:rPr lang="en-US" sz="1800" b="1">
                <a:highlight>
                  <a:srgbClr val="FCF7F1"/>
                </a:highlight>
              </a:rPr>
              <a:t> properties as shown.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CC51-6F9F-4A29-AE88-007E0B12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988028"/>
            <a:ext cx="6319538" cy="18816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7847045" y="2693674"/>
            <a:ext cx="774441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download jQuery as an npm package, which we will discuss later in the course.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linkClick r:id="rId2"/>
              </a:rPr>
              <a:t>https://www.npmjs.com/package/jquery</a:t>
            </a:r>
            <a:endParaRPr lang="en-US" sz="1600" b="1">
              <a:highlight>
                <a:srgbClr val="FCF7F1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9F3F-A0A8-40DD-89B2-4CCBCBF9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47" y="642594"/>
            <a:ext cx="6640115" cy="4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Hosting front-end libraries with a CDN. Why or 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2490</Words>
  <Application>Microsoft Office PowerPoint</Application>
  <PresentationFormat>Widescreen</PresentationFormat>
  <Paragraphs>370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Consolas</vt:lpstr>
      <vt:lpstr>Garamond</vt:lpstr>
      <vt:lpstr>SavonVTI</vt:lpstr>
      <vt:lpstr>jQuery</vt:lpstr>
      <vt:lpstr>Objectives</vt:lpstr>
      <vt:lpstr>Installing jQuery</vt:lpstr>
      <vt:lpstr>jQuery Website</vt:lpstr>
      <vt:lpstr>jQuery Learning Center</vt:lpstr>
      <vt:lpstr>Downloading jQuery</vt:lpstr>
      <vt:lpstr>jQuery via CDN</vt:lpstr>
      <vt:lpstr>jQuery via npm</vt:lpstr>
      <vt:lpstr>CDNs</vt:lpstr>
      <vt:lpstr>What is a CDN?</vt:lpstr>
      <vt:lpstr>CDN Advantages</vt:lpstr>
      <vt:lpstr>CDN Advantages</vt:lpstr>
      <vt:lpstr>CDN Disadvantages</vt:lpstr>
      <vt:lpstr>Selectors</vt:lpstr>
      <vt:lpstr>PowerPoint Presentation</vt:lpstr>
      <vt:lpstr>PowerPoint Presentation</vt:lpstr>
      <vt:lpstr>ID Selector</vt:lpstr>
      <vt:lpstr>Class Selector</vt:lpstr>
      <vt:lpstr>jQuery Selectors</vt:lpstr>
      <vt:lpstr>Document Object Model (DOM)</vt:lpstr>
      <vt:lpstr>Getters &amp; Setters</vt:lpstr>
      <vt:lpstr>Classes</vt:lpstr>
      <vt:lpstr>Chaining</vt:lpstr>
      <vt:lpstr>Events</vt:lpstr>
      <vt:lpstr>.change()</vt:lpstr>
      <vt:lpstr>.click()</vt:lpstr>
      <vt:lpstr>.keydown()</vt:lpstr>
      <vt:lpstr>.focus()</vt:lpstr>
      <vt:lpstr>.blur()</vt:lpstr>
      <vt:lpstr>.submit()</vt:lpstr>
      <vt:lpstr>.on('reset', handler)</vt:lpstr>
      <vt:lpstr>Other Events</vt:lpstr>
      <vt:lpstr>.preventDefault()</vt:lpstr>
      <vt:lpstr>.stopPropagation()</vt:lpstr>
      <vt:lpstr>Example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2020-08-25T16:54:18Z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