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9"/>
  </p:notesMasterIdLst>
  <p:sldIdLst>
    <p:sldId id="257" r:id="rId5"/>
    <p:sldId id="263" r:id="rId6"/>
    <p:sldId id="266" r:id="rId7"/>
    <p:sldId id="267" r:id="rId8"/>
    <p:sldId id="268" r:id="rId9"/>
    <p:sldId id="269" r:id="rId10"/>
    <p:sldId id="270" r:id="rId11"/>
    <p:sldId id="273" r:id="rId12"/>
    <p:sldId id="274" r:id="rId13"/>
    <p:sldId id="271" r:id="rId14"/>
    <p:sldId id="275" r:id="rId15"/>
    <p:sldId id="277" r:id="rId16"/>
    <p:sldId id="278" r:id="rId17"/>
    <p:sldId id="279" r:id="rId18"/>
    <p:sldId id="280" r:id="rId19"/>
    <p:sldId id="281" r:id="rId20"/>
    <p:sldId id="282" r:id="rId21"/>
    <p:sldId id="283" r:id="rId22"/>
    <p:sldId id="284" r:id="rId23"/>
    <p:sldId id="285" r:id="rId24"/>
    <p:sldId id="286" r:id="rId25"/>
    <p:sldId id="291" r:id="rId26"/>
    <p:sldId id="292" r:id="rId27"/>
    <p:sldId id="287" r:id="rId28"/>
    <p:sldId id="293" r:id="rId29"/>
    <p:sldId id="290" r:id="rId30"/>
    <p:sldId id="295" r:id="rId31"/>
    <p:sldId id="296" r:id="rId32"/>
    <p:sldId id="289" r:id="rId33"/>
    <p:sldId id="288" r:id="rId34"/>
    <p:sldId id="297" r:id="rId35"/>
    <p:sldId id="298" r:id="rId36"/>
    <p:sldId id="299"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3</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nodejs/nodejs_http.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18864677/what-is-process-env-port-in-node-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es6-template-litera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sradar.com/how-to-install-node-js-on-windows-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avascript.info/promise-bas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Part 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Save the main.js file</a:t>
            </a:r>
          </a:p>
          <a:p>
            <a:r>
              <a:rPr lang="en-US" sz="1800" dirty="0"/>
              <a:t>From the Git command line, enter in the following command and hit &lt;enter&gt;</a:t>
            </a:r>
          </a:p>
          <a:p>
            <a:pPr marL="169863" indent="0">
              <a:buNone/>
            </a:pPr>
            <a:r>
              <a:rPr lang="en-US" sz="1800" dirty="0">
                <a:latin typeface="Consolas" panose="020B0609020204030204" pitchFamily="49" charset="0"/>
              </a:rPr>
              <a:t>node main.js</a:t>
            </a:r>
          </a:p>
          <a:p>
            <a:pPr marL="169863" indent="0">
              <a:buNone/>
            </a:pPr>
            <a:r>
              <a:rPr lang="en-US" sz="1800" dirty="0"/>
              <a:t>An associated screenshot of the terminal is shown on the next page, followed by a screenshot of the associated server up and running on the page after that</a:t>
            </a:r>
          </a:p>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35456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pic>
        <p:nvPicPr>
          <p:cNvPr id="4" name="Picture 3"/>
          <p:cNvPicPr>
            <a:picLocks noChangeAspect="1"/>
          </p:cNvPicPr>
          <p:nvPr/>
        </p:nvPicPr>
        <p:blipFill>
          <a:blip r:embed="rId2"/>
          <a:stretch>
            <a:fillRect/>
          </a:stretch>
        </p:blipFill>
        <p:spPr>
          <a:xfrm>
            <a:off x="1131887" y="2733472"/>
            <a:ext cx="6372225" cy="1704975"/>
          </a:xfrm>
          <a:prstGeom prst="rect">
            <a:avLst/>
          </a:prstGeom>
        </p:spPr>
      </p:pic>
    </p:spTree>
    <p:extLst>
      <p:ext uri="{BB962C8B-B14F-4D97-AF65-F5344CB8AC3E}">
        <p14:creationId xmlns:p14="http://schemas.microsoft.com/office/powerpoint/2010/main" val="259704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pic>
        <p:nvPicPr>
          <p:cNvPr id="7" name="Picture 6"/>
          <p:cNvPicPr>
            <a:picLocks noChangeAspect="1"/>
          </p:cNvPicPr>
          <p:nvPr/>
        </p:nvPicPr>
        <p:blipFill>
          <a:blip r:embed="rId2"/>
          <a:stretch>
            <a:fillRect/>
          </a:stretch>
        </p:blipFill>
        <p:spPr>
          <a:xfrm>
            <a:off x="1066800" y="2733472"/>
            <a:ext cx="2762250" cy="1514475"/>
          </a:xfrm>
          <a:prstGeom prst="rect">
            <a:avLst/>
          </a:prstGeom>
        </p:spPr>
      </p:pic>
    </p:spTree>
    <p:extLst>
      <p:ext uri="{BB962C8B-B14F-4D97-AF65-F5344CB8AC3E}">
        <p14:creationId xmlns:p14="http://schemas.microsoft.com/office/powerpoint/2010/main" val="277360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08072"/>
            <a:ext cx="10058400" cy="1919267"/>
          </a:xfrm>
        </p:spPr>
        <p:txBody>
          <a:bodyPr>
            <a:normAutofit/>
          </a:bodyPr>
          <a:lstStyle/>
          <a:p>
            <a:pPr marL="0" indent="0">
              <a:buNone/>
            </a:pPr>
            <a:r>
              <a:rPr lang="en-US" sz="1800" dirty="0">
                <a:latin typeface="Consolas" panose="020B0609020204030204" pitchFamily="49" charset="0"/>
              </a:rPr>
              <a:t>const http = require("http");</a:t>
            </a:r>
          </a:p>
          <a:p>
            <a:r>
              <a:rPr lang="en-US" sz="1800" dirty="0"/>
              <a:t>Node.js has a built-in module called HTTP, which allows Node.js to transfer data over the Hyper Text Transfer Protocol (HTTP).</a:t>
            </a:r>
          </a:p>
          <a:p>
            <a:r>
              <a:rPr lang="en-US" sz="1800" dirty="0"/>
              <a:t>To include the HTTP module (i.e. make it program available), the require() method is used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https://www.w3schools.com/nodejs/nodejs_http.asp</a:t>
            </a:r>
            <a:endParaRPr lang="en-US" sz="1600" dirty="0">
              <a:solidFill>
                <a:srgbClr val="00B0F0"/>
              </a:solidFill>
            </a:endParaRPr>
          </a:p>
        </p:txBody>
      </p:sp>
    </p:spTree>
    <p:extLst>
      <p:ext uri="{BB962C8B-B14F-4D97-AF65-F5344CB8AC3E}">
        <p14:creationId xmlns:p14="http://schemas.microsoft.com/office/powerpoint/2010/main" val="290075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PORT = process.env.PORT || 3000;</a:t>
            </a:r>
          </a:p>
          <a:p>
            <a:r>
              <a:rPr lang="en-US" sz="1800" dirty="0"/>
              <a:t>In many environments, you can set the environment variable PORT to tell the web server what port to listen on</a:t>
            </a:r>
          </a:p>
          <a:p>
            <a:r>
              <a:rPr lang="en-US" sz="1800" dirty="0"/>
              <a:t>So, process.env.PORT || 3000 means set PORT to whatever is in the environment variable PORT, or use port 3000 if the environment variable has not been set</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https://stackoverflow.com/questions/18864677/what-is-process-env-port-in-node-js</a:t>
            </a:r>
            <a:endParaRPr lang="en-US" sz="1600" dirty="0">
              <a:solidFill>
                <a:srgbClr val="00B0F0"/>
              </a:solidFill>
            </a:endParaRPr>
          </a:p>
        </p:txBody>
      </p:sp>
    </p:spTree>
    <p:extLst>
      <p:ext uri="{BB962C8B-B14F-4D97-AF65-F5344CB8AC3E}">
        <p14:creationId xmlns:p14="http://schemas.microsoft.com/office/powerpoint/2010/main" val="397971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800" dirty="0">
                <a:latin typeface="Consolas" panose="020B0609020204030204" pitchFamily="49" charset="0"/>
              </a:rPr>
              <a:t>const server = http.createServer(function (req, res) {</a:t>
            </a:r>
          </a:p>
          <a:p>
            <a:pPr marL="0" indent="0">
              <a:buNone/>
            </a:pPr>
            <a:r>
              <a:rPr lang="en-US" sz="1800" dirty="0">
                <a:latin typeface="Consolas" panose="020B0609020204030204" pitchFamily="49" charset="0"/>
              </a:rPr>
              <a:t>  res.writeHead(200, {"Content-Type": "text/plain"});</a:t>
            </a:r>
          </a:p>
          <a:p>
            <a:pPr marL="0" indent="0">
              <a:buNone/>
            </a:pPr>
            <a:r>
              <a:rPr lang="en-US" sz="1800" dirty="0">
                <a:latin typeface="Consolas" panose="020B0609020204030204" pitchFamily="49" charset="0"/>
              </a:rPr>
              <a:t>  res.end("Hello World!");</a:t>
            </a:r>
          </a:p>
          <a:p>
            <a:pPr marL="0" indent="0">
              <a:buNone/>
            </a:pPr>
            <a:r>
              <a:rPr lang="en-US" sz="1800" dirty="0">
                <a:latin typeface="Consolas" panose="020B0609020204030204" pitchFamily="49" charset="0"/>
              </a:rPr>
              <a:t>});</a:t>
            </a:r>
          </a:p>
          <a:p>
            <a:r>
              <a:rPr lang="en-US" sz="1800" dirty="0"/>
              <a:t>This code actually creates the server.  The server is told (via the writeHead) to return 200 (OK), expect plain text input, and output the text Hello World! </a:t>
            </a: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65095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800" dirty="0">
                <a:latin typeface="Consolas" panose="020B0609020204030204" pitchFamily="49" charset="0"/>
              </a:rPr>
              <a:t>console.log(`App is up and running on Port ${PORT}`);</a:t>
            </a:r>
          </a:p>
          <a:p>
            <a:r>
              <a:rPr lang="en-US" sz="1800" dirty="0"/>
              <a:t>This code will write the text App is up and running on the port number set by the </a:t>
            </a:r>
            <a:r>
              <a:rPr lang="en-US" sz="1800" dirty="0">
                <a:latin typeface="Consolas" panose="020B0609020204030204" pitchFamily="49" charset="0"/>
              </a:rPr>
              <a:t>process.env.PORT </a:t>
            </a:r>
            <a:r>
              <a:rPr lang="en-US" sz="1800" dirty="0"/>
              <a:t>variable (if it has been set) or 3000 if it has not been set</a:t>
            </a:r>
          </a:p>
          <a:p>
            <a:r>
              <a:rPr lang="en-US" sz="1800" dirty="0"/>
              <a:t>Note the use of `` in this line of code.  These represent Java ES6 template literals.  These literals contain placeholders, which are indicated by the dollar sign and curly braces ($(expression})</a:t>
            </a:r>
          </a:p>
          <a:p>
            <a:r>
              <a:rPr lang="en-US" sz="1800" dirty="0"/>
              <a:t>When the program runs, this is replaced with the value of the variable</a:t>
            </a: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https://www.javatpoint.com/es6-template-literals</a:t>
            </a:r>
            <a:endParaRPr lang="en-US" sz="1600" dirty="0">
              <a:solidFill>
                <a:srgbClr val="00B0F0"/>
              </a:solidFill>
            </a:endParaRPr>
          </a:p>
        </p:txBody>
      </p:sp>
    </p:spTree>
    <p:extLst>
      <p:ext uri="{BB962C8B-B14F-4D97-AF65-F5344CB8AC3E}">
        <p14:creationId xmlns:p14="http://schemas.microsoft.com/office/powerpoint/2010/main" val="39511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Normally, program code runs straight along, with only one thing happening at once. If a function relies on the result of another function, it has to wait for the other function to finish and return, and until that happens, the entire program is essentially stopped from the perspective of the user.  This is a.k.a. </a:t>
            </a:r>
            <a:r>
              <a:rPr lang="en-US" sz="1800" i="1" dirty="0"/>
              <a:t>synchronous</a:t>
            </a:r>
            <a:r>
              <a:rPr lang="en-US" sz="1800" dirty="0"/>
              <a:t> programming</a:t>
            </a: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06156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This is not a good use of computer processing power. There's no sense waiting for something when you could let another task begin and let you know when it's done. This lets you get other work done in the meantime, which is the basis of asynchronous programming</a:t>
            </a:r>
          </a:p>
          <a:p>
            <a:r>
              <a:rPr lang="en-US" sz="1800" dirty="0"/>
              <a:t>It is up to the programming environment you are using (web browsers, in the case of web development) to provide APIs that allow tasks to run </a:t>
            </a:r>
            <a:r>
              <a:rPr lang="en-US" sz="1800" i="1" dirty="0"/>
              <a:t>asynchronously</a:t>
            </a: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1504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JavaScript</a:t>
            </a:r>
            <a:br>
              <a:rPr lang="en-US" u="sng" dirty="0"/>
            </a:b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JavaScript provides three ways to program asynchronously:</a:t>
            </a:r>
          </a:p>
          <a:p>
            <a:pPr marL="169863" indent="0">
              <a:buNone/>
            </a:pPr>
            <a:r>
              <a:rPr lang="en-US" sz="1800" dirty="0"/>
              <a:t>Asynchronous JavaScript programming via the use of </a:t>
            </a:r>
            <a:r>
              <a:rPr lang="en-US" sz="1800" i="1" dirty="0"/>
              <a:t>callbacks</a:t>
            </a:r>
            <a:endParaRPr lang="en-US" sz="1800" dirty="0"/>
          </a:p>
          <a:p>
            <a:pPr marL="169863" indent="0">
              <a:buNone/>
            </a:pPr>
            <a:r>
              <a:rPr lang="en-US" sz="1800" dirty="0"/>
              <a:t>Asynchronous JavaScript programming via the use of </a:t>
            </a:r>
            <a:r>
              <a:rPr lang="en-US" sz="1800" i="1" dirty="0"/>
              <a:t>promises</a:t>
            </a:r>
            <a:endParaRPr lang="en-US" sz="1800" dirty="0"/>
          </a:p>
          <a:p>
            <a:pPr marL="169863" indent="0">
              <a:buNone/>
            </a:pPr>
            <a:r>
              <a:rPr lang="en-US" sz="1800" dirty="0"/>
              <a:t>Asynchronous JavaScript programming via the use of </a:t>
            </a:r>
            <a:r>
              <a:rPr lang="en-US" sz="1800" i="1" dirty="0"/>
              <a:t>async-await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208289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Go through installation instructions for Node.js</a:t>
            </a:r>
          </a:p>
          <a:p>
            <a:r>
              <a:rPr lang="en-US" sz="1800" dirty="0"/>
              <a:t>Build and run a simple Node.js application</a:t>
            </a:r>
          </a:p>
          <a:p>
            <a:r>
              <a:rPr lang="en-US" sz="1800" dirty="0"/>
              <a:t>Build and run a simple Node.js web server</a:t>
            </a:r>
          </a:p>
          <a:p>
            <a:r>
              <a:rPr lang="en-US" sz="1800" dirty="0"/>
              <a:t>Understand basic JavaScript asynchronous methods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https://www.osradar.com/how-to-install-node-js-on-windows-10/</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Callbacks are simple functions which are used to notify the calling instance when an asynchronous code block has been executed and the result is available</a:t>
            </a:r>
          </a:p>
          <a:p>
            <a:r>
              <a:rPr lang="en-US" sz="1800" dirty="0"/>
              <a:t>Shown on the following page is a simple code example that uses a callback</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690096"/>
            <a:ext cx="10058400"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127758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Autofit/>
          </a:bodyPr>
          <a:lstStyle/>
          <a:p>
            <a:pPr marL="0" indent="0">
              <a:buNone/>
            </a:pPr>
            <a:r>
              <a:rPr lang="en-US" sz="1000" dirty="0">
                <a:latin typeface="Consolas" panose="020B0609020204030204" pitchFamily="49" charset="0"/>
              </a:rPr>
              <a:t>const getTodo = callback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callback ({ text: 'Complete Code Example' })</a:t>
            </a:r>
          </a:p>
          <a:p>
            <a:pPr marL="0" indent="0">
              <a:buNone/>
            </a:pPr>
            <a:r>
              <a:rPr lang="en-US" sz="1000" dirty="0">
                <a:latin typeface="Consolas" panose="020B0609020204030204" pitchFamily="49" charset="0"/>
              </a:rPr>
              <a:t>    }, 2000)</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getTodo(todo =&gt; {</a:t>
            </a:r>
          </a:p>
          <a:p>
            <a:pPr marL="0" indent="0">
              <a:buNone/>
            </a:pPr>
            <a:r>
              <a:rPr lang="en-US" sz="1000" dirty="0">
                <a:latin typeface="Consolas" panose="020B0609020204030204" pitchFamily="49" charset="0"/>
              </a:rPr>
              <a:t>    console.log(todo.text)</a:t>
            </a:r>
          </a:p>
          <a:p>
            <a:pPr marL="0" indent="0">
              <a:buNone/>
            </a:pPr>
            <a:r>
              <a:rPr lang="en-US" sz="10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00977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getTodo function is defined so that it takes a callback function as a parameter. Inside getTodo the getTimeout function is used to delay the execution of code for 2000 milliseconds (2 seconds). Instead of just returning the object now the callback function is run. As an argument the object which should be returned is passed in</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116918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callbacks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When calling getTodo you must make sure to pass in a callback function as a parameter. In the example this is being done using the fat arrow syntax (=&gt;) to define an anonymous function. Inside that functions the todo.text is output. This function is invoked from inside of getTodo when the 2000 millisecond delay is passed</a:t>
            </a: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75998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08072"/>
            <a:ext cx="10058400" cy="3159328"/>
          </a:xfrm>
        </p:spPr>
        <p:txBody>
          <a:bodyPr>
            <a:normAutofit/>
          </a:bodyPr>
          <a:lstStyle/>
          <a:p>
            <a:r>
              <a:rPr lang="en-US" sz="1800" dirty="0"/>
              <a:t>Promises include:</a:t>
            </a:r>
          </a:p>
          <a:p>
            <a:pPr marL="228600" indent="0">
              <a:buNone/>
            </a:pPr>
            <a:r>
              <a:rPr lang="en-US" sz="1800" dirty="0"/>
              <a:t>Producing code that does something and takes time. For instance, some code that loads data over a network</a:t>
            </a:r>
          </a:p>
          <a:p>
            <a:pPr marL="228600" indent="0">
              <a:buNone/>
            </a:pPr>
            <a:r>
              <a:rPr lang="en-US" sz="1800" dirty="0"/>
              <a:t>Consuming code that wants the result of the producing code once it's ready. One or more functions may need this result</a:t>
            </a:r>
          </a:p>
          <a:p>
            <a:pPr marL="228600" indent="0">
              <a:buNone/>
            </a:pPr>
            <a:r>
              <a:rPr lang="en-US" sz="1800" dirty="0"/>
              <a:t>A promise is a special JavaScript object that links the producing code and the consuming code together</a:t>
            </a: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https://javascript.info/promise-basics</a:t>
            </a:r>
            <a:endParaRPr lang="en-US" sz="1600" dirty="0">
              <a:solidFill>
                <a:srgbClr val="00B0F0"/>
              </a:solidFill>
            </a:endParaRPr>
          </a:p>
        </p:txBody>
      </p:sp>
    </p:spTree>
    <p:extLst>
      <p:ext uri="{BB962C8B-B14F-4D97-AF65-F5344CB8AC3E}">
        <p14:creationId xmlns:p14="http://schemas.microsoft.com/office/powerpoint/2010/main" val="1217545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08072"/>
            <a:ext cx="10058400" cy="3159328"/>
          </a:xfrm>
        </p:spPr>
        <p:txBody>
          <a:bodyPr>
            <a:normAutofit/>
          </a:bodyPr>
          <a:lstStyle/>
          <a:p>
            <a:r>
              <a:rPr lang="en-US" sz="1800" dirty="0"/>
              <a:t>Promises are a built-in language feature of JavaScript that makes handling asynchronous code easier and more readable</a:t>
            </a:r>
          </a:p>
          <a:p>
            <a:r>
              <a:rPr lang="en-US" sz="1800" dirty="0"/>
              <a:t>Shown on the following page is the simple code example with the callback replaced by a promise</a:t>
            </a: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49867" y="5700438"/>
            <a:ext cx="9482668"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54978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getTodo().then(todo =&gt; {</a:t>
            </a:r>
          </a:p>
          <a:p>
            <a:pPr marL="0" indent="0">
              <a:buNone/>
            </a:pPr>
            <a:r>
              <a:rPr lang="en-US" sz="1000" dirty="0">
                <a:latin typeface="Consolas" panose="020B0609020204030204" pitchFamily="49" charset="0"/>
              </a:rPr>
              <a:t>    console.log(todo.text)</a:t>
            </a:r>
          </a:p>
          <a:p>
            <a:pPr marL="0" indent="0">
              <a:buNone/>
            </a:pPr>
            <a:r>
              <a:rPr lang="en-US" sz="10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230425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This code is basically doing the same as seen before in the callback example but with Promises.</a:t>
            </a:r>
          </a:p>
          <a:p>
            <a:r>
              <a:rPr lang="en-US" sz="1800" dirty="0"/>
              <a:t>Inside the getTodo function a new Promise is returned. The constructor of the Promise class is expecting to get a function which contains the asynchronous code as a parameter</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616597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promises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function is also expecting to get two parameters, resolve and reject, which contain the asynchronous code which needs to be executed.</a:t>
            </a:r>
          </a:p>
          <a:p>
            <a:pPr marL="169863" indent="0">
              <a:buNone/>
            </a:pPr>
            <a:r>
              <a:rPr lang="en-US" sz="1800" dirty="0"/>
              <a:t>If the asynchronous code executes successfully the resolve function is called</a:t>
            </a:r>
          </a:p>
          <a:p>
            <a:pPr marL="169863" indent="0">
              <a:buNone/>
            </a:pPr>
            <a:r>
              <a:rPr lang="en-US" sz="1800" dirty="0"/>
              <a:t>If the asynchronous code does not execute successfully the reject function is called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3592713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Async functions let the programmer write promise based code as if it were synchronous, but without blocking the execution thread. It operates asynchronously via the event-loop. Async functions will always return a value (promise)</a:t>
            </a:r>
          </a:p>
          <a:p>
            <a:r>
              <a:rPr lang="en-US" sz="1800" dirty="0"/>
              <a:t>The await operator is used to wait for a Promise. It can be used inside an Async block only. The keyword Await makes JavaScript wait until the promise returns a result</a:t>
            </a:r>
          </a:p>
          <a:p>
            <a:r>
              <a:rPr lang="en-US" sz="1800" dirty="0"/>
              <a:t>Shown on the following 2 pages is the simple code example with the callback replaced by async-await</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a:extLst>
              <a:ext uri="{FF2B5EF4-FFF2-40B4-BE49-F238E27FC236}">
                <a16:creationId xmlns:a16="http://schemas.microsoft.com/office/drawing/2014/main" id="{0C71533A-4A29-47E2-A4D4-85E44356516A}"/>
              </a:ext>
            </a:extLst>
          </p:cNvPr>
          <p:cNvSpPr/>
          <p:nvPr/>
        </p:nvSpPr>
        <p:spPr>
          <a:xfrm>
            <a:off x="1049867" y="5700438"/>
            <a:ext cx="9482668" cy="830997"/>
          </a:xfrm>
          <a:prstGeom prst="rect">
            <a:avLst/>
          </a:prstGeom>
        </p:spPr>
        <p:txBody>
          <a:bodyPr wrap="square">
            <a:spAutoFit/>
          </a:bodyPr>
          <a:lstStyle/>
          <a:p>
            <a:r>
              <a:rPr lang="en-US" sz="1600" b="1" dirty="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282183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Node.js Installation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Go out to the official Node.js website and install Node.js LTS (long-term support) version</a:t>
            </a:r>
          </a:p>
          <a:p>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https://nodejs.org/en/</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pic>
        <p:nvPicPr>
          <p:cNvPr id="6" name="Picture 5"/>
          <p:cNvPicPr>
            <a:picLocks noChangeAspect="1"/>
          </p:cNvPicPr>
          <p:nvPr/>
        </p:nvPicPr>
        <p:blipFill>
          <a:blip r:embed="rId4"/>
          <a:stretch>
            <a:fillRect/>
          </a:stretch>
        </p:blipFill>
        <p:spPr>
          <a:xfrm>
            <a:off x="4280429" y="3271411"/>
            <a:ext cx="3898371" cy="2767439"/>
          </a:xfrm>
          <a:prstGeom prst="rect">
            <a:avLst/>
          </a:prstGeom>
        </p:spPr>
      </p:pic>
    </p:spTree>
    <p:extLst>
      <p:ext uri="{BB962C8B-B14F-4D97-AF65-F5344CB8AC3E}">
        <p14:creationId xmlns:p14="http://schemas.microsoft.com/office/powerpoint/2010/main" val="2520974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377166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async function fetchTodo () {</a:t>
            </a:r>
          </a:p>
          <a:p>
            <a:pPr marL="0" indent="0">
              <a:buNone/>
            </a:pPr>
            <a:r>
              <a:rPr lang="en-US" sz="1000" dirty="0">
                <a:latin typeface="Consolas" panose="020B0609020204030204" pitchFamily="49" charset="0"/>
              </a:rPr>
              <a:t>    const todo = await getTodo()</a:t>
            </a:r>
          </a:p>
          <a:p>
            <a:pPr marL="0" indent="0">
              <a:buNone/>
            </a:pPr>
            <a:r>
              <a:rPr lang="en-US" sz="1000" dirty="0">
                <a:latin typeface="Consolas" panose="020B0609020204030204" pitchFamily="49" charset="0"/>
              </a:rPr>
              <a:t>    return todo</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fetchTodo().then(todo =&gt; console.log(todo.text))</a:t>
            </a: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245096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The implementation of the getTodo function has not changed.  The Promise is still  created and depending on the value of the error variable is resolved or rejected</a:t>
            </a:r>
          </a:p>
          <a:p>
            <a:r>
              <a:rPr lang="en-US" sz="1800" dirty="0"/>
              <a:t>What has changed is the way the getTodo function is called. A new function fetchTodo is being implemented.  The async keyword is used to indicate that this function is executing asynchronous code based on a Promise</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384865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Asynchronous JS Via async-await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9328"/>
          </a:xfrm>
        </p:spPr>
        <p:txBody>
          <a:bodyPr>
            <a:normAutofit/>
          </a:bodyPr>
          <a:lstStyle/>
          <a:p>
            <a:r>
              <a:rPr lang="en-US" sz="1800" dirty="0"/>
              <a:t>Inside of fetchTodo getTodo is called using the keyword await. This indicates that getTodo is returning a Promise and we have to wait for the Promise to be resolved (or rejected). The result of what is being returned from the promise is stored in todo</a:t>
            </a:r>
          </a:p>
          <a:p>
            <a:r>
              <a:rPr lang="en-US" sz="1800" dirty="0"/>
              <a:t>In the next line of code the todo object is being returned. This is possible because by using the keyword await we’re making sure the next line of code is being executed after the Promise (returned from getTodo) has been resolved</a:t>
            </a:r>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17127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a:t>What We've </a:t>
            </a:r>
            <a:r>
              <a:rPr lang="en-US" u="sng" dirty="0"/>
              <a:t>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a:t>The Node.js installation process</a:t>
            </a:r>
          </a:p>
          <a:p>
            <a:r>
              <a:rPr lang="en-US" sz="1800" dirty="0"/>
              <a:t>How to create and run a simple Node.js application</a:t>
            </a:r>
          </a:p>
          <a:p>
            <a:r>
              <a:rPr lang="en-US" sz="1800" dirty="0"/>
              <a:t>How to create and run a simple Node.js web server</a:t>
            </a:r>
          </a:p>
          <a:p>
            <a:r>
              <a:rPr lang="en-US" sz="1800" dirty="0"/>
              <a:t>Asynchronous JavaScript using callbacks</a:t>
            </a:r>
          </a:p>
          <a:p>
            <a:r>
              <a:rPr lang="en-US" sz="1800" dirty="0"/>
              <a:t>Asynchronous JavaScript using promises</a:t>
            </a:r>
          </a:p>
          <a:p>
            <a:r>
              <a:rPr lang="en-US" sz="1800" dirty="0"/>
              <a:t>Asynchronous JavaScript using async-await</a:t>
            </a:r>
          </a:p>
          <a:p>
            <a:pPr marL="169863" indent="0">
              <a:buNone/>
            </a:pP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34</a:t>
            </a:fld>
            <a:endParaRPr lang="en-US" dirty="0"/>
          </a:p>
        </p:txBody>
      </p:sp>
    </p:spTree>
    <p:extLst>
      <p:ext uri="{BB962C8B-B14F-4D97-AF65-F5344CB8AC3E}">
        <p14:creationId xmlns:p14="http://schemas.microsoft.com/office/powerpoint/2010/main" val="452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Verifying Node.js/NPM Install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From command line, key in the following command to check Node.js install</a:t>
            </a:r>
          </a:p>
          <a:p>
            <a:pPr marL="169863" indent="0">
              <a:buNone/>
            </a:pPr>
            <a:r>
              <a:rPr lang="en-US" sz="1800" dirty="0">
                <a:latin typeface="Consolas" panose="020B0609020204030204" pitchFamily="49" charset="0"/>
              </a:rPr>
              <a:t>node -v</a:t>
            </a:r>
          </a:p>
          <a:p>
            <a:r>
              <a:rPr lang="en-US" sz="1800" dirty="0"/>
              <a:t>From command line, key in the following command to check NPM install</a:t>
            </a:r>
          </a:p>
          <a:p>
            <a:pPr marL="169863" indent="0">
              <a:buNone/>
            </a:pPr>
            <a:r>
              <a:rPr lang="en-US" sz="1800" dirty="0">
                <a:latin typeface="Consolas" panose="020B0609020204030204" pitchFamily="49" charset="0"/>
              </a:rPr>
              <a:t>npm -v</a:t>
            </a:r>
          </a:p>
          <a:p>
            <a:endParaRPr lang="en-US" sz="1800" dirty="0"/>
          </a:p>
          <a:p>
            <a:endParaRPr lang="en-US" sz="1800" dirty="0"/>
          </a:p>
          <a:p>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27917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Command-Line App</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From your desktop, create a new nodeone directory</a:t>
            </a:r>
          </a:p>
          <a:p>
            <a:r>
              <a:rPr lang="en-US" sz="1800" dirty="0"/>
              <a:t>Do a </a:t>
            </a:r>
            <a:r>
              <a:rPr lang="en-US" sz="1800" dirty="0">
                <a:latin typeface="Consolas" panose="020B0609020204030204" pitchFamily="49" charset="0"/>
              </a:rPr>
              <a:t>cd nodeone</a:t>
            </a:r>
            <a:r>
              <a:rPr lang="en-US" sz="1800" dirty="0"/>
              <a:t> (change directory)</a:t>
            </a:r>
          </a:p>
          <a:p>
            <a:r>
              <a:rPr lang="en-US" sz="1800" dirty="0"/>
              <a:t>Right mouse-click on the folder and choose Git Bash Here</a:t>
            </a:r>
          </a:p>
          <a:p>
            <a:r>
              <a:rPr lang="en-US" sz="1800" dirty="0"/>
              <a:t>In Git, key in </a:t>
            </a:r>
            <a:r>
              <a:rPr lang="en-US" sz="1800" dirty="0">
                <a:latin typeface="Consolas" panose="020B0609020204030204" pitchFamily="49" charset="0"/>
              </a:rPr>
              <a:t>touch simple.js</a:t>
            </a:r>
            <a:r>
              <a:rPr lang="en-US" sz="1800" dirty="0"/>
              <a:t> to create the simple.js file</a:t>
            </a:r>
          </a:p>
          <a:p>
            <a:endParaRPr lang="en-US" sz="1800" dirty="0"/>
          </a:p>
          <a:p>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17578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Command-Line App</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Open this file with Visual Studio Code (VS Code)</a:t>
            </a:r>
          </a:p>
          <a:p>
            <a:r>
              <a:rPr lang="en-US" sz="1800" dirty="0"/>
              <a:t>Enter the following line of code into the simple.js file:</a:t>
            </a:r>
          </a:p>
          <a:p>
            <a:pPr marL="169863" indent="0">
              <a:buNone/>
            </a:pPr>
            <a:r>
              <a:rPr lang="en-US" sz="1800" dirty="0">
                <a:latin typeface="Consolas" panose="020B0609020204030204" pitchFamily="49" charset="0"/>
              </a:rPr>
              <a:t>console.log("My first Node.js Program!");</a:t>
            </a:r>
          </a:p>
          <a:p>
            <a:r>
              <a:rPr lang="en-US" sz="1800" dirty="0"/>
              <a:t>Save the file.  From the Git Bash terminal, key in </a:t>
            </a:r>
            <a:r>
              <a:rPr lang="en-US" sz="1800" dirty="0">
                <a:latin typeface="Consolas" panose="020B0609020204030204" pitchFamily="49" charset="0"/>
              </a:rPr>
              <a:t>node simple.js</a:t>
            </a:r>
            <a:r>
              <a:rPr lang="en-US" sz="1800" dirty="0"/>
              <a:t> and hit &lt;enter&gt;  Your expected results are shown on the next page</a:t>
            </a:r>
          </a:p>
          <a:p>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328852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Command-Line App</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pic>
        <p:nvPicPr>
          <p:cNvPr id="6" name="Picture 5"/>
          <p:cNvPicPr>
            <a:picLocks noChangeAspect="1"/>
          </p:cNvPicPr>
          <p:nvPr/>
        </p:nvPicPr>
        <p:blipFill>
          <a:blip r:embed="rId2"/>
          <a:stretch>
            <a:fillRect/>
          </a:stretch>
        </p:blipFill>
        <p:spPr>
          <a:xfrm>
            <a:off x="2801407" y="2825221"/>
            <a:ext cx="5962650" cy="2714625"/>
          </a:xfrm>
          <a:prstGeom prst="rect">
            <a:avLst/>
          </a:prstGeom>
        </p:spPr>
      </p:pic>
    </p:spTree>
    <p:extLst>
      <p:ext uri="{BB962C8B-B14F-4D97-AF65-F5344CB8AC3E}">
        <p14:creationId xmlns:p14="http://schemas.microsoft.com/office/powerpoint/2010/main" val="126685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Close the simple.js file</a:t>
            </a:r>
          </a:p>
          <a:p>
            <a:r>
              <a:rPr lang="en-US" sz="1800" dirty="0"/>
              <a:t>Create a new JavaScript file via the command: </a:t>
            </a:r>
            <a:r>
              <a:rPr lang="en-US" sz="1800" dirty="0">
                <a:latin typeface="Consolas" panose="020B0609020204030204" pitchFamily="49" charset="0"/>
              </a:rPr>
              <a:t>touch main.js</a:t>
            </a:r>
          </a:p>
          <a:p>
            <a:r>
              <a:rPr lang="en-US" sz="1800" dirty="0"/>
              <a:t>Open this file up in VS code and add the code shown on the next page</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97215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Node.js Simple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67795"/>
          </a:xfrm>
        </p:spPr>
        <p:txBody>
          <a:bodyPr>
            <a:normAutofit lnSpcReduction="10000"/>
          </a:bodyPr>
          <a:lstStyle/>
          <a:p>
            <a:pPr marL="0" indent="0">
              <a:buNone/>
            </a:pPr>
            <a:r>
              <a:rPr lang="en-US" sz="1800" dirty="0">
                <a:latin typeface="Consolas" panose="020B0609020204030204" pitchFamily="49" charset="0"/>
              </a:rPr>
              <a:t>const http = require("http");</a:t>
            </a:r>
          </a:p>
          <a:p>
            <a:pPr marL="0" indent="0">
              <a:buNone/>
            </a:pPr>
            <a:r>
              <a:rPr lang="en-US" sz="1800" dirty="0">
                <a:latin typeface="Consolas" panose="020B0609020204030204" pitchFamily="49" charset="0"/>
              </a:rPr>
              <a:t>const PORT = process.env.PORT || 3000;</a:t>
            </a:r>
          </a:p>
          <a:p>
            <a:pPr marL="0" indent="0">
              <a:buNone/>
            </a:pPr>
            <a:r>
              <a:rPr lang="en-US" sz="1800" dirty="0">
                <a:latin typeface="Consolas" panose="020B0609020204030204" pitchFamily="49" charset="0"/>
              </a:rPr>
              <a:t>const server = http.createServer(function (req, res) {</a:t>
            </a:r>
          </a:p>
          <a:p>
            <a:pPr marL="0" indent="0">
              <a:buNone/>
            </a:pPr>
            <a:r>
              <a:rPr lang="en-US" sz="1800" dirty="0">
                <a:latin typeface="Consolas" panose="020B0609020204030204" pitchFamily="49" charset="0"/>
              </a:rPr>
              <a:t>  res.writeHead(200, {"Content-Type": "text/plain"});</a:t>
            </a:r>
          </a:p>
          <a:p>
            <a:pPr marL="0" indent="0">
              <a:buNone/>
            </a:pPr>
            <a:r>
              <a:rPr lang="en-US" sz="1800" dirty="0">
                <a:latin typeface="Consolas" panose="020B0609020204030204" pitchFamily="49" charset="0"/>
              </a:rPr>
              <a:t>  res.end("Hello World!");</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server.listen(PORT);</a:t>
            </a:r>
          </a:p>
          <a:p>
            <a:pPr marL="0" indent="0">
              <a:buNone/>
            </a:pPr>
            <a:r>
              <a:rPr lang="en-US" sz="1800" dirty="0">
                <a:latin typeface="Consolas" panose="020B0609020204030204" pitchFamily="49" charset="0"/>
              </a:rPr>
              <a:t>console.log(`App is up and running on Port ${PORT}`);</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1262910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2044</Words>
  <Application>Microsoft Office PowerPoint</Application>
  <PresentationFormat>Widescreen</PresentationFormat>
  <Paragraphs>217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Century Gothic</vt:lpstr>
      <vt:lpstr>Consolas</vt:lpstr>
      <vt:lpstr>Garamond</vt:lpstr>
      <vt:lpstr>SavonVTI</vt:lpstr>
      <vt:lpstr>node.js Part I</vt:lpstr>
      <vt:lpstr>Objectives</vt:lpstr>
      <vt:lpstr>Node.js Installation</vt:lpstr>
      <vt:lpstr>Verifying Node.js/NPM Install</vt:lpstr>
      <vt:lpstr>Node.js Simple Command-Line App</vt:lpstr>
      <vt:lpstr>Node.js Simple Command-Line App</vt:lpstr>
      <vt:lpstr>Node.js Simple Command-Line App</vt:lpstr>
      <vt:lpstr>Node.js Simple Web Server</vt:lpstr>
      <vt:lpstr>Node.js Simple Web Server</vt:lpstr>
      <vt:lpstr>Node.js Simple Web Server</vt:lpstr>
      <vt:lpstr>Node.js Simple Web Server</vt:lpstr>
      <vt:lpstr>Node.js Simple Web Server</vt:lpstr>
      <vt:lpstr>Node.js Simple Web Server (each statement explained)</vt:lpstr>
      <vt:lpstr>Node.js Simple Web Server (each statement explained)</vt:lpstr>
      <vt:lpstr>Node.js Simple Web Server (each statement explained)</vt:lpstr>
      <vt:lpstr>Node.js Simple Web Server (each statement explained)</vt:lpstr>
      <vt:lpstr>Asynchronous JavaScript </vt:lpstr>
      <vt:lpstr>Asynchronous JavaScript </vt:lpstr>
      <vt:lpstr>Asynchronous JavaScript </vt:lpstr>
      <vt:lpstr>Asynchronous JS Via callbacks</vt:lpstr>
      <vt:lpstr>Asynchronous JS Via callbacks</vt:lpstr>
      <vt:lpstr>Asynchronous JS Via callbacks</vt:lpstr>
      <vt:lpstr>Asynchronous JS Via callbacks</vt:lpstr>
      <vt:lpstr>Asynchronous JS Via promises</vt:lpstr>
      <vt:lpstr>Asynchronous JS Via promises</vt:lpstr>
      <vt:lpstr>Asynchronous JS Via promises</vt:lpstr>
      <vt:lpstr>Asynchronous JS Via promises</vt:lpstr>
      <vt:lpstr>Asynchronous JS Via promises</vt:lpstr>
      <vt:lpstr>Asynchronous JS Via async-await</vt:lpstr>
      <vt:lpstr>Asynchronous JS Via async-await</vt:lpstr>
      <vt:lpstr>Asynchronous JS Via async-await</vt:lpstr>
      <vt:lpstr>Asynchronous JS Via async-await</vt:lpstr>
      <vt:lpstr>Asynchronous JS Via async-await</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2020-09-02T13:52:00Z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