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4"/>
  </p:notesMasterIdLst>
  <p:sldIdLst>
    <p:sldId id="257" r:id="rId5"/>
    <p:sldId id="263" r:id="rId6"/>
    <p:sldId id="300" r:id="rId7"/>
    <p:sldId id="266" r:id="rId8"/>
    <p:sldId id="302" r:id="rId9"/>
    <p:sldId id="301" r:id="rId10"/>
    <p:sldId id="303" r:id="rId11"/>
    <p:sldId id="304" r:id="rId12"/>
    <p:sldId id="305" r:id="rId13"/>
    <p:sldId id="306" r:id="rId14"/>
    <p:sldId id="307" r:id="rId15"/>
    <p:sldId id="308" r:id="rId16"/>
    <p:sldId id="309" r:id="rId17"/>
    <p:sldId id="310" r:id="rId18"/>
    <p:sldId id="311" r:id="rId19"/>
    <p:sldId id="312" r:id="rId20"/>
    <p:sldId id="313" r:id="rId21"/>
    <p:sldId id="322" r:id="rId22"/>
    <p:sldId id="323" r:id="rId23"/>
    <p:sldId id="324" r:id="rId24"/>
    <p:sldId id="314" r:id="rId25"/>
    <p:sldId id="315" r:id="rId26"/>
    <p:sldId id="316" r:id="rId27"/>
    <p:sldId id="317" r:id="rId28"/>
    <p:sldId id="318" r:id="rId29"/>
    <p:sldId id="319" r:id="rId30"/>
    <p:sldId id="320" r:id="rId31"/>
    <p:sldId id="321"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4</a:t>
            </a:fld>
            <a:endParaRPr lang="en-US" dirty="0"/>
          </a:p>
        </p:txBody>
      </p:sp>
    </p:spTree>
    <p:extLst>
      <p:ext uri="{BB962C8B-B14F-4D97-AF65-F5344CB8AC3E}">
        <p14:creationId xmlns:p14="http://schemas.microsoft.com/office/powerpoint/2010/main" val="422430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5</a:t>
            </a:fld>
            <a:endParaRPr lang="en-US" dirty="0"/>
          </a:p>
        </p:txBody>
      </p:sp>
    </p:spTree>
    <p:extLst>
      <p:ext uri="{BB962C8B-B14F-4D97-AF65-F5344CB8AC3E}">
        <p14:creationId xmlns:p14="http://schemas.microsoft.com/office/powerpoint/2010/main" val="422959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8909986/when-should-i-use-npm-with-g-flag-and-wh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odejs.dev/learn/the-package-json-gui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cli/run-scrip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edium.com/better-programming/npm-ci-vs-npm-install-which-should-you-use-in-your-node-js-projects-51e07cb71e2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edium.com/better-programming/npm-ci-vs-npm-install-which-should-you-use-in-your-node-js-projects-51e07cb71e2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better-programming/npm-ci-vs-npm-install-which-should-you-use-in-your-node-js-projects-51e07cb71e2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npmjs.com/package/nodem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npmjs.com/package/debu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package/dotenv"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pmjs.com/package/expres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pmjs.com/package/serve-favic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npmjs.com/package/helm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pmjs.com/package/helm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pmjs.com/package/esli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zone.com/articles/a-beginners-guide-to-npm-the-node-package-manag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npmjs.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npmj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npmjs.com/cli/in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npmjs.com/cli/in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node.JS Part </a:t>
            </a:r>
            <a:r>
              <a:rPr lang="en-US" sz="4400" dirty="0">
                <a:solidFill>
                  <a:schemeClr val="tx1"/>
                </a:solidFill>
              </a:rPr>
              <a:t>II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package.json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package.json components (not all shown in previous slide):</a:t>
            </a:r>
          </a:p>
          <a:p>
            <a:pPr marL="169863" indent="0">
              <a:buNone/>
            </a:pPr>
            <a:r>
              <a:rPr lang="en-US" sz="1800" dirty="0"/>
              <a:t>name sets the application/package name</a:t>
            </a:r>
          </a:p>
          <a:p>
            <a:pPr marL="169863" indent="0">
              <a:buNone/>
            </a:pPr>
            <a:r>
              <a:rPr lang="en-US" sz="1800" dirty="0"/>
              <a:t>version indicates the current version</a:t>
            </a:r>
          </a:p>
          <a:p>
            <a:pPr marL="169863" indent="0">
              <a:buNone/>
            </a:pPr>
            <a:r>
              <a:rPr lang="en-US" sz="1800" dirty="0"/>
              <a:t>description is a brief description of the app/package</a:t>
            </a:r>
          </a:p>
          <a:p>
            <a:pPr marL="169863" indent="0">
              <a:buNone/>
            </a:pPr>
            <a:r>
              <a:rPr lang="en-US" sz="1800" dirty="0"/>
              <a:t>main set the entry point for the application</a:t>
            </a:r>
          </a:p>
          <a:p>
            <a:pPr marL="169863" indent="0">
              <a:buNone/>
            </a:pPr>
            <a:r>
              <a:rPr lang="en-US" sz="1800" dirty="0"/>
              <a:t>private if set to true prevents the app/package to be accidentally published on npm</a:t>
            </a:r>
          </a:p>
          <a:p>
            <a:pPr marL="169863"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314831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package.json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package.json components (not all shown in previous slide):</a:t>
            </a:r>
          </a:p>
          <a:p>
            <a:pPr marL="169863" indent="0">
              <a:buNone/>
            </a:pPr>
            <a:r>
              <a:rPr lang="en-US" sz="1800" dirty="0"/>
              <a:t>scripts defines a set of node scripts you can run</a:t>
            </a:r>
          </a:p>
          <a:p>
            <a:pPr marL="169863" indent="0">
              <a:buNone/>
            </a:pPr>
            <a:r>
              <a:rPr lang="en-US" sz="1800" dirty="0"/>
              <a:t>dependencies sets a list of npm packages installed as dependencies</a:t>
            </a:r>
          </a:p>
          <a:p>
            <a:pPr marL="169863" indent="0">
              <a:buNone/>
            </a:pPr>
            <a:r>
              <a:rPr lang="en-US" sz="1800" dirty="0"/>
              <a:t>devDependencies sets a list of npm packages installed as development dependencies</a:t>
            </a:r>
          </a:p>
          <a:p>
            <a:pPr marL="169863" indent="0">
              <a:buNone/>
            </a:pPr>
            <a:r>
              <a:rPr lang="en-US" sz="1800" dirty="0"/>
              <a:t>engines sets which versions of Node.js this package/app works on</a:t>
            </a:r>
          </a:p>
          <a:p>
            <a:pPr marL="169863" indent="0">
              <a:buNone/>
            </a:pPr>
            <a:r>
              <a:rPr lang="en-US" sz="1800" dirty="0"/>
              <a:t>browserslist is used to tell which browsers (and their versions) you want to support</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4530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Use the </a:t>
            </a:r>
            <a:r>
              <a:rPr lang="en-US" sz="1800" dirty="0">
                <a:latin typeface="Consolas" panose="020B0609020204030204" pitchFamily="49" charset="0"/>
              </a:rPr>
              <a:t>npm install &lt;package-name&gt;</a:t>
            </a:r>
            <a:r>
              <a:rPr lang="en-US" sz="1800" dirty="0"/>
              <a:t> (or “i” instead of install) to install &lt;package-name&gt; an npm package and declare it as a dependency in the package.json file</a:t>
            </a:r>
          </a:p>
          <a:p>
            <a:pPr marL="169863"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pic>
        <p:nvPicPr>
          <p:cNvPr id="6" name="Picture 5"/>
          <p:cNvPicPr>
            <a:picLocks noChangeAspect="1"/>
          </p:cNvPicPr>
          <p:nvPr/>
        </p:nvPicPr>
        <p:blipFill>
          <a:blip r:embed="rId3"/>
          <a:stretch>
            <a:fillRect/>
          </a:stretch>
        </p:blipFill>
        <p:spPr>
          <a:xfrm>
            <a:off x="1177396" y="3476873"/>
            <a:ext cx="9837208" cy="1977133"/>
          </a:xfrm>
          <a:prstGeom prst="rect">
            <a:avLst/>
          </a:prstGeom>
        </p:spPr>
      </p:pic>
    </p:spTree>
    <p:extLst>
      <p:ext uri="{BB962C8B-B14F-4D97-AF65-F5344CB8AC3E}">
        <p14:creationId xmlns:p14="http://schemas.microsoft.com/office/powerpoint/2010/main" val="415090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Use the </a:t>
            </a:r>
            <a:r>
              <a:rPr lang="en-US" sz="1800" dirty="0">
                <a:latin typeface="Consolas" panose="020B0609020204030204" pitchFamily="49" charset="0"/>
              </a:rPr>
              <a:t>npm install &lt;package-name&gt;</a:t>
            </a:r>
            <a:r>
              <a:rPr lang="en-US" sz="1800" dirty="0"/>
              <a:t> (or “i” instead of install) to install &lt;package-name&gt; an npm package and declare it as a dependency in the package.json file  After running the command on the previous page, the following dependency was added to the package.json file:.</a:t>
            </a:r>
          </a:p>
          <a:p>
            <a:pPr marL="169863" indent="0">
              <a:buNone/>
            </a:pPr>
            <a:endParaRPr lang="en-US" sz="1800" dirty="0"/>
          </a:p>
          <a:p>
            <a:pPr marL="169863"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pic>
        <p:nvPicPr>
          <p:cNvPr id="7" name="Picture 6"/>
          <p:cNvPicPr>
            <a:picLocks noChangeAspect="1"/>
          </p:cNvPicPr>
          <p:nvPr/>
        </p:nvPicPr>
        <p:blipFill>
          <a:blip r:embed="rId3"/>
          <a:stretch>
            <a:fillRect/>
          </a:stretch>
        </p:blipFill>
        <p:spPr>
          <a:xfrm>
            <a:off x="1331383" y="4207934"/>
            <a:ext cx="3619500" cy="1066800"/>
          </a:xfrm>
          <a:prstGeom prst="rect">
            <a:avLst/>
          </a:prstGeom>
        </p:spPr>
      </p:pic>
    </p:spTree>
    <p:extLst>
      <p:ext uri="{BB962C8B-B14F-4D97-AF65-F5344CB8AC3E}">
        <p14:creationId xmlns:p14="http://schemas.microsoft.com/office/powerpoint/2010/main" val="94489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 with -g flag</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-g is the global install flag, which makes the package available to all projects without having to do individual installs.  Some "rules of thumb":</a:t>
            </a:r>
          </a:p>
          <a:p>
            <a:pPr marL="228600" indent="0">
              <a:buNone/>
            </a:pPr>
            <a:r>
              <a:rPr lang="en-US" sz="1800" dirty="0"/>
              <a:t>Install globally if the package provides command-line tools</a:t>
            </a:r>
          </a:p>
          <a:p>
            <a:pPr marL="228600" indent="0">
              <a:buNone/>
            </a:pPr>
            <a:r>
              <a:rPr lang="en-US" sz="1800" dirty="0"/>
              <a:t>Install locally if you're using the package as part of your application</a:t>
            </a:r>
          </a:p>
          <a:p>
            <a:pPr marL="228600" indent="0">
              <a:buNone/>
            </a:pPr>
            <a:r>
              <a:rPr lang="en-US" sz="1800" dirty="0"/>
              <a:t>Install globally and locally if both use-cases apply</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https://stackoverflow.com/questions/8909986/when-should-i-use-npm-with-g-flag-and-why</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130107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 with -D flag</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-D is the development install flag, which means the package will be loaded as a development dependency and will not be included when the project goes </a:t>
            </a:r>
            <a:r>
              <a:rPr lang="en-US" sz="1800" i="1" dirty="0"/>
              <a:t>live</a:t>
            </a:r>
            <a:r>
              <a:rPr lang="en-US" sz="1800" dirty="0"/>
              <a:t> on a real server</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242711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uninstall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command </a:t>
            </a:r>
            <a:r>
              <a:rPr lang="en-US" sz="1800" dirty="0">
                <a:latin typeface="Consolas" panose="020B0609020204030204" pitchFamily="49" charset="0"/>
              </a:rPr>
              <a:t>npm uninstall &lt;package-name&gt;</a:t>
            </a:r>
            <a:r>
              <a:rPr lang="en-US" sz="1800" dirty="0"/>
              <a:t> removes the package from the package.json file and makes it unavailable to the current project</a:t>
            </a:r>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https://nodejs.dev/learn/the-package-json-guide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pic>
        <p:nvPicPr>
          <p:cNvPr id="6" name="Picture 5"/>
          <p:cNvPicPr>
            <a:picLocks noChangeAspect="1"/>
          </p:cNvPicPr>
          <p:nvPr/>
        </p:nvPicPr>
        <p:blipFill>
          <a:blip r:embed="rId3"/>
          <a:stretch>
            <a:fillRect/>
          </a:stretch>
        </p:blipFill>
        <p:spPr>
          <a:xfrm>
            <a:off x="2780241" y="3454400"/>
            <a:ext cx="6038850" cy="2484437"/>
          </a:xfrm>
          <a:prstGeom prst="rect">
            <a:avLst/>
          </a:prstGeom>
        </p:spPr>
      </p:pic>
    </p:spTree>
    <p:extLst>
      <p:ext uri="{BB962C8B-B14F-4D97-AF65-F5344CB8AC3E}">
        <p14:creationId xmlns:p14="http://schemas.microsoft.com/office/powerpoint/2010/main" val="99256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run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command </a:t>
            </a:r>
            <a:r>
              <a:rPr lang="en-US" sz="1800" dirty="0">
                <a:latin typeface="Consolas" panose="020B0609020204030204" pitchFamily="49" charset="0"/>
              </a:rPr>
              <a:t>npm run </a:t>
            </a:r>
            <a:r>
              <a:rPr lang="en-US" sz="1800" dirty="0"/>
              <a:t>sets the NODE environment variable to the node executable with which npm is executed</a:t>
            </a:r>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https://docs.npmjs.com/cli/run-script#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325758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 vs. npm ci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npm install, or npm i, is used to install dependencies:</a:t>
            </a:r>
          </a:p>
          <a:p>
            <a:pPr marL="169863" indent="0">
              <a:buNone/>
            </a:pPr>
            <a:r>
              <a:rPr lang="en-US" sz="1800" dirty="0"/>
              <a:t>It will install all the dependencies</a:t>
            </a:r>
          </a:p>
          <a:p>
            <a:pPr marL="169863" indent="0">
              <a:buNone/>
            </a:pPr>
            <a:r>
              <a:rPr lang="en-US" sz="1800" dirty="0"/>
              <a:t>If you use ^ or ~ when you specify the version of your dependency, npm may not install the exact version you specified</a:t>
            </a:r>
          </a:p>
          <a:p>
            <a:pPr marL="169863" indent="0">
              <a:buNone/>
            </a:pPr>
            <a:r>
              <a:rPr lang="en-US" sz="1800" dirty="0"/>
              <a:t>npm install can update your package-lock.json when there are changes such as when you install a new dependency</a:t>
            </a:r>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16000" y="5665327"/>
            <a:ext cx="10058400" cy="830997"/>
          </a:xfrm>
          <a:prstGeom prst="rect">
            <a:avLst/>
          </a:prstGeom>
        </p:spPr>
        <p:txBody>
          <a:bodyPr wrap="square">
            <a:spAutoFit/>
          </a:bodyPr>
          <a:lstStyle/>
          <a:p>
            <a:r>
              <a:rPr lang="en-US" sz="1600" b="1" dirty="0"/>
              <a:t>Source</a:t>
            </a:r>
          </a:p>
          <a:p>
            <a:r>
              <a:rPr lang="en-US" sz="1600" dirty="0">
                <a:hlinkClick r:id="rId2"/>
              </a:rPr>
              <a:t>https://medium.com/better-programming/npm-ci-vs-npm-install-which-should-you-use-in-your-node-js-projects-51e07cb71e26</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58570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 vs. npm ci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npm ci will do the following:</a:t>
            </a:r>
          </a:p>
          <a:p>
            <a:pPr marL="169863" indent="0">
              <a:buNone/>
            </a:pPr>
            <a:r>
              <a:rPr lang="en-US" sz="1800" dirty="0"/>
              <a:t>Delete your node_modules folder to ensure a clean state</a:t>
            </a:r>
          </a:p>
          <a:p>
            <a:pPr marL="169863" indent="0">
              <a:buNone/>
            </a:pPr>
            <a:r>
              <a:rPr lang="en-US" sz="1800" dirty="0"/>
              <a:t>Look in your package-lock.json to install all the dependencies with the exact version</a:t>
            </a:r>
          </a:p>
          <a:p>
            <a:pPr marL="169863" indent="0">
              <a:buNone/>
            </a:pPr>
            <a:r>
              <a:rPr lang="en-US" sz="1800" dirty="0"/>
              <a:t>Unlike npm install, npm ci will never modify your package-lock.json. It does however expect a package-lock.json file in your project — if you do not have this file, npm ci will not work and you have to use npm install instead</a:t>
            </a:r>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16000" y="5665327"/>
            <a:ext cx="10058400" cy="830997"/>
          </a:xfrm>
          <a:prstGeom prst="rect">
            <a:avLst/>
          </a:prstGeom>
        </p:spPr>
        <p:txBody>
          <a:bodyPr wrap="square">
            <a:spAutoFit/>
          </a:bodyPr>
          <a:lstStyle/>
          <a:p>
            <a:r>
              <a:rPr lang="en-US" sz="1600" b="1" dirty="0"/>
              <a:t>Source</a:t>
            </a:r>
          </a:p>
          <a:p>
            <a:r>
              <a:rPr lang="en-US" sz="1600" dirty="0">
                <a:hlinkClick r:id="rId2"/>
              </a:rPr>
              <a:t>https://medium.com/better-programming/npm-ci-vs-npm-install-which-should-you-use-in-your-node-js-projects-51e07cb71e26</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99381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What is NPM</a:t>
            </a:r>
          </a:p>
          <a:p>
            <a:r>
              <a:rPr lang="en-US" sz="1800" dirty="0"/>
              <a:t>How to run NPM</a:t>
            </a:r>
          </a:p>
          <a:p>
            <a:r>
              <a:rPr lang="en-US" sz="1800" dirty="0"/>
              <a:t>How to use major NPM commands</a:t>
            </a:r>
          </a:p>
          <a:p>
            <a:r>
              <a:rPr lang="en-US" sz="1800" dirty="0"/>
              <a:t>How to use major NPM packages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install vs. npm ci – which to use?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b="1" dirty="0"/>
              <a:t>If you are on npm v6 or higher</a:t>
            </a:r>
            <a:r>
              <a:rPr lang="en-US" sz="1800" dirty="0"/>
              <a:t>:</a:t>
            </a:r>
          </a:p>
          <a:p>
            <a:pPr marL="169863" indent="0">
              <a:buNone/>
              <a:tabLst>
                <a:tab pos="169863" algn="l"/>
              </a:tabLst>
            </a:pPr>
            <a:r>
              <a:rPr lang="en-US" sz="1800" dirty="0"/>
              <a:t>Use npm install to install new dependencies, or to update existing dependencies (e.g. going from version 1 to version 2).</a:t>
            </a:r>
          </a:p>
          <a:p>
            <a:pPr marL="169863" indent="0">
              <a:buNone/>
              <a:tabLst>
                <a:tab pos="169863" algn="l"/>
              </a:tabLst>
            </a:pPr>
            <a:r>
              <a:rPr lang="en-US" sz="1800" dirty="0"/>
              <a:t>Use npm ci when running in continuous integration, or if you want to install dependencies without modifying the package-lock.json.</a:t>
            </a:r>
          </a:p>
          <a:p>
            <a:r>
              <a:rPr lang="en-US" sz="1800" b="1" dirty="0"/>
              <a:t>If you are on NPM v5 or lower</a:t>
            </a:r>
            <a:r>
              <a:rPr lang="en-US" sz="1800" dirty="0"/>
              <a:t>:</a:t>
            </a:r>
          </a:p>
          <a:p>
            <a:pPr marL="169863" indent="0">
              <a:buNone/>
            </a:pPr>
            <a:r>
              <a:rPr lang="en-US" sz="1800" dirty="0"/>
              <a:t>You can only use npm install to install or update dependencies</a:t>
            </a:r>
          </a:p>
        </p:txBody>
      </p:sp>
      <p:sp>
        <p:nvSpPr>
          <p:cNvPr id="4" name="Rectangle 3">
            <a:extLst>
              <a:ext uri="{FF2B5EF4-FFF2-40B4-BE49-F238E27FC236}">
                <a16:creationId xmlns:a16="http://schemas.microsoft.com/office/drawing/2014/main" id="{0C71533A-4A29-47E2-A4D4-85E44356516A}"/>
              </a:ext>
            </a:extLst>
          </p:cNvPr>
          <p:cNvSpPr/>
          <p:nvPr/>
        </p:nvSpPr>
        <p:spPr>
          <a:xfrm>
            <a:off x="1016000" y="5665327"/>
            <a:ext cx="10058400" cy="830997"/>
          </a:xfrm>
          <a:prstGeom prst="rect">
            <a:avLst/>
          </a:prstGeom>
        </p:spPr>
        <p:txBody>
          <a:bodyPr wrap="square">
            <a:spAutoFit/>
          </a:bodyPr>
          <a:lstStyle/>
          <a:p>
            <a:r>
              <a:rPr lang="en-US" sz="1600" b="1" dirty="0"/>
              <a:t>Source</a:t>
            </a:r>
          </a:p>
          <a:p>
            <a:r>
              <a:rPr lang="en-US" sz="1600" dirty="0">
                <a:hlinkClick r:id="rId2"/>
              </a:rPr>
              <a:t>https://medium.com/better-programming/npm-ci-vs-npm-install-which-should-you-use-in-your-node-js-projects-51e07cb71e26</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76744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nodemon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nodemon is a tool that helps develop node.js based applications by automatically restarting the node application when file changes in the directory are detected</a:t>
            </a:r>
          </a:p>
          <a:p>
            <a:r>
              <a:rPr lang="en-US" sz="1800" dirty="0"/>
              <a:t>nodemon does not require any additional changes to your code or method of development. nodemon is a replacement wrapper for node</a:t>
            </a:r>
          </a:p>
          <a:p>
            <a:pPr marL="169863" indent="0">
              <a:buNone/>
            </a:pPr>
            <a:r>
              <a:rPr lang="en-US" sz="1800" dirty="0"/>
              <a:t>Syntax: </a:t>
            </a:r>
            <a:r>
              <a:rPr lang="en-US" sz="1800" dirty="0">
                <a:latin typeface="Consolas" panose="020B0609020204030204" pitchFamily="49" charset="0"/>
              </a:rPr>
              <a:t>npm i -g nodemon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https://www.npmjs.com/package/nodemon</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58398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debug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debug is a JavaScript debugging utility modelled after Node.js core's debugging technique. Works in Node.js and web browsers</a:t>
            </a:r>
          </a:p>
          <a:p>
            <a:r>
              <a:rPr lang="en-US" sz="1800" dirty="0"/>
              <a:t>debug exposes a function.  You pass this function the name of your module, and it will return a decorated version of console.error for you to pass debug statements to. This will allow you to toggle the debug output for different parts of your module as well </a:t>
            </a:r>
          </a:p>
          <a:p>
            <a:pPr marL="169863" indent="0">
              <a:buNone/>
            </a:pPr>
            <a:r>
              <a:rPr lang="en-US" sz="1800" dirty="0"/>
              <a:t>Syntax: </a:t>
            </a:r>
            <a:r>
              <a:rPr lang="en-US" sz="1800" dirty="0">
                <a:latin typeface="Consolas" panose="020B0609020204030204" pitchFamily="49" charset="0"/>
              </a:rPr>
              <a:t>npm i debug</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https://www.npmjs.com/package/debug</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263290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dotenv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dotenv is a zero-dependency module that loads environment variables from a .env file into process.env </a:t>
            </a:r>
          </a:p>
          <a:p>
            <a:r>
              <a:rPr lang="en-US" sz="1800" dirty="0"/>
              <a:t>The process.env global variable is injected by the Node at runtime for the application to use.  It represents the state of the system environment the application is in when it starts</a:t>
            </a:r>
          </a:p>
          <a:p>
            <a:pPr marL="169863" indent="0">
              <a:buNone/>
            </a:pPr>
            <a:r>
              <a:rPr lang="en-US" sz="1800" dirty="0"/>
              <a:t>Syntax: </a:t>
            </a:r>
            <a:r>
              <a:rPr lang="en-US" sz="1800" dirty="0">
                <a:latin typeface="Consolas" panose="020B0609020204030204" pitchFamily="49" charset="0"/>
              </a:rPr>
              <a:t>npm i dotenv</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https://www.npmjs.com/package/dotenv</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231067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express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fontScale="70000" lnSpcReduction="20000"/>
          </a:bodyPr>
          <a:lstStyle/>
          <a:p>
            <a:r>
              <a:rPr lang="en-US" sz="2600" dirty="0"/>
              <a:t>express is defined as a fast, unopinionated, minimalist web framework for node, syntax:</a:t>
            </a:r>
          </a:p>
          <a:p>
            <a:pPr marL="169863" indent="0">
              <a:buNone/>
            </a:pPr>
            <a:r>
              <a:rPr lang="en-US" sz="2300" dirty="0">
                <a:latin typeface="Consolas" panose="020B0609020204030204" pitchFamily="49" charset="0"/>
              </a:rPr>
              <a:t>const express = require('express')</a:t>
            </a:r>
          </a:p>
          <a:p>
            <a:pPr marL="169863" indent="0">
              <a:buNone/>
            </a:pPr>
            <a:r>
              <a:rPr lang="en-US" sz="2300" dirty="0">
                <a:latin typeface="Consolas" panose="020B0609020204030204" pitchFamily="49" charset="0"/>
              </a:rPr>
              <a:t>const app = express()</a:t>
            </a:r>
          </a:p>
          <a:p>
            <a:pPr marL="169863" indent="0">
              <a:buNone/>
            </a:pPr>
            <a:r>
              <a:rPr lang="en-US" sz="2300" dirty="0">
                <a:latin typeface="Consolas" panose="020B0609020204030204" pitchFamily="49" charset="0"/>
              </a:rPr>
              <a:t> app.get('/', function (req, res) {</a:t>
            </a:r>
          </a:p>
          <a:p>
            <a:pPr marL="169863" indent="0">
              <a:buNone/>
            </a:pPr>
            <a:r>
              <a:rPr lang="en-US" sz="2300" dirty="0">
                <a:latin typeface="Consolas" panose="020B0609020204030204" pitchFamily="49" charset="0"/>
              </a:rPr>
              <a:t>  res.send('Hello World')</a:t>
            </a:r>
          </a:p>
          <a:p>
            <a:pPr marL="169863" indent="0">
              <a:buNone/>
            </a:pPr>
            <a:r>
              <a:rPr lang="en-US" sz="2300" dirty="0">
                <a:latin typeface="Consolas" panose="020B0609020204030204" pitchFamily="49" charset="0"/>
              </a:rPr>
              <a:t>})</a:t>
            </a:r>
          </a:p>
          <a:p>
            <a:pPr marL="169863" indent="0">
              <a:buNone/>
            </a:pPr>
            <a:r>
              <a:rPr lang="en-US" sz="2300" dirty="0">
                <a:latin typeface="Consolas" panose="020B0609020204030204" pitchFamily="49" charset="0"/>
              </a:rPr>
              <a:t> </a:t>
            </a:r>
          </a:p>
          <a:p>
            <a:pPr marL="169863" indent="0">
              <a:buNone/>
            </a:pPr>
            <a:r>
              <a:rPr lang="en-US" sz="2300" dirty="0">
                <a:latin typeface="Consolas" panose="020B0609020204030204" pitchFamily="49" charset="0"/>
              </a:rPr>
              <a:t>app.listen(3000)</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https://www.npmjs.com/package/express</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14879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serve-favicon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serve-favicon package is Node.js middleware for serving a favicon.  A favicon is a visual cue that client software, like browsers, use to identify a site </a:t>
            </a:r>
          </a:p>
          <a:p>
            <a:r>
              <a:rPr lang="en-US" sz="1800" dirty="0"/>
              <a:t>Syntax:</a:t>
            </a:r>
            <a:r>
              <a:rPr lang="en-US" sz="2300" dirty="0">
                <a:latin typeface="Consolas" panose="020B0609020204030204" pitchFamily="49" charset="0"/>
              </a:rPr>
              <a:t> </a:t>
            </a:r>
            <a:r>
              <a:rPr lang="en-US" sz="1800" dirty="0">
                <a:latin typeface="Consolas" panose="020B0609020204030204" pitchFamily="49" charset="0"/>
              </a:rPr>
              <a:t>npm i serve-favicon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https://www.npmjs.com/package/serve-favicon</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150630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helmet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helmet package helps secure Express apps by setting various HTTP headers</a:t>
            </a:r>
          </a:p>
          <a:p>
            <a:r>
              <a:rPr lang="en-US" sz="1800" dirty="0"/>
              <a:t>Helmet is a collection of 11 smaller middleware functions that set HTTP response headers </a:t>
            </a:r>
          </a:p>
          <a:p>
            <a:pPr marL="169863" indent="0">
              <a:buNone/>
            </a:pPr>
            <a:r>
              <a:rPr lang="en-US" sz="1800" dirty="0"/>
              <a:t>Syntax:</a:t>
            </a:r>
            <a:r>
              <a:rPr lang="en-US" sz="2300" dirty="0">
                <a:latin typeface="Consolas" panose="020B0609020204030204" pitchFamily="49" charset="0"/>
              </a:rPr>
              <a:t> </a:t>
            </a:r>
            <a:r>
              <a:rPr lang="en-US" sz="1800" dirty="0">
                <a:latin typeface="Consolas" panose="020B0609020204030204" pitchFamily="49" charset="0"/>
              </a:rPr>
              <a:t>npm i helmet --save</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https://www.npmjs.com/package/helmet</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2831102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@hapi/joy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@hapi/joi package is advertised as the most powerful schema description language and data validator for JavaScript</a:t>
            </a:r>
          </a:p>
          <a:p>
            <a:pPr marL="169863" indent="0">
              <a:buNone/>
            </a:pPr>
            <a:r>
              <a:rPr lang="en-US" sz="1800" dirty="0"/>
              <a:t>Syntax:</a:t>
            </a:r>
            <a:r>
              <a:rPr lang="en-US" sz="2300" dirty="0">
                <a:latin typeface="Consolas" panose="020B0609020204030204" pitchFamily="49" charset="0"/>
              </a:rPr>
              <a:t> </a:t>
            </a:r>
            <a:r>
              <a:rPr lang="en-US" sz="1800" dirty="0">
                <a:latin typeface="Consolas" panose="020B0609020204030204" pitchFamily="49" charset="0"/>
              </a:rPr>
              <a:t>npm i @hapi/joi</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https://www.npmjs.com/package/helmet</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179450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eslint Package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eslint package is a tool for identifying and reporting on patterns found in ECMAScript/JavaScript code</a:t>
            </a:r>
          </a:p>
          <a:p>
            <a:pPr marL="169863" indent="0">
              <a:buNone/>
            </a:pPr>
            <a:r>
              <a:rPr lang="en-US" sz="1800" dirty="0"/>
              <a:t>Syntax:</a:t>
            </a:r>
            <a:r>
              <a:rPr lang="en-US" sz="2300" dirty="0">
                <a:latin typeface="Consolas" panose="020B0609020204030204" pitchFamily="49" charset="0"/>
              </a:rPr>
              <a:t> </a:t>
            </a:r>
            <a:r>
              <a:rPr lang="en-US" sz="1800" dirty="0">
                <a:latin typeface="Consolas" panose="020B0609020204030204" pitchFamily="49" charset="0"/>
              </a:rPr>
              <a:t>npm i eslint</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https://www.npmjs.com/package/eslint</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3490350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a:t>What Node.js Package Manager (NPM) is and how to run NPM</a:t>
            </a:r>
          </a:p>
          <a:p>
            <a:r>
              <a:rPr lang="en-US" sz="1800" dirty="0"/>
              <a:t>Major NPM commands, including: npm -v, npm init, npm install, npm install -g, npm install -D, npm uninstall, and npm run</a:t>
            </a:r>
          </a:p>
          <a:p>
            <a:r>
              <a:rPr lang="en-US" sz="1800" dirty="0"/>
              <a:t>Major NPM packages, including: nodemon, debug, dotenv, express, serve-favicon, helmet, @hapi/joi, eslint</a:t>
            </a:r>
          </a:p>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45252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Node Package Manager (NPM)</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dirty="0"/>
              <a:t>The Node Package Manager (NPM) provides three main functionalities:</a:t>
            </a:r>
          </a:p>
          <a:p>
            <a:pPr marL="169863" indent="0">
              <a:buNone/>
            </a:pPr>
            <a:r>
              <a:rPr lang="en-US" sz="1800" b="1" dirty="0"/>
              <a:t>The Website</a:t>
            </a:r>
            <a:r>
              <a:rPr lang="en-US" sz="1800" dirty="0"/>
              <a:t>, the place where users can browse packages, read the documentation and find general info on NPM</a:t>
            </a:r>
          </a:p>
          <a:p>
            <a:pPr marL="169863" indent="0">
              <a:buNone/>
            </a:pPr>
            <a:r>
              <a:rPr lang="en-US" sz="1800" b="1" dirty="0"/>
              <a:t>The Registry</a:t>
            </a:r>
            <a:r>
              <a:rPr lang="en-US" sz="1800" dirty="0"/>
              <a:t>, the database that stores the information and the code for the packages</a:t>
            </a:r>
          </a:p>
          <a:p>
            <a:pPr marL="169863" indent="0">
              <a:buNone/>
            </a:pPr>
            <a:r>
              <a:rPr lang="en-US" sz="1800" b="1" dirty="0"/>
              <a:t>The NPM Client</a:t>
            </a:r>
            <a:r>
              <a:rPr lang="en-US" sz="1800" dirty="0"/>
              <a:t>, the tool installed on the developer's machine to allow them to install, publish, and update packages. It also provides a command line utility to install Node.js packages, do version management and dependency management of Node.js packages</a:t>
            </a:r>
          </a:p>
          <a:p>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https://dzone.com/articles/a-beginners-guide-to-npm-the-node-package-manager</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41628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NPM Website</a:t>
            </a:r>
          </a:p>
        </p:txBody>
      </p:sp>
      <p:pic>
        <p:nvPicPr>
          <p:cNvPr id="7" name="Content Placeholder 6"/>
          <p:cNvPicPr>
            <a:picLocks noGrp="1" noChangeAspect="1"/>
          </p:cNvPicPr>
          <p:nvPr>
            <p:ph idx="1"/>
          </p:nvPr>
        </p:nvPicPr>
        <p:blipFill>
          <a:blip r:embed="rId3"/>
          <a:stretch>
            <a:fillRect/>
          </a:stretch>
        </p:blipFill>
        <p:spPr>
          <a:xfrm>
            <a:off x="1066799" y="2040467"/>
            <a:ext cx="9812867" cy="3775558"/>
          </a:xfrm>
          <a:prstGeom prst="rect">
            <a:avLst/>
          </a:prstGeom>
        </p:spPr>
      </p:pic>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4"/>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5209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7743167" cy="1371600"/>
          </a:xfrm>
        </p:spPr>
        <p:txBody>
          <a:bodyPr>
            <a:normAutofit/>
          </a:bodyPr>
          <a:lstStyle/>
          <a:p>
            <a:r>
              <a:rPr lang="en-US" u="sng" dirty="0"/>
              <a:t>NPM Website Documentation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https://docs.npmjs.com/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pic>
        <p:nvPicPr>
          <p:cNvPr id="6" name="Content Placeholder 5"/>
          <p:cNvPicPr>
            <a:picLocks noGrp="1" noChangeAspect="1"/>
          </p:cNvPicPr>
          <p:nvPr>
            <p:ph idx="1"/>
          </p:nvPr>
        </p:nvPicPr>
        <p:blipFill>
          <a:blip r:embed="rId4"/>
          <a:stretch>
            <a:fillRect/>
          </a:stretch>
        </p:blipFill>
        <p:spPr>
          <a:xfrm>
            <a:off x="4673002" y="1969284"/>
            <a:ext cx="2845995" cy="3849687"/>
          </a:xfrm>
          <a:prstGeom prst="rect">
            <a:avLst/>
          </a:prstGeom>
        </p:spPr>
      </p:pic>
    </p:spTree>
    <p:extLst>
      <p:ext uri="{BB962C8B-B14F-4D97-AF65-F5344CB8AC3E}">
        <p14:creationId xmlns:p14="http://schemas.microsoft.com/office/powerpoint/2010/main" val="206209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Current NPM Version You Are Running</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Run the command </a:t>
            </a:r>
            <a:r>
              <a:rPr lang="en-US" sz="1800" dirty="0">
                <a:latin typeface="Consolas" panose="020B0609020204030204" pitchFamily="49" charset="0"/>
              </a:rPr>
              <a:t>npm –v</a:t>
            </a:r>
            <a:r>
              <a:rPr lang="en-US" sz="1800" dirty="0"/>
              <a:t> to find out the version of NPM you are running</a:t>
            </a:r>
          </a:p>
          <a:p>
            <a:pPr marL="0"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pic>
        <p:nvPicPr>
          <p:cNvPr id="6" name="Picture 5"/>
          <p:cNvPicPr>
            <a:picLocks noChangeAspect="1"/>
          </p:cNvPicPr>
          <p:nvPr/>
        </p:nvPicPr>
        <p:blipFill>
          <a:blip r:embed="rId2"/>
          <a:stretch>
            <a:fillRect/>
          </a:stretch>
        </p:blipFill>
        <p:spPr>
          <a:xfrm>
            <a:off x="2737379" y="3516739"/>
            <a:ext cx="5819775" cy="1152525"/>
          </a:xfrm>
          <a:prstGeom prst="rect">
            <a:avLst/>
          </a:prstGeom>
        </p:spPr>
      </p:pic>
    </p:spTree>
    <p:extLst>
      <p:ext uri="{BB962C8B-B14F-4D97-AF65-F5344CB8AC3E}">
        <p14:creationId xmlns:p14="http://schemas.microsoft.com/office/powerpoint/2010/main" val="325922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npm init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Run the command </a:t>
            </a:r>
            <a:r>
              <a:rPr lang="en-US" sz="1800" dirty="0">
                <a:latin typeface="Consolas" panose="020B0609020204030204" pitchFamily="49" charset="0"/>
              </a:rPr>
              <a:t>npm init</a:t>
            </a:r>
            <a:r>
              <a:rPr lang="en-US" sz="1800" dirty="0"/>
              <a:t> to create a package.json file for your project.  Adding the </a:t>
            </a:r>
            <a:r>
              <a:rPr lang="en-US" sz="1800" dirty="0">
                <a:latin typeface="Consolas" panose="020B0609020204030204" pitchFamily="49" charset="0"/>
              </a:rPr>
              <a:t>–y</a:t>
            </a:r>
            <a:r>
              <a:rPr lang="en-US" sz="1800" dirty="0"/>
              <a:t> flag to the command accepts the defaults</a:t>
            </a:r>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https://docs.npmjs.com/cli/init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277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package.json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package.json file is kind of a manifest for your project. It can do a lot of things, completely unrelated. It's a central repository of configuration for tools, for example. It's also where npm and yarn store the names and versions for all the installed packages</a:t>
            </a:r>
          </a:p>
          <a:p>
            <a:r>
              <a:rPr lang="en-US" sz="1800" dirty="0"/>
              <a:t>The package.json file is created when the </a:t>
            </a:r>
            <a:r>
              <a:rPr lang="en-US" sz="1800" dirty="0">
                <a:latin typeface="Consolas" panose="020B0609020204030204" pitchFamily="49" charset="0"/>
              </a:rPr>
              <a:t>npm init</a:t>
            </a:r>
            <a:r>
              <a:rPr lang="en-US" sz="1800" dirty="0"/>
              <a:t> command is run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https://docs.npmjs.com/cli/init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1351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698966" cy="1371600"/>
          </a:xfrm>
        </p:spPr>
        <p:txBody>
          <a:bodyPr>
            <a:normAutofit/>
          </a:bodyPr>
          <a:lstStyle/>
          <a:p>
            <a:r>
              <a:rPr lang="en-US" u="sng" dirty="0"/>
              <a:t>package.json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105180"/>
            <a:ext cx="10058400" cy="3347354"/>
          </a:xfrm>
        </p:spPr>
        <p:txBody>
          <a:bodyPr>
            <a:normAutofit fontScale="25000" lnSpcReduction="20000"/>
          </a:bodyPr>
          <a:lstStyle/>
          <a:p>
            <a:r>
              <a:rPr lang="en-US" sz="7200" dirty="0"/>
              <a:t>Here is a sample package.json file</a:t>
            </a:r>
            <a:r>
              <a:rPr lang="en-US" sz="4500" dirty="0"/>
              <a:t>:</a:t>
            </a:r>
          </a:p>
          <a:p>
            <a:pPr marL="0" indent="0">
              <a:buNone/>
            </a:pPr>
            <a:r>
              <a:rPr lang="en-US" sz="4800" dirty="0">
                <a:latin typeface="Consolas" panose="020B0609020204030204" pitchFamily="49" charset="0"/>
              </a:rPr>
              <a:t>{</a:t>
            </a:r>
          </a:p>
          <a:p>
            <a:pPr marL="0" indent="0">
              <a:buNone/>
            </a:pPr>
            <a:r>
              <a:rPr lang="en-US" sz="4800" dirty="0">
                <a:latin typeface="Consolas" panose="020B0609020204030204" pitchFamily="49" charset="0"/>
              </a:rPr>
              <a:t>  "name": "nodeone",</a:t>
            </a:r>
          </a:p>
          <a:p>
            <a:pPr marL="0" indent="0">
              <a:buNone/>
            </a:pPr>
            <a:r>
              <a:rPr lang="en-US" sz="4800" dirty="0">
                <a:latin typeface="Consolas" panose="020B0609020204030204" pitchFamily="49" charset="0"/>
              </a:rPr>
              <a:t>  "version": "1.0.0",</a:t>
            </a:r>
          </a:p>
          <a:p>
            <a:pPr marL="0" indent="0">
              <a:buNone/>
            </a:pPr>
            <a:r>
              <a:rPr lang="en-US" sz="4800" dirty="0">
                <a:latin typeface="Consolas" panose="020B0609020204030204" pitchFamily="49" charset="0"/>
              </a:rPr>
              <a:t>  "description": "This project creates a simple node.js web server",</a:t>
            </a:r>
          </a:p>
          <a:p>
            <a:pPr marL="0" indent="0">
              <a:buNone/>
            </a:pPr>
            <a:r>
              <a:rPr lang="en-US" sz="4800" dirty="0">
                <a:latin typeface="Consolas" panose="020B0609020204030204" pitchFamily="49" charset="0"/>
              </a:rPr>
              <a:t>  "main": "main.js",</a:t>
            </a:r>
          </a:p>
          <a:p>
            <a:pPr marL="0" indent="0">
              <a:buNone/>
            </a:pPr>
            <a:r>
              <a:rPr lang="en-US" sz="4800" dirty="0">
                <a:latin typeface="Consolas" panose="020B0609020204030204" pitchFamily="49" charset="0"/>
              </a:rPr>
              <a:t>  "scripts": {</a:t>
            </a:r>
          </a:p>
          <a:p>
            <a:pPr marL="0" indent="0">
              <a:buNone/>
            </a:pPr>
            <a:r>
              <a:rPr lang="en-US" sz="4800" dirty="0">
                <a:latin typeface="Consolas" panose="020B0609020204030204" pitchFamily="49" charset="0"/>
              </a:rPr>
              <a:t>    "test": "echo \"Error: no test specified\" &amp;&amp; exit 1"</a:t>
            </a:r>
          </a:p>
          <a:p>
            <a:pPr marL="0" indent="0">
              <a:buNone/>
            </a:pPr>
            <a:r>
              <a:rPr lang="en-US" sz="4800" dirty="0">
                <a:latin typeface="Consolas" panose="020B0609020204030204" pitchFamily="49" charset="0"/>
              </a:rPr>
              <a:t>  },</a:t>
            </a:r>
          </a:p>
          <a:p>
            <a:pPr marL="0" indent="0">
              <a:buNone/>
            </a:pPr>
            <a:r>
              <a:rPr lang="en-US" sz="4800" dirty="0">
                <a:latin typeface="Consolas" panose="020B0609020204030204" pitchFamily="49" charset="0"/>
              </a:rPr>
              <a:t>  "author": "Jeff Scott",</a:t>
            </a:r>
          </a:p>
          <a:p>
            <a:pPr marL="0" indent="0">
              <a:buNone/>
            </a:pPr>
            <a:r>
              <a:rPr lang="en-US" sz="4800" dirty="0">
                <a:latin typeface="Consolas" panose="020B0609020204030204" pitchFamily="49" charset="0"/>
              </a:rPr>
              <a:t>  "license": "ISC"</a:t>
            </a:r>
          </a:p>
          <a:p>
            <a:pPr marL="0" indent="0">
              <a:buNone/>
            </a:pPr>
            <a:r>
              <a:rPr lang="en-US" sz="4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089513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1747</Words>
  <Application>Microsoft Office PowerPoint</Application>
  <PresentationFormat>Widescreen</PresentationFormat>
  <Paragraphs>197</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Century Gothic</vt:lpstr>
      <vt:lpstr>Consolas</vt:lpstr>
      <vt:lpstr>Garamond</vt:lpstr>
      <vt:lpstr>SavonVTI</vt:lpstr>
      <vt:lpstr>node.JS Part II</vt:lpstr>
      <vt:lpstr>Objectives</vt:lpstr>
      <vt:lpstr>Node Package Manager (NPM)</vt:lpstr>
      <vt:lpstr>NPM Website</vt:lpstr>
      <vt:lpstr>NPM Website Documentation</vt:lpstr>
      <vt:lpstr>Current NPM Version You Are Running</vt:lpstr>
      <vt:lpstr>npm init</vt:lpstr>
      <vt:lpstr>package.json</vt:lpstr>
      <vt:lpstr>package.json</vt:lpstr>
      <vt:lpstr>package.json</vt:lpstr>
      <vt:lpstr>package.json</vt:lpstr>
      <vt:lpstr>npm install</vt:lpstr>
      <vt:lpstr>npm install</vt:lpstr>
      <vt:lpstr>npm install with -g flag</vt:lpstr>
      <vt:lpstr>npm install with -D flag</vt:lpstr>
      <vt:lpstr>npm uninstall</vt:lpstr>
      <vt:lpstr>npm run</vt:lpstr>
      <vt:lpstr>npm install vs. npm ci</vt:lpstr>
      <vt:lpstr>npm install vs. npm ci</vt:lpstr>
      <vt:lpstr>npm install vs. npm ci – which to use?</vt:lpstr>
      <vt:lpstr>NPM nodemon Package</vt:lpstr>
      <vt:lpstr>NPM debug Package</vt:lpstr>
      <vt:lpstr>NPM dotenv Package</vt:lpstr>
      <vt:lpstr>NPM express Package</vt:lpstr>
      <vt:lpstr>NPM serve-favicon Package</vt:lpstr>
      <vt:lpstr>NPM helmet Package</vt:lpstr>
      <vt:lpstr>NPM @hapi/joy Package</vt:lpstr>
      <vt:lpstr>NPM eslint Package</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2020-09-02T13:51:41Z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