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5"/>
  </p:notesMasterIdLst>
  <p:sldIdLst>
    <p:sldId id="257" r:id="rId5"/>
    <p:sldId id="263" r:id="rId6"/>
    <p:sldId id="277" r:id="rId7"/>
    <p:sldId id="278" r:id="rId8"/>
    <p:sldId id="279" r:id="rId9"/>
    <p:sldId id="280" r:id="rId10"/>
    <p:sldId id="281" r:id="rId11"/>
    <p:sldId id="282" r:id="rId12"/>
    <p:sldId id="284" r:id="rId13"/>
    <p:sldId id="286" r:id="rId14"/>
    <p:sldId id="288" r:id="rId15"/>
    <p:sldId id="285" r:id="rId16"/>
    <p:sldId id="287"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4" d="100"/>
          <a:sy n="114" d="100"/>
        </p:scale>
        <p:origin x="5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9/2/2020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9/2/2020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9/2/2020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9/2/2020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9/2/2020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9/2/2020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8081/listUse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sradar.com/how-to-install-node-js-on-windows-1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edium.com/letsboot/basics-using-ajax-with-fetch-api-b2218b0b969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Application_programming_interfa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Application_programming_interfa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node</a:t>
            </a:r>
            <a:r>
              <a:rPr lang="en-US" sz="4400" dirty="0">
                <a:solidFill>
                  <a:schemeClr val="tx1"/>
                </a:solidFill>
              </a:rPr>
              <a:t>.js </a:t>
            </a:r>
            <a:r>
              <a:rPr lang="en-US" sz="4400">
                <a:solidFill>
                  <a:schemeClr val="tx1"/>
                </a:solidFill>
              </a:rPr>
              <a:t>Part IV</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7810899" cy="1371600"/>
          </a:xfrm>
        </p:spPr>
        <p:txBody>
          <a:bodyPr>
            <a:normAutofit/>
          </a:bodyPr>
          <a:lstStyle/>
          <a:p>
            <a:r>
              <a:rPr lang="en-US" u="sng" dirty="0"/>
              <a:t>RESTful Web Server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Based on this information, provide following RESTful APIs:</a:t>
            </a: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pic>
        <p:nvPicPr>
          <p:cNvPr id="4" name="Picture 3"/>
          <p:cNvPicPr>
            <a:picLocks noChangeAspect="1"/>
          </p:cNvPicPr>
          <p:nvPr/>
        </p:nvPicPr>
        <p:blipFill>
          <a:blip r:embed="rId2"/>
          <a:stretch>
            <a:fillRect/>
          </a:stretch>
        </p:blipFill>
        <p:spPr>
          <a:xfrm>
            <a:off x="1193800" y="2370667"/>
            <a:ext cx="9093199" cy="3208866"/>
          </a:xfrm>
          <a:prstGeom prst="rect">
            <a:avLst/>
          </a:prstGeom>
        </p:spPr>
      </p:pic>
    </p:spTree>
    <p:extLst>
      <p:ext uri="{BB962C8B-B14F-4D97-AF65-F5344CB8AC3E}">
        <p14:creationId xmlns:p14="http://schemas.microsoft.com/office/powerpoint/2010/main" val="195453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8742234" cy="1371600"/>
          </a:xfrm>
        </p:spPr>
        <p:txBody>
          <a:bodyPr>
            <a:normAutofit/>
          </a:bodyPr>
          <a:lstStyle/>
          <a:p>
            <a:r>
              <a:rPr lang="en-US" u="sng" dirty="0"/>
              <a:t>RESTful Web Server Example</a:t>
            </a:r>
            <a:r>
              <a:rPr lang="en-US" sz="2000" u="sng" dirty="0"/>
              <a:t> (users.json)</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169863" indent="0">
              <a:buNone/>
            </a:pPr>
            <a:r>
              <a:rPr lang="en-US" sz="1800" dirty="0"/>
              <a:t>{</a:t>
            </a:r>
          </a:p>
          <a:p>
            <a:pPr marL="169863" indent="0">
              <a:buNone/>
            </a:pPr>
            <a:r>
              <a:rPr lang="en-US" sz="1800" dirty="0"/>
              <a:t>  "user1" : {</a:t>
            </a:r>
          </a:p>
          <a:p>
            <a:pPr marL="169863" indent="0">
              <a:buNone/>
            </a:pPr>
            <a:r>
              <a:rPr lang="en-US" sz="1800" dirty="0"/>
              <a:t>    "name" : "mahesh",</a:t>
            </a:r>
          </a:p>
          <a:p>
            <a:pPr marL="169863" indent="0">
              <a:buNone/>
            </a:pPr>
            <a:r>
              <a:rPr lang="en-US" sz="1800" dirty="0"/>
              <a:t>    "password" : "password1",</a:t>
            </a:r>
          </a:p>
          <a:p>
            <a:pPr marL="169863" indent="0">
              <a:buNone/>
            </a:pPr>
            <a:r>
              <a:rPr lang="en-US" sz="1800" dirty="0"/>
              <a:t>    "profession" : "teacher",</a:t>
            </a:r>
          </a:p>
          <a:p>
            <a:pPr marL="169863" indent="0">
              <a:buNone/>
            </a:pPr>
            <a:r>
              <a:rPr lang="en-US" sz="1800" dirty="0"/>
              <a:t>    "id": 1</a:t>
            </a:r>
          </a:p>
          <a:p>
            <a:pPr marL="169863" indent="0">
              <a:buNone/>
            </a:pPr>
            <a:r>
              <a:rPr lang="en-US" sz="1800" dirty="0"/>
              <a:t>  },</a:t>
            </a: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385461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8488234" cy="1371600"/>
          </a:xfrm>
        </p:spPr>
        <p:txBody>
          <a:bodyPr>
            <a:normAutofit/>
          </a:bodyPr>
          <a:lstStyle/>
          <a:p>
            <a:r>
              <a:rPr lang="en-US" u="sng" dirty="0"/>
              <a:t>RESTful Web Server Example</a:t>
            </a:r>
            <a:r>
              <a:rPr lang="en-US" sz="2000" u="sng" dirty="0"/>
              <a:t> (users.json)</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a:t>    "user2" : {</a:t>
            </a:r>
          </a:p>
          <a:p>
            <a:pPr marL="0" indent="0">
              <a:buNone/>
            </a:pPr>
            <a:r>
              <a:rPr lang="en-US" sz="1800" dirty="0"/>
              <a:t>        "name" : "suresh",</a:t>
            </a:r>
          </a:p>
          <a:p>
            <a:pPr marL="0" indent="0">
              <a:buNone/>
            </a:pPr>
            <a:r>
              <a:rPr lang="en-US" sz="1800" dirty="0"/>
              <a:t>        "password" : "password2",</a:t>
            </a:r>
          </a:p>
          <a:p>
            <a:pPr marL="0" indent="0">
              <a:buNone/>
            </a:pPr>
            <a:r>
              <a:rPr lang="en-US" sz="1800" dirty="0"/>
              <a:t>        "profession" : "librarian",</a:t>
            </a:r>
          </a:p>
          <a:p>
            <a:pPr marL="0" indent="0">
              <a:buNone/>
            </a:pPr>
            <a:r>
              <a:rPr lang="en-US" sz="1800" dirty="0"/>
              <a:t>        “id": 2</a:t>
            </a:r>
          </a:p>
          <a:p>
            <a:pPr marL="0" indent="0">
              <a:buNone/>
            </a:pPr>
            <a:r>
              <a:rPr lang="en-US" sz="1800" dirty="0"/>
              <a:t>     },</a:t>
            </a:r>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265543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8462834" cy="1371600"/>
          </a:xfrm>
        </p:spPr>
        <p:txBody>
          <a:bodyPr>
            <a:normAutofit/>
          </a:bodyPr>
          <a:lstStyle/>
          <a:p>
            <a:r>
              <a:rPr lang="en-US" u="sng" dirty="0"/>
              <a:t>RESTful Web Server Example</a:t>
            </a:r>
            <a:r>
              <a:rPr lang="en-US" sz="2000" u="sng" dirty="0"/>
              <a:t> (users.json)</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a:t>  "user3" :  {</a:t>
            </a:r>
          </a:p>
          <a:p>
            <a:pPr marL="169863" indent="0">
              <a:buNone/>
            </a:pPr>
            <a:r>
              <a:rPr lang="en-US" sz="1800" dirty="0"/>
              <a:t>    "name" : "ramesh",</a:t>
            </a:r>
          </a:p>
          <a:p>
            <a:pPr marL="169863" indent="0">
              <a:buNone/>
            </a:pPr>
            <a:r>
              <a:rPr lang="en-US" sz="1800" dirty="0"/>
              <a:t>    "password" : "password3",</a:t>
            </a:r>
          </a:p>
          <a:p>
            <a:pPr marL="169863" indent="0">
              <a:buNone/>
            </a:pPr>
            <a:r>
              <a:rPr lang="en-US" sz="1800" dirty="0"/>
              <a:t>    "profession" : "clerk",</a:t>
            </a:r>
          </a:p>
          <a:p>
            <a:pPr marL="169863" indent="0">
              <a:buNone/>
            </a:pPr>
            <a:r>
              <a:rPr lang="en-US" sz="1800" dirty="0"/>
              <a:t>    "id": 3</a:t>
            </a:r>
          </a:p>
          <a:p>
            <a:pPr marL="169863" indent="0">
              <a:buNone/>
            </a:pPr>
            <a:r>
              <a:rPr lang="en-US" sz="1800" dirty="0"/>
              <a:t>  }</a:t>
            </a:r>
          </a:p>
          <a:p>
            <a:pPr marL="169863" indent="0">
              <a:buNone/>
            </a:pPr>
            <a:r>
              <a:rPr lang="en-US" sz="1800" dirty="0"/>
              <a:t>}</a:t>
            </a: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408798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9690500"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a:latin typeface="Consolas" panose="020B0609020204030204" pitchFamily="49" charset="0"/>
              </a:rPr>
              <a:t>const express = require('express');</a:t>
            </a:r>
          </a:p>
          <a:p>
            <a:pPr marL="0" indent="0">
              <a:buNone/>
            </a:pPr>
            <a:r>
              <a:rPr lang="en-US" sz="1800" dirty="0">
                <a:latin typeface="Consolas" panose="020B0609020204030204" pitchFamily="49" charset="0"/>
              </a:rPr>
              <a:t>const app = express();</a:t>
            </a:r>
          </a:p>
          <a:p>
            <a:pPr marL="0" indent="0">
              <a:buNone/>
            </a:pPr>
            <a:r>
              <a:rPr lang="en-US" sz="1800" dirty="0">
                <a:latin typeface="Consolas" panose="020B0609020204030204" pitchFamily="49" charset="0"/>
              </a:rPr>
              <a:t>const fs = require("fs");</a:t>
            </a:r>
          </a:p>
          <a:p>
            <a:pPr marL="0" indent="0">
              <a:buNone/>
            </a:pPr>
            <a:r>
              <a:rPr lang="en-US" sz="1800" dirty="0">
                <a:latin typeface="Consolas" panose="020B0609020204030204" pitchFamily="49" charset="0"/>
              </a:rPr>
              <a:t>app.get('/listUsers', function (req, res) {</a:t>
            </a:r>
          </a:p>
          <a:p>
            <a:pPr marL="0" indent="0">
              <a:buNone/>
            </a:pPr>
            <a:r>
              <a:rPr lang="en-US" sz="1800" dirty="0">
                <a:latin typeface="Consolas" panose="020B0609020204030204" pitchFamily="49" charset="0"/>
              </a:rPr>
              <a:t>  fs.readFile( __dirname + "/" + "users.json", 'utf8', function (err, data) {</a:t>
            </a:r>
          </a:p>
          <a:p>
            <a:pPr marL="0" indent="0">
              <a:buNone/>
            </a:pPr>
            <a:r>
              <a:rPr lang="en-US" sz="1800" dirty="0">
                <a:latin typeface="Consolas" panose="020B0609020204030204" pitchFamily="49" charset="0"/>
              </a:rPr>
              <a:t>    console.log( data );</a:t>
            </a:r>
          </a:p>
          <a:p>
            <a:pPr marL="0" indent="0">
              <a:buNone/>
            </a:pPr>
            <a:r>
              <a:rPr lang="en-US" sz="1800" dirty="0">
                <a:latin typeface="Consolas" panose="020B0609020204030204" pitchFamily="49" charset="0"/>
              </a:rPr>
              <a:t>    res.end( data );</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411688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691245"/>
            <a:ext cx="9690500"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800" dirty="0">
                <a:latin typeface="Consolas" panose="020B0609020204030204" pitchFamily="49" charset="0"/>
              </a:rPr>
              <a:t>var server = app.listen(8081, function () {</a:t>
            </a:r>
          </a:p>
          <a:p>
            <a:pPr marL="0" indent="0">
              <a:buNone/>
            </a:pPr>
            <a:r>
              <a:rPr lang="en-US" sz="1800" dirty="0">
                <a:latin typeface="Consolas" panose="020B0609020204030204" pitchFamily="49" charset="0"/>
              </a:rPr>
              <a:t>  var host = server.address().address</a:t>
            </a:r>
          </a:p>
          <a:p>
            <a:pPr marL="0" indent="0">
              <a:buNone/>
            </a:pPr>
            <a:r>
              <a:rPr lang="en-US" sz="1800" dirty="0">
                <a:latin typeface="Consolas" panose="020B0609020204030204" pitchFamily="49" charset="0"/>
              </a:rPr>
              <a:t>  var port = server.address().port</a:t>
            </a:r>
          </a:p>
          <a:p>
            <a:pPr marL="0" indent="0">
              <a:buNone/>
            </a:pPr>
            <a:r>
              <a:rPr lang="en-US" sz="1800" dirty="0">
                <a:latin typeface="Consolas" panose="020B0609020204030204" pitchFamily="49" charset="0"/>
              </a:rPr>
              <a:t>  console.log("Example app listening at http://%s:%s", host, port)</a:t>
            </a:r>
          </a:p>
          <a:p>
            <a:pPr marL="0" indent="0">
              <a:buNone/>
            </a:pPr>
            <a:r>
              <a:rPr lang="en-US" sz="18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110605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691245"/>
            <a:ext cx="9690500"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run the program via the command:</a:t>
            </a:r>
          </a:p>
          <a:p>
            <a:pPr marL="169863" indent="0">
              <a:buNone/>
            </a:pPr>
            <a:r>
              <a:rPr lang="en-US" sz="1800" dirty="0">
                <a:latin typeface="Consolas" panose="020B0609020204030204" pitchFamily="49" charset="0"/>
              </a:rPr>
              <a:t>node server.js</a:t>
            </a:r>
          </a:p>
          <a:p>
            <a:r>
              <a:rPr lang="en-US" sz="1800" dirty="0"/>
              <a:t>Next try to access defined API using URL: </a:t>
            </a:r>
          </a:p>
          <a:p>
            <a:pPr marL="0" indent="0">
              <a:buNone/>
            </a:pPr>
            <a:r>
              <a:rPr lang="en-US" sz="1800" dirty="0">
                <a:hlinkClick r:id="rId2"/>
              </a:rPr>
              <a:t>  http://localhost:8081/listUsers</a:t>
            </a:r>
            <a:endParaRPr lang="en-US" sz="1800" dirty="0"/>
          </a:p>
          <a:p>
            <a:r>
              <a:rPr lang="en-US" sz="1800" dirty="0"/>
              <a:t>This should produce the contents of user.json, as shown on slides 11 – 13 </a:t>
            </a: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290466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Right after the three const declarations at the beginning of the program, add:</a:t>
            </a:r>
          </a:p>
          <a:p>
            <a:pPr marL="228600" indent="0">
              <a:buNone/>
            </a:pPr>
            <a:r>
              <a:rPr lang="en-US" sz="1800" dirty="0"/>
              <a:t>var user = {</a:t>
            </a:r>
          </a:p>
          <a:p>
            <a:pPr marL="228600" indent="0">
              <a:buNone/>
            </a:pPr>
            <a:r>
              <a:rPr lang="en-US" sz="1800" dirty="0"/>
              <a:t>  "user4" : {</a:t>
            </a:r>
          </a:p>
          <a:p>
            <a:pPr marL="228600" indent="0">
              <a:buNone/>
            </a:pPr>
            <a:r>
              <a:rPr lang="en-US" sz="1800" dirty="0"/>
              <a:t>    "name" : "mohit",</a:t>
            </a:r>
          </a:p>
          <a:p>
            <a:pPr marL="228600" indent="0">
              <a:buNone/>
            </a:pPr>
            <a:r>
              <a:rPr lang="en-US" sz="1800" dirty="0"/>
              <a:t>    "password" : "password4",</a:t>
            </a:r>
          </a:p>
          <a:p>
            <a:pPr marL="228600" indent="0">
              <a:buNone/>
            </a:pPr>
            <a:r>
              <a:rPr lang="en-US" sz="1800" dirty="0"/>
              <a:t>    "profession" : "teacher",</a:t>
            </a:r>
          </a:p>
          <a:p>
            <a:pPr marL="228600" indent="0">
              <a:buNone/>
            </a:pPr>
            <a:r>
              <a:rPr lang="en-US" sz="1800" dirty="0"/>
              <a:t>    "id": 4</a:t>
            </a:r>
          </a:p>
          <a:p>
            <a:pPr marL="228600" indent="0">
              <a:buNone/>
            </a:pPr>
            <a:r>
              <a:rPr lang="en-US" sz="1800" dirty="0"/>
              <a:t>  }</a:t>
            </a:r>
          </a:p>
          <a:p>
            <a:pPr marL="228600" indent="0">
              <a:buNone/>
            </a:pPr>
            <a:r>
              <a:rPr lang="en-US" sz="1800" dirty="0"/>
              <a:t>}</a:t>
            </a:r>
          </a:p>
          <a:p>
            <a:pPr marL="0" indent="0">
              <a:buNone/>
            </a:pPr>
            <a:r>
              <a:rPr lang="en-US" sz="1800" dirty="0"/>
              <a:t> </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293402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Right after the three const declarations at the beginning of the program, add:</a:t>
            </a:r>
          </a:p>
          <a:p>
            <a:pPr marL="228600" indent="0">
              <a:buNone/>
            </a:pPr>
            <a:r>
              <a:rPr lang="en-US" sz="1800" dirty="0"/>
              <a:t>app.post('/addUser', function (req, res) {</a:t>
            </a:r>
          </a:p>
          <a:p>
            <a:pPr marL="228600" indent="0">
              <a:buNone/>
            </a:pPr>
            <a:r>
              <a:rPr lang="en-US" sz="1800" dirty="0"/>
              <a:t>  // First read existing users.</a:t>
            </a:r>
          </a:p>
          <a:p>
            <a:pPr marL="228600" indent="0">
              <a:buNone/>
            </a:pPr>
            <a:r>
              <a:rPr lang="en-US" sz="1800" dirty="0"/>
              <a:t>  fs.readFile( __dirname + "/" + "users.json", 'utf8', function (err, data) {</a:t>
            </a:r>
          </a:p>
          <a:p>
            <a:pPr marL="228600" indent="0">
              <a:buNone/>
            </a:pPr>
            <a:r>
              <a:rPr lang="en-US" sz="1800" dirty="0"/>
              <a:t>    data = JSON.parse( data );</a:t>
            </a:r>
          </a:p>
          <a:p>
            <a:pPr marL="228600" indent="0">
              <a:buNone/>
            </a:pPr>
            <a:r>
              <a:rPr lang="en-US" sz="1800" dirty="0"/>
              <a:t>    data["user4"] = user["user4"];</a:t>
            </a:r>
          </a:p>
          <a:p>
            <a:pPr marL="228600" indent="0">
              <a:buNone/>
            </a:pPr>
            <a:r>
              <a:rPr lang="en-US" sz="1800" dirty="0"/>
              <a:t>    console.log(“Added: “ + data );</a:t>
            </a:r>
          </a:p>
          <a:p>
            <a:pPr marL="228600" indent="0">
              <a:buNone/>
            </a:pPr>
            <a:r>
              <a:rPr lang="en-US" sz="1800" dirty="0"/>
              <a:t>    res.end( JSON.stringify(data));</a:t>
            </a:r>
          </a:p>
          <a:p>
            <a:pPr marL="228600" indent="0">
              <a:buNone/>
            </a:pPr>
            <a:r>
              <a:rPr lang="en-US" sz="1800" dirty="0"/>
              <a:t>  });</a:t>
            </a:r>
          </a:p>
          <a:p>
            <a:pPr marL="228600" indent="0">
              <a:buNone/>
            </a:pPr>
            <a:r>
              <a:rPr lang="en-US" sz="1800" dirty="0"/>
              <a:t>}) </a:t>
            </a:r>
            <a:endParaRPr lang="en-US" sz="1800" dirty="0">
              <a:latin typeface="Consolas" panose="020B0609020204030204" pitchFamily="49" charset="0"/>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413291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try to access defined API using URL: http://localhost:8081/addUser and this should produce following result:</a:t>
            </a:r>
          </a:p>
          <a:p>
            <a:pPr marL="169863" indent="0">
              <a:buNone/>
            </a:pPr>
            <a:r>
              <a:rPr lang="en-US" sz="1600" dirty="0">
                <a:latin typeface="Consolas" panose="020B0609020204030204" pitchFamily="49" charset="0"/>
              </a:rPr>
              <a:t>{</a:t>
            </a:r>
          </a:p>
          <a:p>
            <a:pPr marL="169863" indent="0">
              <a:buNone/>
            </a:pPr>
            <a:r>
              <a:rPr lang="en-US" sz="1600" dirty="0">
                <a:latin typeface="Consolas" panose="020B0609020204030204" pitchFamily="49" charset="0"/>
              </a:rPr>
              <a:t>"user1":{"name":"mahesh","password":"password1","profession":"teacher","id":1},       "user2":{"name":"suresh","password":"password2","profession":"librarian","id":2},   "user3":{"name":"ramesh","password":"password3","profession":"clerk","id":3},    "user4":{"name":"mohit","password":"password4","profession":"teacher","id":4}</a:t>
            </a:r>
          </a:p>
          <a:p>
            <a:pPr marL="182563" indent="-12700"/>
            <a:r>
              <a:rPr lang="en-US" sz="16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181434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Objectives</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Go through Node.js Restful APIs</a:t>
            </a:r>
          </a:p>
          <a:p>
            <a:pPr lvl="0"/>
            <a:r>
              <a:rPr lang="en-US" sz="1800" dirty="0"/>
              <a:t>Go through Node.js AJAX w/ jQuery or Fetch API</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https://www.osradar.com/how-to-install-node-js-on-windows-10/</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we will implement an API which will be called using a user ID and it will display the detail of the corresponding user.  Add the following code to server.js after the const’s:</a:t>
            </a:r>
          </a:p>
          <a:p>
            <a:pPr marL="169863" indent="0">
              <a:buNone/>
            </a:pPr>
            <a:r>
              <a:rPr lang="en-US" sz="1600" dirty="0">
                <a:latin typeface="Consolas" panose="020B0609020204030204" pitchFamily="49" charset="0"/>
              </a:rPr>
              <a:t>app.get('/:id', function (req, res) {</a:t>
            </a:r>
          </a:p>
          <a:p>
            <a:pPr marL="169863" indent="0">
              <a:buNone/>
            </a:pPr>
            <a:r>
              <a:rPr lang="en-US" sz="1600" dirty="0">
                <a:latin typeface="Consolas" panose="020B0609020204030204" pitchFamily="49" charset="0"/>
              </a:rPr>
              <a:t>  // First read existing users.</a:t>
            </a:r>
          </a:p>
          <a:p>
            <a:pPr marL="169863" indent="0">
              <a:buNone/>
            </a:pPr>
            <a:r>
              <a:rPr lang="en-US" sz="1600" dirty="0">
                <a:latin typeface="Consolas" panose="020B0609020204030204" pitchFamily="49" charset="0"/>
              </a:rPr>
              <a:t>  fs.readFile( __dirname + "/" + "users.json", 'utf8', function (err, data) {</a:t>
            </a:r>
          </a:p>
          <a:p>
            <a:pPr marL="169863" indent="0">
              <a:buNone/>
            </a:pPr>
            <a:r>
              <a:rPr lang="en-US" sz="1600" dirty="0">
                <a:latin typeface="Consolas" panose="020B0609020204030204" pitchFamily="49" charset="0"/>
              </a:rPr>
              <a:t>    var users = JSON.parse( data );</a:t>
            </a:r>
          </a:p>
          <a:p>
            <a:pPr marL="169863" indent="0">
              <a:buNone/>
            </a:pPr>
            <a:r>
              <a:rPr lang="en-US" sz="1600" dirty="0">
                <a:latin typeface="Consolas" panose="020B0609020204030204" pitchFamily="49" charset="0"/>
              </a:rPr>
              <a:t>    var user = users["user" + req.params.id] </a:t>
            </a:r>
          </a:p>
          <a:p>
            <a:pPr marL="169863" indent="0">
              <a:buNone/>
            </a:pPr>
            <a:r>
              <a:rPr lang="en-US" sz="1600" dirty="0">
                <a:latin typeface="Consolas" panose="020B0609020204030204" pitchFamily="49" charset="0"/>
              </a:rPr>
              <a:t>    console.log( user );</a:t>
            </a:r>
          </a:p>
          <a:p>
            <a:pPr marL="169863" indent="0">
              <a:buNone/>
            </a:pPr>
            <a:r>
              <a:rPr lang="en-US" sz="1600" dirty="0">
                <a:latin typeface="Consolas" panose="020B0609020204030204" pitchFamily="49" charset="0"/>
              </a:rPr>
              <a:t>    res.end( JSON.stringify(user));</a:t>
            </a:r>
          </a:p>
          <a:p>
            <a:pPr marL="169863" indent="0">
              <a:buNone/>
            </a:pPr>
            <a:r>
              <a:rPr lang="en-US" sz="1600" dirty="0">
                <a:latin typeface="Consolas" panose="020B0609020204030204" pitchFamily="49" charset="0"/>
              </a:rPr>
              <a:t>  });</a:t>
            </a:r>
          </a:p>
          <a:p>
            <a:pPr marL="169863" indent="0">
              <a:buNone/>
            </a:pPr>
            <a:r>
              <a:rPr lang="en-US" sz="16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1412224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try to access defined API using URL: http://localhost:8081/2 and this should produce following result:</a:t>
            </a:r>
          </a:p>
          <a:p>
            <a:pPr marL="169863" indent="0">
              <a:buNone/>
            </a:pPr>
            <a:r>
              <a:rPr lang="en-US" sz="1600" dirty="0">
                <a:latin typeface="Consolas" panose="020B0609020204030204" pitchFamily="49" charset="0"/>
              </a:rPr>
              <a:t>{"name":"suresh","password":"password2","profession":"librarian","id":2}</a:t>
            </a: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1645830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we will implement an API which will be called using a user ID and it will delete the corresponding user.  Add the following code to server.js after the const’s:</a:t>
            </a:r>
          </a:p>
          <a:p>
            <a:pPr marL="169863" indent="0">
              <a:buNone/>
            </a:pPr>
            <a:r>
              <a:rPr lang="en-US" sz="1600" dirty="0">
                <a:latin typeface="Consolas" panose="020B0609020204030204" pitchFamily="49" charset="0"/>
              </a:rPr>
              <a:t>var id = 2;</a:t>
            </a:r>
          </a:p>
          <a:p>
            <a:pPr marL="169863" indent="0">
              <a:buNone/>
            </a:pPr>
            <a:r>
              <a:rPr lang="en-US" sz="1600" dirty="0">
                <a:latin typeface="Consolas" panose="020B0609020204030204" pitchFamily="49" charset="0"/>
              </a:rPr>
              <a:t>app.delete('/deleteUser', function (req, res) {  // First read existing users.</a:t>
            </a:r>
          </a:p>
          <a:p>
            <a:pPr marL="169863" indent="0">
              <a:buNone/>
            </a:pPr>
            <a:r>
              <a:rPr lang="en-US" sz="1600" dirty="0">
                <a:latin typeface="Consolas" panose="020B0609020204030204" pitchFamily="49" charset="0"/>
              </a:rPr>
              <a:t>  fs.readFile( __dirname + "/" + "users.json", 'utf8', function (err, data) {</a:t>
            </a:r>
          </a:p>
          <a:p>
            <a:pPr marL="169863" indent="0">
              <a:buNone/>
            </a:pPr>
            <a:r>
              <a:rPr lang="en-US" sz="1600" dirty="0">
                <a:latin typeface="Consolas" panose="020B0609020204030204" pitchFamily="49" charset="0"/>
              </a:rPr>
              <a:t>    data = JSON.parse( data );</a:t>
            </a:r>
          </a:p>
          <a:p>
            <a:pPr marL="169863" indent="0">
              <a:buNone/>
            </a:pPr>
            <a:r>
              <a:rPr lang="en-US" sz="1600" dirty="0">
                <a:latin typeface="Consolas" panose="020B0609020204030204" pitchFamily="49" charset="0"/>
              </a:rPr>
              <a:t>    delete data["user" + 2];</a:t>
            </a:r>
          </a:p>
          <a:p>
            <a:pPr marL="169863" indent="0">
              <a:buNone/>
            </a:pPr>
            <a:r>
              <a:rPr lang="en-US" sz="1600" dirty="0">
                <a:latin typeface="Consolas" panose="020B0609020204030204" pitchFamily="49" charset="0"/>
              </a:rPr>
              <a:t>    console.log( data );</a:t>
            </a:r>
          </a:p>
          <a:p>
            <a:pPr marL="169863" indent="0">
              <a:buNone/>
            </a:pPr>
            <a:r>
              <a:rPr lang="en-US" sz="1600" dirty="0">
                <a:latin typeface="Consolas" panose="020B0609020204030204" pitchFamily="49" charset="0"/>
              </a:rPr>
              <a:t>    res.end( JSON.stringify(data));</a:t>
            </a:r>
          </a:p>
          <a:p>
            <a:pPr marL="169863" indent="0">
              <a:buNone/>
            </a:pPr>
            <a:r>
              <a:rPr lang="en-US" sz="1600" dirty="0">
                <a:latin typeface="Consolas" panose="020B0609020204030204" pitchFamily="49" charset="0"/>
              </a:rPr>
              <a:t>  });</a:t>
            </a:r>
          </a:p>
          <a:p>
            <a:pPr marL="169863" indent="0">
              <a:buNone/>
            </a:pPr>
            <a:r>
              <a:rPr lang="en-US" sz="16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3524819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RESTful Web Server Example</a:t>
            </a:r>
            <a:r>
              <a:rPr lang="en-US" sz="2000" u="sng" dirty="0"/>
              <a:t> (server.js)</a:t>
            </a:r>
            <a:endParaRPr lang="en-US" u="sng" dirty="0"/>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Now try to access defined API using URL: http://localhost:8081/deleteUser and this should produce following result (user2 deleted):</a:t>
            </a:r>
          </a:p>
          <a:p>
            <a:pPr marL="169863" indent="0">
              <a:buNone/>
            </a:pPr>
            <a:r>
              <a:rPr lang="en-US" sz="1600" dirty="0">
                <a:latin typeface="Consolas" panose="020B0609020204030204" pitchFamily="49" charset="0"/>
              </a:rPr>
              <a:t>{"user1":{"name":"mahesh","password":"password1","profession":"teacher","id":1},</a:t>
            </a:r>
          </a:p>
          <a:p>
            <a:pPr marL="169863" indent="0">
              <a:buNone/>
            </a:pPr>
            <a:r>
              <a:rPr lang="en-US" sz="1600" dirty="0">
                <a:latin typeface="Consolas" panose="020B0609020204030204" pitchFamily="49" charset="0"/>
              </a:rPr>
              <a:t>"user3":{"name":"ramesh","password":"password3","profession":"clerk","id":3}}</a:t>
            </a: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334934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After a website is loaded we often need to save something to the server or get new data from it. For that we don’t want to always reload the page so we need something to connect to a server, an API, through JavaScript. That’s what AJAX is for</a:t>
            </a:r>
          </a:p>
          <a:p>
            <a:r>
              <a:rPr lang="en-US" sz="1800" dirty="0"/>
              <a:t>AJAX stands for Asynchronous JavaScript And XML. AJ represents that code is executed asynchronously, and XML distributes data over the internet through browsers. The term AJAX is a bit outdated, as JSON has pretty much replaced XML</a:t>
            </a: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
        <p:nvSpPr>
          <p:cNvPr id="4" name="Rectangle 3"/>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1262688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The XMLHttpRequest API was the working standard for many years until other APIs were created to simplify the code confusion</a:t>
            </a:r>
          </a:p>
          <a:p>
            <a:r>
              <a:rPr lang="en-US" sz="1800" dirty="0"/>
              <a:t>The Fetch API provides a JavaScript interface for accessing and manipulating parts of the HTTP pipeline for requests and responses using promises. Fetch also provides a global fetch() method that logically and simply fetches resources asynchronously across the network</a:t>
            </a: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4250046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 </a:t>
            </a:r>
            <a:r>
              <a:rPr lang="en-US" sz="2000" u="sng" dirty="0"/>
              <a:t>(using XMLHttpRequest)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pPr marL="0" indent="0">
              <a:buNone/>
            </a:pPr>
            <a:r>
              <a:rPr lang="en-US" sz="1200" dirty="0">
                <a:latin typeface="Consolas" panose="020B0609020204030204" pitchFamily="49" charset="0"/>
              </a:rPr>
              <a:t>function requestListener() {</a:t>
            </a:r>
          </a:p>
          <a:p>
            <a:pPr marL="0" indent="0">
              <a:buNone/>
            </a:pPr>
            <a:r>
              <a:rPr lang="en-US" sz="1200" dirty="0">
                <a:latin typeface="Consolas" panose="020B0609020204030204" pitchFamily="49" charset="0"/>
              </a:rPr>
              <a:t>  var data = JSON.parse(this.responseText);</a:t>
            </a:r>
          </a:p>
          <a:p>
            <a:pPr marL="0" indent="0">
              <a:buNone/>
            </a:pPr>
            <a:r>
              <a:rPr lang="en-US" sz="1200" dirty="0">
                <a:latin typeface="Consolas" panose="020B0609020204030204" pitchFamily="49" charset="0"/>
              </a:rPr>
              <a:t>  console.log(data);</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function requestError(error) {</a:t>
            </a:r>
          </a:p>
          <a:p>
            <a:pPr marL="0" indent="0">
              <a:buNone/>
            </a:pPr>
            <a:r>
              <a:rPr lang="en-US" sz="1200" dirty="0">
                <a:latin typeface="Consolas" panose="020B0609020204030204" pitchFamily="49" charset="0"/>
              </a:rPr>
              <a:t>  console.log('We have an issue', error);</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var request = new XMLHttpRequest();</a:t>
            </a:r>
          </a:p>
          <a:p>
            <a:pPr marL="0" indent="0">
              <a:buNone/>
            </a:pPr>
            <a:r>
              <a:rPr lang="en-US" sz="1200" dirty="0">
                <a:latin typeface="Consolas" panose="020B0609020204030204" pitchFamily="49" charset="0"/>
              </a:rPr>
              <a:t>  request.onload = requestListener;</a:t>
            </a:r>
          </a:p>
          <a:p>
            <a:pPr marL="0" indent="0">
              <a:buNone/>
            </a:pPr>
            <a:r>
              <a:rPr lang="en-US" sz="1200" dirty="0">
                <a:latin typeface="Consolas" panose="020B0609020204030204" pitchFamily="49" charset="0"/>
              </a:rPr>
              <a:t>  request.onerror = requestError;</a:t>
            </a:r>
          </a:p>
          <a:p>
            <a:pPr marL="0" indent="0">
              <a:buNone/>
            </a:pPr>
            <a:r>
              <a:rPr lang="en-US" sz="1200" dirty="0">
                <a:latin typeface="Consolas" panose="020B0609020204030204" pitchFamily="49" charset="0"/>
              </a:rPr>
              <a:t>  request.open('get', 'url', true);</a:t>
            </a:r>
          </a:p>
          <a:p>
            <a:pPr marL="0" indent="0">
              <a:buNone/>
            </a:pPr>
            <a:r>
              <a:rPr lang="en-US" sz="1200" dirty="0">
                <a:latin typeface="Consolas" panose="020B0609020204030204" pitchFamily="49" charset="0"/>
              </a:rPr>
              <a:t>  request.send();.</a:t>
            </a: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4251268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 </a:t>
            </a:r>
            <a:r>
              <a:rPr lang="en-US" sz="2000" u="sng" dirty="0"/>
              <a:t>(using XMLHttpRequest)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64268"/>
            <a:ext cx="10058400" cy="3471332"/>
          </a:xfrm>
        </p:spPr>
        <p:txBody>
          <a:bodyPr>
            <a:noAutofit/>
          </a:bodyPr>
          <a:lstStyle/>
          <a:p>
            <a:r>
              <a:rPr lang="en-US" sz="1800" dirty="0"/>
              <a:t>The same example as on the last page, but done with fetch:</a:t>
            </a:r>
          </a:p>
          <a:p>
            <a:pPr marL="0" indent="0">
              <a:buNone/>
            </a:pPr>
            <a:r>
              <a:rPr lang="en-US" sz="1400" dirty="0">
                <a:latin typeface="Consolas" panose="020B0609020204030204" pitchFamily="49" charset="0"/>
              </a:rPr>
              <a:t>fetch(url)</a:t>
            </a:r>
          </a:p>
          <a:p>
            <a:pPr marL="0" indent="0">
              <a:buNone/>
            </a:pPr>
            <a:r>
              <a:rPr lang="en-US" sz="1400" dirty="0">
                <a:latin typeface="Consolas" panose="020B0609020204030204" pitchFamily="49" charset="0"/>
              </a:rPr>
              <a:t>.then(function(response) {</a:t>
            </a:r>
          </a:p>
          <a:p>
            <a:pPr marL="0" indent="0">
              <a:buNone/>
            </a:pPr>
            <a:r>
              <a:rPr lang="en-US" sz="1400" dirty="0">
                <a:latin typeface="Consolas" panose="020B0609020204030204" pitchFamily="49" charset="0"/>
              </a:rPr>
              <a:t>  return response.json();</a:t>
            </a:r>
          </a:p>
          <a:p>
            <a:pPr marL="0" indent="0">
              <a:buNone/>
            </a:pP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.catch(function(error) {</a:t>
            </a:r>
          </a:p>
          <a:p>
            <a:pPr marL="0" indent="0">
              <a:buNone/>
            </a:pPr>
            <a:r>
              <a:rPr lang="en-US" sz="1400" dirty="0">
                <a:latin typeface="Consolas" panose="020B0609020204030204" pitchFamily="49" charset="0"/>
              </a:rPr>
              <a:t>  console.log(error)</a:t>
            </a:r>
          </a:p>
          <a:p>
            <a:pPr marL="0" indent="0">
              <a:buNone/>
            </a:pPr>
            <a:r>
              <a:rPr lang="en-US" sz="1400" dirty="0">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478755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 </a:t>
            </a:r>
            <a:r>
              <a:rPr lang="en-US" sz="2000" u="sng" dirty="0"/>
              <a:t>(using XMLHttpRequest)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Here are some other useful methods that you can use with the Fetch API:</a:t>
            </a:r>
          </a:p>
          <a:p>
            <a:pPr marL="228600" indent="0">
              <a:buNone/>
            </a:pPr>
            <a:r>
              <a:rPr lang="en-US" sz="1800" dirty="0"/>
              <a:t>clone(): creates a clone of the response</a:t>
            </a:r>
          </a:p>
          <a:p>
            <a:pPr marL="228600" indent="0">
              <a:buNone/>
            </a:pPr>
            <a:r>
              <a:rPr lang="en-US" sz="1800" dirty="0"/>
              <a:t>redirect(): creates a new response but with a different URL</a:t>
            </a:r>
          </a:p>
          <a:p>
            <a:pPr marL="228600" indent="0">
              <a:buNone/>
            </a:pPr>
            <a:r>
              <a:rPr lang="en-US" sz="1800" dirty="0"/>
              <a:t>arrayBuffer(): returns a promise that resolves with an array buffer</a:t>
            </a:r>
          </a:p>
          <a:p>
            <a:pPr marL="228600" indent="0">
              <a:buNone/>
            </a:pPr>
            <a:r>
              <a:rPr lang="en-US" sz="1800" dirty="0"/>
              <a:t>formData(): returns a promise that resolves with a form data object</a:t>
            </a:r>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251160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2" y="716645"/>
            <a:ext cx="10884301" cy="1371600"/>
          </a:xfrm>
        </p:spPr>
        <p:txBody>
          <a:bodyPr>
            <a:normAutofit/>
          </a:bodyPr>
          <a:lstStyle/>
          <a:p>
            <a:r>
              <a:rPr lang="en-US" u="sng" dirty="0"/>
              <a:t>AJAX and Fetch API </a:t>
            </a:r>
            <a:r>
              <a:rPr lang="en-US" sz="2000" u="sng" dirty="0"/>
              <a:t>(using XMLHttpRequest)</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Here are some other useful methods that you can use with the Fetch API:</a:t>
            </a:r>
          </a:p>
          <a:p>
            <a:pPr marL="228600" indent="0">
              <a:buNone/>
            </a:pPr>
            <a:r>
              <a:rPr lang="en-US" sz="1800" dirty="0"/>
              <a:t>blob(): resolves with a blob</a:t>
            </a:r>
          </a:p>
          <a:p>
            <a:pPr marL="228600" indent="0">
              <a:buNone/>
            </a:pPr>
            <a:r>
              <a:rPr lang="en-US" sz="1800" dirty="0"/>
              <a:t>text(): resolves with a string</a:t>
            </a:r>
          </a:p>
          <a:p>
            <a:pPr marL="228600" indent="0">
              <a:buNone/>
            </a:pPr>
            <a:r>
              <a:rPr lang="en-US" sz="1800" dirty="0"/>
              <a:t>json(): resolves the promise with JSON</a:t>
            </a: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
        <p:nvSpPr>
          <p:cNvPr id="6" name="Rectangle 5"/>
          <p:cNvSpPr/>
          <p:nvPr/>
        </p:nvSpPr>
        <p:spPr>
          <a:xfrm>
            <a:off x="1066800" y="5573375"/>
            <a:ext cx="9220200" cy="646331"/>
          </a:xfrm>
          <a:prstGeom prst="rect">
            <a:avLst/>
          </a:prstGeom>
        </p:spPr>
        <p:txBody>
          <a:bodyPr wrap="square">
            <a:spAutoFit/>
          </a:bodyPr>
          <a:lstStyle/>
          <a:p>
            <a:r>
              <a:rPr lang="en-US" b="1" dirty="0"/>
              <a:t>Source</a:t>
            </a:r>
          </a:p>
          <a:p>
            <a:r>
              <a:rPr lang="en-US" dirty="0">
                <a:hlinkClick r:id="rId2"/>
              </a:rPr>
              <a:t>https://medium.com/letsboot/basics-using-ajax-with-fetch-api-b2218b0b9691</a:t>
            </a:r>
            <a:endParaRPr lang="en-US" dirty="0">
              <a:solidFill>
                <a:srgbClr val="00B0F0"/>
              </a:solidFill>
            </a:endParaRPr>
          </a:p>
        </p:txBody>
      </p:sp>
    </p:spTree>
    <p:extLst>
      <p:ext uri="{BB962C8B-B14F-4D97-AF65-F5344CB8AC3E}">
        <p14:creationId xmlns:p14="http://schemas.microsoft.com/office/powerpoint/2010/main" val="69663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REST Defined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a:t>Representational state transfer (REST) is a software architectural style that defines a set of constraints to be used for creating Web services</a:t>
            </a:r>
          </a:p>
          <a:p>
            <a:r>
              <a:rPr lang="en-US" sz="1800" dirty="0"/>
              <a:t>Web services that conform to the REST architectural style, called RESTful Web services, provide interoperability between computer systems on the Internet. RESTful Web services allow the requesting systems to access and manipulate textual representations of Web resources by using a uniform and predefined set of stateless operations</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https://en.wikipedia.org/wiki/Representational_state_transfer</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4160543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9038566" cy="1371600"/>
          </a:xfrm>
        </p:spPr>
        <p:txBody>
          <a:bodyPr>
            <a:normAutofit/>
          </a:bodyPr>
          <a:lstStyle/>
          <a:p>
            <a:r>
              <a:rPr lang="en-US" u="sng" dirty="0"/>
              <a:t>What We've Covered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3301568"/>
          </a:xfrm>
        </p:spPr>
        <p:txBody>
          <a:bodyPr>
            <a:normAutofit/>
          </a:bodyPr>
          <a:lstStyle/>
          <a:p>
            <a:r>
              <a:rPr lang="en-US" sz="1800" dirty="0"/>
              <a:t>Node.js Restful APIs</a:t>
            </a:r>
          </a:p>
          <a:p>
            <a:pPr lvl="0"/>
            <a:r>
              <a:rPr lang="en-US" sz="1800" dirty="0"/>
              <a:t>Node.js AJAX w/ jQuery or Fetch API</a:t>
            </a:r>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45252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API Defined</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a:bodyPr>
          <a:lstStyle/>
          <a:p>
            <a:r>
              <a:rPr lang="en-US" sz="1800" dirty="0"/>
              <a:t>An application programming interface (API) is a computing interface that defines interactions between multiple software intermediaries. It defines the kinds of calls or requests that can be made, how to make them, the data formats that should be used, the conventions to follow, etc.  </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https://en.wikipedia.org/wiki/Application_programming_interface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241496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REST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1919267"/>
          </a:xfrm>
        </p:spPr>
        <p:txBody>
          <a:bodyPr>
            <a:normAutofit lnSpcReduction="10000"/>
          </a:bodyPr>
          <a:lstStyle/>
          <a:p>
            <a:r>
              <a:rPr lang="en-US" sz="1800" dirty="0"/>
              <a:t>A REST Server provides access to resources and REST client accesses and modifies the resources using HTTP protocol. REST uses various representation to represent a resource, e.g.  text, JSON, and XML. A REST client accesses and modifies these resources using HTTP</a:t>
            </a:r>
          </a:p>
          <a:p>
            <a:r>
              <a:rPr lang="en-US" sz="1800" dirty="0"/>
              <a:t>NOTE: The next 20 slides are from the source shown below and thus the source is not repeated over and over again</a:t>
            </a:r>
          </a:p>
        </p:txBody>
      </p:sp>
      <p:sp>
        <p:nvSpPr>
          <p:cNvPr id="4" name="Rectangle 3">
            <a:extLst>
              <a:ext uri="{FF2B5EF4-FFF2-40B4-BE49-F238E27FC236}">
                <a16:creationId xmlns:a16="http://schemas.microsoft.com/office/drawing/2014/main"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https://en.wikipedia.org/wiki/Application_programming_interface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358494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REST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227995"/>
          </a:xfrm>
        </p:spPr>
        <p:txBody>
          <a:bodyPr>
            <a:noAutofit/>
          </a:bodyPr>
          <a:lstStyle/>
          <a:p>
            <a:r>
              <a:rPr lang="en-US" sz="1800" dirty="0"/>
              <a:t>These four HTTP methods are commonly used in REST based architecture:</a:t>
            </a:r>
          </a:p>
          <a:p>
            <a:pPr marL="169863" indent="0">
              <a:buNone/>
            </a:pPr>
            <a:r>
              <a:rPr lang="en-US" sz="1800" b="1" dirty="0"/>
              <a:t>GET</a:t>
            </a:r>
            <a:r>
              <a:rPr lang="en-US" sz="1800" dirty="0"/>
              <a:t> − This is used to provide a read only access to a resource</a:t>
            </a:r>
          </a:p>
          <a:p>
            <a:pPr marL="169863" indent="0">
              <a:buNone/>
            </a:pPr>
            <a:r>
              <a:rPr lang="en-US" sz="1800" b="1" dirty="0"/>
              <a:t>PUT</a:t>
            </a:r>
            <a:r>
              <a:rPr lang="en-US" sz="1800" dirty="0"/>
              <a:t> − This is used to create a new resource</a:t>
            </a:r>
          </a:p>
          <a:p>
            <a:pPr marL="169863" indent="0">
              <a:buNone/>
            </a:pPr>
            <a:r>
              <a:rPr lang="en-US" sz="1800" b="1" dirty="0"/>
              <a:t>DELETE</a:t>
            </a:r>
            <a:r>
              <a:rPr lang="en-US" sz="1800" dirty="0"/>
              <a:t> − This is used to remove a resource</a:t>
            </a:r>
          </a:p>
          <a:p>
            <a:pPr marL="169863" indent="0">
              <a:buNone/>
            </a:pPr>
            <a:r>
              <a:rPr lang="en-US" sz="1800" b="1" dirty="0"/>
              <a:t>POST</a:t>
            </a:r>
            <a:r>
              <a:rPr lang="en-US" sz="1800" dirty="0"/>
              <a:t> − This is used to update a existing resource or create a new resource</a:t>
            </a: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70012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RESTful 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227995"/>
          </a:xfrm>
        </p:spPr>
        <p:txBody>
          <a:bodyPr>
            <a:noAutofit/>
          </a:bodyPr>
          <a:lstStyle/>
          <a:p>
            <a:r>
              <a:rPr lang="en-US" sz="1800" dirty="0"/>
              <a:t>A 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a:t>
            </a: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334609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4" y="733579"/>
            <a:ext cx="5077520" cy="1371600"/>
          </a:xfrm>
        </p:spPr>
        <p:txBody>
          <a:bodyPr>
            <a:normAutofit/>
          </a:bodyPr>
          <a:lstStyle/>
          <a:p>
            <a:r>
              <a:rPr lang="en-US" u="sng" dirty="0"/>
              <a:t>RESTful Web Server</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2733472"/>
            <a:ext cx="10058400" cy="2227995"/>
          </a:xfrm>
        </p:spPr>
        <p:txBody>
          <a:bodyPr>
            <a:noAutofit/>
          </a:bodyPr>
          <a:lstStyle/>
          <a:p>
            <a:r>
              <a:rPr lang="en-US" sz="1800" dirty="0"/>
              <a:t>Web services based on REST Architecture are known as RESTful web services. These web services uses HTTP methods to implement the concept of REST architecture. A RESTful web service usually defines a URI, i.e. a Uniform Resource Identifier a service.  Such a service provides resource representation such as JSON and set of HTTP Methods</a:t>
            </a: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372498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13C-59B1-436E-B58F-C304E1C705CF}"/>
              </a:ext>
            </a:extLst>
          </p:cNvPr>
          <p:cNvSpPr>
            <a:spLocks noGrp="1"/>
          </p:cNvSpPr>
          <p:nvPr>
            <p:ph type="title"/>
          </p:nvPr>
        </p:nvSpPr>
        <p:spPr>
          <a:xfrm>
            <a:off x="664233" y="716645"/>
            <a:ext cx="7810899" cy="1371600"/>
          </a:xfrm>
        </p:spPr>
        <p:txBody>
          <a:bodyPr>
            <a:normAutofit/>
          </a:bodyPr>
          <a:lstStyle/>
          <a:p>
            <a:r>
              <a:rPr lang="en-US" u="sng" dirty="0"/>
              <a:t>RESTful Web Server Example</a:t>
            </a:r>
          </a:p>
        </p:txBody>
      </p:sp>
      <p:sp>
        <p:nvSpPr>
          <p:cNvPr id="3" name="Content Placeholder 2">
            <a:extLst>
              <a:ext uri="{FF2B5EF4-FFF2-40B4-BE49-F238E27FC236}">
                <a16:creationId xmlns:a16="http://schemas.microsoft.com/office/drawing/2014/main" id="{844A3DC5-46BF-4BFF-8008-98FD467C4904}"/>
              </a:ext>
            </a:extLst>
          </p:cNvPr>
          <p:cNvSpPr>
            <a:spLocks noGrp="1"/>
          </p:cNvSpPr>
          <p:nvPr>
            <p:ph idx="1"/>
          </p:nvPr>
        </p:nvSpPr>
        <p:spPr>
          <a:xfrm>
            <a:off x="1066800" y="1938868"/>
            <a:ext cx="10058400" cy="3471332"/>
          </a:xfrm>
        </p:spPr>
        <p:txBody>
          <a:bodyPr>
            <a:noAutofit/>
          </a:bodyPr>
          <a:lstStyle/>
          <a:p>
            <a:r>
              <a:rPr lang="en-US" sz="1800" dirty="0"/>
              <a:t>Create a new folder called restExample on your desktop</a:t>
            </a:r>
          </a:p>
          <a:p>
            <a:r>
              <a:rPr lang="en-US" sz="1800" dirty="0"/>
              <a:t>Create a new package.json file using npm init.  Right mouse-click on the restExample folder and choose Git Bash Here.  Use server.js as the startup file.  Add the description: Restful API Example and your name as the author</a:t>
            </a:r>
          </a:p>
          <a:p>
            <a:r>
              <a:rPr lang="en-US" sz="1800" dirty="0"/>
              <a:t>Install express via the command: </a:t>
            </a:r>
            <a:r>
              <a:rPr lang="en-US" sz="1800" dirty="0">
                <a:latin typeface="Consolas" panose="020B0609020204030204" pitchFamily="49" charset="0"/>
              </a:rPr>
              <a:t>npm i express </a:t>
            </a:r>
          </a:p>
          <a:p>
            <a:r>
              <a:rPr lang="en-US" sz="1800" dirty="0"/>
              <a:t>Install the file system module via the command: </a:t>
            </a:r>
            <a:r>
              <a:rPr lang="en-US" sz="1800" dirty="0">
                <a:latin typeface="Consolas" panose="020B0609020204030204" pitchFamily="49" charset="0"/>
              </a:rPr>
              <a:t>npm i fs</a:t>
            </a:r>
            <a:endParaRPr lang="en-US" sz="1800" dirty="0"/>
          </a:p>
          <a:p>
            <a:r>
              <a:rPr lang="en-US" sz="1800" dirty="0"/>
              <a:t>Inside of the restExample folder, create a new JavaScript file called server.js</a:t>
            </a:r>
          </a:p>
          <a:p>
            <a:r>
              <a:rPr lang="en-US" sz="1800" dirty="0"/>
              <a:t>Inside of the restExample folder, create a new JavaScript file called users.json  This file will hold the three records shown on the next three slides</a:t>
            </a: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3401265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purl.org/dc/elements/1.1/"/>
    <ds:schemaRef ds:uri="http://schemas.openxmlformats.org/package/2006/metadata/core-properties"/>
    <ds:schemaRef ds:uri="http://purl.org/dc/terms/"/>
    <ds:schemaRef ds:uri="http://purl.org/dc/dcmitype/"/>
    <ds:schemaRef ds:uri="http://schemas.microsoft.com/office/infopath/2007/PartnerControls"/>
    <ds:schemaRef ds:uri="http://schemas.microsoft.com/office/2006/documentManagement/type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2132</Words>
  <Application>Microsoft Office PowerPoint</Application>
  <PresentationFormat>Widescreen</PresentationFormat>
  <Paragraphs>225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Century Gothic</vt:lpstr>
      <vt:lpstr>Consolas</vt:lpstr>
      <vt:lpstr>Garamond</vt:lpstr>
      <vt:lpstr>SavonVTI</vt:lpstr>
      <vt:lpstr>node.js Part IV</vt:lpstr>
      <vt:lpstr>Objectives</vt:lpstr>
      <vt:lpstr>REST Defined</vt:lpstr>
      <vt:lpstr>API Defined</vt:lpstr>
      <vt:lpstr>REST Server</vt:lpstr>
      <vt:lpstr>REST Server</vt:lpstr>
      <vt:lpstr>RESTful Web Server</vt:lpstr>
      <vt:lpstr>RESTful Web Server</vt:lpstr>
      <vt:lpstr>RESTful Web Server Example</vt:lpstr>
      <vt:lpstr>RESTful Web Server Example</vt:lpstr>
      <vt:lpstr>RESTful Web Server Example (users.json)</vt:lpstr>
      <vt:lpstr>RESTful Web Server Example (users.json)</vt:lpstr>
      <vt:lpstr>RESTful Web Server Example (users.json)</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RESTful Web Server Example (server.js)</vt:lpstr>
      <vt:lpstr>AJAX and Fetch API</vt:lpstr>
      <vt:lpstr>AJAX and Fetch API</vt:lpstr>
      <vt:lpstr>AJAX and Fetch API (using XMLHttpRequest)</vt:lpstr>
      <vt:lpstr>AJAX and Fetch API (using XMLHttpRequest)</vt:lpstr>
      <vt:lpstr>AJAX and Fetch API (using XMLHttpRequest)</vt:lpstr>
      <vt:lpstr>AJAX and Fetch API (using XMLHttpRequest)</vt:lpstr>
      <vt:lpstr>What We've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2020-09-02T13:52:47Z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