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349" r:id="rId6"/>
    <p:sldId id="344" r:id="rId7"/>
    <p:sldId id="345" r:id="rId8"/>
    <p:sldId id="346" r:id="rId9"/>
    <p:sldId id="347" r:id="rId10"/>
    <p:sldId id="343" r:id="rId11"/>
    <p:sldId id="351" r:id="rId12"/>
    <p:sldId id="350" r:id="rId13"/>
    <p:sldId id="353" r:id="rId14"/>
    <p:sldId id="354" r:id="rId15"/>
    <p:sldId id="355" r:id="rId16"/>
    <p:sldId id="356" r:id="rId17"/>
    <p:sldId id="337" r:id="rId18"/>
    <p:sldId id="339" r:id="rId19"/>
    <p:sldId id="357" r:id="rId20"/>
    <p:sldId id="358" r:id="rId21"/>
    <p:sldId id="359" r:id="rId22"/>
    <p:sldId id="340" r:id="rId23"/>
    <p:sldId id="360" r:id="rId24"/>
    <p:sldId id="361" r:id="rId25"/>
    <p:sldId id="362" r:id="rId26"/>
    <p:sldId id="331" r:id="rId27"/>
    <p:sldId id="335" r:id="rId28"/>
    <p:sldId id="336" r:id="rId29"/>
    <p:sldId id="332" r:id="rId30"/>
    <p:sldId id="334" r:id="rId31"/>
    <p:sldId id="333" r:id="rId32"/>
    <p:sldId id="320" r:id="rId33"/>
    <p:sldId id="321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1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jquery-validate/1.19.1/jquery.validate.min.js" TargetMode="External"/><Relationship Id="rId2" Type="http://schemas.openxmlformats.org/officeDocument/2006/relationships/hyperlink" Target="https://ajax.googleapis.com/ajax/libs/jquery/3.4.1/jquery.min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validation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4-alpha.getbootstrap.com/components/forms/#valid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dium.com/@rossbulat/joi-for-node-exploring-javascript-object-schema-validation-50dd4b8e1b0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rossbulat/joi-for-node-exploring-javascript-object-schema-validation-50dd4b8e1b0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joi-for-node-exploring-javascript-object-schema-validation-50dd4b8e1b0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li" TargetMode="External"/><Relationship Id="rId2" Type="http://schemas.openxmlformats.org/officeDocument/2006/relationships/hyperlink" Target="https://signup.heroku.com/d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enter.heroku.com/articles/deploying-node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deploying-nodejs" TargetMode="External"/><Relationship Id="rId2" Type="http://schemas.openxmlformats.org/officeDocument/2006/relationships/hyperlink" Target="https://devcenter.heroku.com/articles/gitign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center.heroku.com/articles/deploying-nodej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script/javascript_form_validation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87400" y="-541857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node</a:t>
            </a:r>
            <a:r>
              <a:rPr lang="en-US" sz="4400" dirty="0">
                <a:solidFill>
                  <a:schemeClr val="tx1"/>
                </a:solidFill>
              </a:rPr>
              <a:t>.js </a:t>
            </a:r>
            <a:r>
              <a:rPr lang="en-US" sz="4400">
                <a:solidFill>
                  <a:schemeClr val="tx1"/>
                </a:solidFill>
              </a:rPr>
              <a:t>Part V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 align = "right"&gt;Country&lt;/td&gt;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&lt;select name = "Country"&gt;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"-1" selected&gt;[choose yours]&lt;/option&gt;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"1"&gt;USA&lt;/option&gt;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"2"&gt;UK&lt;/option&gt;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&lt;option value = "3"&gt;INDIA&lt;/option&gt;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&lt;/select&gt;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571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 align = "right"&gt;&lt;/td&gt;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&lt;td&gt;&lt;input type = "submit" value = "Submit" /&gt;&lt;/td&gt;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&lt;/table&gt;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&lt;/form&gt;  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04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913467"/>
            <a:ext cx="10058400" cy="4039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&lt;script type = "text/</a:t>
            </a:r>
            <a:r>
              <a:rPr lang="en-US" sz="1200" dirty="0" err="1">
                <a:latin typeface="Consolas" panose="020B0609020204030204" pitchFamily="49" charset="0"/>
              </a:rPr>
              <a:t>javascript</a:t>
            </a:r>
            <a:r>
              <a:rPr lang="en-US" sz="12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&lt;!--// Form validation code will come here.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function validate()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if( </a:t>
            </a:r>
            <a:r>
              <a:rPr lang="en-US" sz="1200" dirty="0" err="1">
                <a:latin typeface="Consolas" panose="020B0609020204030204" pitchFamily="49" charset="0"/>
              </a:rPr>
              <a:t>document.myFor</a:t>
            </a: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m.Name.value</a:t>
            </a:r>
            <a:r>
              <a:rPr lang="en-US" sz="1200" dirty="0">
                <a:latin typeface="Consolas" panose="020B0609020204030204" pitchFamily="49" charset="0"/>
              </a:rPr>
              <a:t> == "" 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alert( "Please provide your name!" 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document.myForm.Name.focus</a:t>
            </a:r>
            <a:r>
              <a:rPr lang="en-US" sz="12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if( </a:t>
            </a:r>
            <a:r>
              <a:rPr lang="en-US" sz="1200" dirty="0" err="1">
                <a:latin typeface="Consolas" panose="020B0609020204030204" pitchFamily="49" charset="0"/>
              </a:rPr>
              <a:t>document.myForm.EMail.value</a:t>
            </a:r>
            <a:r>
              <a:rPr lang="en-US" sz="1200" dirty="0">
                <a:latin typeface="Consolas" panose="020B0609020204030204" pitchFamily="49" charset="0"/>
              </a:rPr>
              <a:t> == "" 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alert( "Please provide your Email!" 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document.myForm.EMail.focus</a:t>
            </a:r>
            <a:r>
              <a:rPr lang="en-US" sz="12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4974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40477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if( </a:t>
            </a:r>
            <a:r>
              <a:rPr lang="en-US" sz="1400" dirty="0" err="1">
                <a:latin typeface="Consolas" panose="020B0609020204030204" pitchFamily="49" charset="0"/>
              </a:rPr>
              <a:t>document.myForm.Zip.value</a:t>
            </a:r>
            <a:r>
              <a:rPr lang="en-US" sz="1400" dirty="0">
                <a:latin typeface="Consolas" panose="020B0609020204030204" pitchFamily="49" charset="0"/>
              </a:rPr>
              <a:t> == "" || isNaN( </a:t>
            </a:r>
            <a:r>
              <a:rPr lang="en-US" sz="1400" dirty="0" err="1">
                <a:latin typeface="Consolas" panose="020B0609020204030204" pitchFamily="49" charset="0"/>
              </a:rPr>
              <a:t>document.myForm.Zip.value</a:t>
            </a:r>
            <a:r>
              <a:rPr lang="en-US" sz="1400" dirty="0">
                <a:latin typeface="Consolas" panose="020B0609020204030204" pitchFamily="49" charset="0"/>
              </a:rPr>
              <a:t> ) ||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document.myForm.Zip.value.length</a:t>
            </a:r>
            <a:r>
              <a:rPr lang="en-US" sz="1400" dirty="0">
                <a:latin typeface="Consolas" panose="020B0609020204030204" pitchFamily="49" charset="0"/>
              </a:rPr>
              <a:t> != 5 ) {      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alert( "Please provide a zip in the format #####."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document.myForm.Zip.focus</a:t>
            </a:r>
            <a:r>
              <a:rPr lang="en-US" sz="1400" dirty="0">
                <a:latin typeface="Consolas" panose="020B0609020204030204" pitchFamily="49" charset="0"/>
              </a:rPr>
              <a:t>() 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if( </a:t>
            </a:r>
            <a:r>
              <a:rPr lang="en-US" sz="1400" dirty="0" err="1">
                <a:latin typeface="Consolas" panose="020B0609020204030204" pitchFamily="49" charset="0"/>
              </a:rPr>
              <a:t>document.myForm.Country.value</a:t>
            </a:r>
            <a:r>
              <a:rPr lang="en-US" sz="1400" dirty="0">
                <a:latin typeface="Consolas" panose="020B0609020204030204" pitchFamily="49" charset="0"/>
              </a:rPr>
              <a:t> == "-1" 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alert( "Please provide your country!"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return( true 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//--&gt;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0071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Form validation in jQuery can be done manually or via a plug-in e.g. validation plug-in</a:t>
            </a:r>
          </a:p>
          <a:p>
            <a:r>
              <a:rPr lang="en-US" sz="1800" dirty="0"/>
              <a:t>The jQuery validation plugin makes simple client-side form validation easy, while still offering plenty of customization options. The plugin comes bundled with a useful set of validation methods, including URL and email validation, while providing an API to write your own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Step 1: Include jQuery</a:t>
            </a:r>
          </a:p>
          <a:p>
            <a:pPr marL="171450" indent="0">
              <a:buNone/>
            </a:pPr>
            <a:r>
              <a:rPr lang="en-US" sz="1800" dirty="0">
                <a:hlinkClick r:id="rId2"/>
              </a:rPr>
              <a:t>https://ajax.googleapis.com/ajax/libs/jquery/3.4.1/jquery.min.js</a:t>
            </a:r>
            <a:endParaRPr lang="en-US" sz="1800" dirty="0"/>
          </a:p>
          <a:p>
            <a:r>
              <a:rPr lang="en-US" sz="1800" dirty="0"/>
              <a:t>Step 2: Include the jQuery Validation Plugin</a:t>
            </a:r>
          </a:p>
          <a:p>
            <a:pPr marL="171450" indent="0">
              <a:buNone/>
            </a:pPr>
            <a:r>
              <a:rPr lang="en-US" sz="1800" dirty="0">
                <a:hlinkClick r:id="rId3"/>
              </a:rPr>
              <a:t>https://cdnjs.cloudflare.com/ajax/libs/jquery-validate/1.19.1/jquery.validate.min.js</a:t>
            </a:r>
            <a:r>
              <a:rPr lang="en-US" sz="1800" dirty="0"/>
              <a:t> </a:t>
            </a:r>
          </a:p>
          <a:p>
            <a:r>
              <a:rPr lang="en-US" sz="1800" dirty="0"/>
              <a:t>Step 3: Create the HTML form</a:t>
            </a:r>
          </a:p>
          <a:p>
            <a:pPr marL="171450" indent="0">
              <a:buNone/>
            </a:pPr>
            <a:r>
              <a:rPr lang="en-US" sz="1800" dirty="0"/>
              <a:t>See the next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4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&lt;h2&gt;Registration&lt;/h2&gt;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&lt;form action="" name="registration"&gt;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&lt;label for="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"&gt;First Name&lt;/label&gt;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&lt;input type="text" name="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 id="</a:t>
            </a:r>
            <a:r>
              <a:rPr lang="en-US" sz="1400" dirty="0" err="1">
                <a:latin typeface="Consolas" panose="020B0609020204030204" pitchFamily="49" charset="0"/>
              </a:rPr>
              <a:t>firstname</a:t>
            </a:r>
            <a:r>
              <a:rPr lang="en-US" sz="1400" dirty="0">
                <a:latin typeface="Consolas" panose="020B0609020204030204" pitchFamily="49" charset="0"/>
              </a:rPr>
              <a:t>" placeholder="John"/&gt;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&lt;label for="lastname"&gt;Last Name&lt;/label&gt;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&lt;input type="text" name="lastname" id="lastname" placeholder="Doe"/&gt;</a:t>
            </a:r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label for="email"&gt;Email&lt;/label&gt;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&lt;input type="email" name="email" id="email" placeholder="john@doe.com"/&gt;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&lt;label for="password"&gt;Password&lt;/label&gt;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&lt;input type="password" name="password" id="password“&gt;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&lt;button type="submit"&gt;Register&lt;/button&gt;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&lt;/form&gt;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&lt;/div&gt;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5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Step 4: Create the associated stylesheet</a:t>
            </a:r>
          </a:p>
          <a:p>
            <a:pPr marL="171450" indent="0">
              <a:buNone/>
            </a:pPr>
            <a:r>
              <a:rPr lang="en-US" sz="1800" dirty="0"/>
              <a:t>See URL: </a:t>
            </a:r>
            <a:r>
              <a:rPr lang="en-US" sz="1800" dirty="0">
                <a:hlinkClick r:id="rId2"/>
              </a:rPr>
              <a:t>https://jqueryvalidation.org/</a:t>
            </a:r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/>
              <a:t>Step 5: Create JavaScript file form-validation.js</a:t>
            </a:r>
          </a:p>
          <a:p>
            <a:pPr marL="171450" indent="0">
              <a:buNone/>
            </a:pPr>
            <a:r>
              <a:rPr lang="en-US" sz="1800" dirty="0"/>
              <a:t>See the next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4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Wait for the DOM to be ready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$(function() {// Initialize form validation on the registration form.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It has the name attribute "registration“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$("form[name='registration']").validate({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Specify validation rules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rules: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key name on left side is name attribute of an input field. Validation rules defined on right side</a:t>
            </a:r>
          </a:p>
          <a:p>
            <a:pPr marL="11430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: "required",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lastname: "required",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4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Perform client-side form validation using HTML</a:t>
            </a:r>
          </a:p>
          <a:p>
            <a:r>
              <a:rPr lang="en-US" sz="1800" dirty="0"/>
              <a:t>Perform client-side form validation using JavaScript</a:t>
            </a:r>
          </a:p>
          <a:p>
            <a:r>
              <a:rPr lang="en-US" sz="1800" dirty="0"/>
              <a:t>Perform client-side form validation using jQuery</a:t>
            </a:r>
          </a:p>
          <a:p>
            <a:r>
              <a:rPr lang="en-US" sz="1800" dirty="0"/>
              <a:t>Perform client-side form validation using Bootstrap</a:t>
            </a:r>
          </a:p>
          <a:p>
            <a:r>
              <a:rPr lang="en-US" sz="1800" dirty="0"/>
              <a:t>Perform server-side form validation Using @hap/joi</a:t>
            </a:r>
          </a:p>
          <a:p>
            <a:r>
              <a:rPr lang="en-US" sz="1800" dirty="0"/>
              <a:t>Deploy a Node.js application using Heroku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1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email: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required: true,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email: true  // email should be validated by the built-in "email" rule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},  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password: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required: true,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minlength</a:t>
            </a:r>
            <a:r>
              <a:rPr lang="en-US" sz="1200" dirty="0">
                <a:latin typeface="Consolas" panose="020B0609020204030204" pitchFamily="49" charset="0"/>
              </a:rPr>
              <a:t>: 5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// Specify validation error messages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messages: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: "Please enter your </a:t>
            </a:r>
            <a:r>
              <a:rPr lang="en-US" sz="1200" dirty="0" err="1">
                <a:latin typeface="Consolas" panose="020B0609020204030204" pitchFamily="49" charset="0"/>
              </a:rPr>
              <a:t>firstname</a:t>
            </a:r>
            <a:r>
              <a:rPr lang="en-US" sz="1200" dirty="0">
                <a:latin typeface="Consolas" panose="020B0609020204030204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lastname: "Please enter your lastname",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password: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required: "Please provide a password",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minlength</a:t>
            </a:r>
            <a:r>
              <a:rPr lang="en-US" sz="1200" dirty="0">
                <a:latin typeface="Consolas" panose="020B0609020204030204" pitchFamily="49" charset="0"/>
              </a:rPr>
              <a:t>: "Your password must be at least 5 characters long"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86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email: "Please enter a valid email address"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},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// Make sure the form is submitted to the destination defined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// in the "action" attribute of the form when valid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submitHandler</a:t>
            </a:r>
            <a:r>
              <a:rPr lang="en-US" sz="1200" dirty="0">
                <a:latin typeface="Consolas" panose="020B0609020204030204" pitchFamily="49" charset="0"/>
              </a:rPr>
              <a:t>: function(form) {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form.submit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11430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https://jqueryvalidation.org/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Bootstrap includes validation styles for:</a:t>
            </a:r>
          </a:p>
          <a:p>
            <a:pPr marL="228600" indent="0">
              <a:buNone/>
            </a:pPr>
            <a:r>
              <a:rPr lang="en-US" sz="1800" dirty="0"/>
              <a:t>danger (ideal for when there's a blocking or required field)</a:t>
            </a:r>
          </a:p>
          <a:p>
            <a:pPr marL="228600" indent="0">
              <a:buNone/>
            </a:pPr>
            <a:r>
              <a:rPr lang="en-US" sz="1800" dirty="0"/>
              <a:t>warning (ideal for input values that are in progress, like password strength, or soft validation before a user attempts to submit a form)</a:t>
            </a:r>
          </a:p>
          <a:p>
            <a:pPr marL="228600" indent="0">
              <a:buNone/>
            </a:pPr>
            <a:r>
              <a:rPr lang="en-US" sz="1800" dirty="0"/>
              <a:t>success (ideal for ideal for situations when you have per-field validation throughout a form and want to encourage a user through the rest of the fields) states on most form controls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https://v4-alpha.getbootstrap.com/components/forms/#validation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88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To use, add .has-warning, .has-danger, or .has-success to the parent element. Any .col-form-label, .form-control, or custom form element will receive the validation styles.</a:t>
            </a:r>
          </a:p>
          <a:p>
            <a:r>
              <a:rPr lang="en-US" sz="1800" dirty="0"/>
              <a:t>Contextual validation text, in addition to your usual form field help text, can be added with the use of .form-control-feedback. This text will adapt to the parent .has-* class. By default it only includes a bit of margin for spacing and a modified color for each state.</a:t>
            </a:r>
          </a:p>
          <a:p>
            <a:r>
              <a:rPr lang="en-US" sz="1800" dirty="0"/>
              <a:t>Validation icons are URLs configured via Sass variables that are applied to background-image declarations for each state.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https://v4-alpha.getbootstrap.com/components/forms/#validation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Example: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&lt;div class="form-group has-danger"&gt;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&lt;label class="form-control-label" for="inputDanger1"&gt;Input with danger&lt;/label&gt;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&lt;input type="text" class="form-control form-control-danger" id="inputDanger1"&gt;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&lt;div class="form-control-feedback"&gt;Sorry, that username's taken. Try another?&lt;/div&gt;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&lt;small class="form-text text-muted"&gt;Example help text that remains unchanged.&lt;/small&gt;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https://v4-alpha.getbootstrap.com/components/forms/#validation</a:t>
            </a:r>
            <a:r>
              <a:rPr lang="en-US" sz="1600" dirty="0"/>
              <a:t> 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72" y="4795064"/>
            <a:ext cx="8334375" cy="10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6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Server-side Validation Using @hap/joi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dirty="0"/>
              <a:t>The idea of Joi is to define the schema of what the object will resemble</a:t>
            </a:r>
          </a:p>
          <a:p>
            <a:r>
              <a:rPr lang="en-US" sz="1800" dirty="0"/>
              <a:t>For example, suppose we have a login form with username and password fields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47" y="3603456"/>
            <a:ext cx="8886825" cy="17811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462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Server-side Validation Using @hap/joi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Joi .object()</a:t>
            </a:r>
          </a:p>
          <a:p>
            <a:pPr marL="174625" indent="0">
              <a:buNone/>
            </a:pPr>
            <a:r>
              <a:rPr lang="en-US" sz="1800" dirty="0"/>
              <a:t>We define a Joi.object() to instantiate a Joi schema object to work with. All schemas require Joi.object to process validation and other Joi features</a:t>
            </a:r>
          </a:p>
          <a:p>
            <a:endParaRPr lang="en-US" sz="1800" dirty="0"/>
          </a:p>
          <a:p>
            <a:r>
              <a:rPr lang="en-US" sz="1800" b="1" dirty="0"/>
              <a:t>keys()</a:t>
            </a:r>
          </a:p>
          <a:p>
            <a:pPr marL="174625" indent="0">
              <a:buNone/>
            </a:pPr>
            <a:r>
              <a:rPr lang="en-US" sz="1800" dirty="0"/>
              <a:t>Within Joi's keys() method, we define the required schema constraints for our login form. Here we define the rules for the username and password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Server-side Validation Using @hap/joi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814791"/>
            <a:ext cx="8315325" cy="942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https://medium.com/@rossbulat/joi-for-node-exploring-javascript-object-schema-validation-50dd4b8e1b0f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940" y="3074228"/>
            <a:ext cx="9479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username must be a string, consist of alpha numeric characters only, and be between 6–16 characters in length. It is also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password must be alphanumeric, between 6 and 16 characters, and therefore required.</a:t>
            </a:r>
          </a:p>
        </p:txBody>
      </p:sp>
    </p:spTree>
    <p:extLst>
      <p:ext uri="{BB962C8B-B14F-4D97-AF65-F5344CB8AC3E}">
        <p14:creationId xmlns:p14="http://schemas.microsoft.com/office/powerpoint/2010/main" val="2264732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dirty="0"/>
              <a:t>Assumes you have:</a:t>
            </a:r>
          </a:p>
          <a:p>
            <a:pPr marL="174625" indent="0">
              <a:buNone/>
            </a:pPr>
            <a:r>
              <a:rPr lang="en-US" sz="1800" dirty="0"/>
              <a:t>Node.js and npm installed</a:t>
            </a:r>
          </a:p>
          <a:p>
            <a:pPr marL="174625" indent="0">
              <a:buNone/>
            </a:pPr>
            <a:r>
              <a:rPr lang="en-US" sz="1800" dirty="0"/>
              <a:t>An existing Node.js app</a:t>
            </a:r>
          </a:p>
          <a:p>
            <a:pPr marL="174625" indent="0">
              <a:buNone/>
            </a:pPr>
            <a:r>
              <a:rPr lang="en-US" sz="1800" dirty="0"/>
              <a:t>A free Heroku account from: </a:t>
            </a:r>
            <a:r>
              <a:rPr lang="en-US" sz="1800" dirty="0">
                <a:hlinkClick r:id="rId2"/>
              </a:rPr>
              <a:t>https://signup.heroku.com/dc</a:t>
            </a:r>
            <a:endParaRPr lang="en-US" sz="1800" dirty="0"/>
          </a:p>
          <a:p>
            <a:pPr marL="174625" indent="0">
              <a:buNone/>
            </a:pPr>
            <a:r>
              <a:rPr lang="en-US" sz="1800" dirty="0"/>
              <a:t>The Heroku CLI installed from: </a:t>
            </a:r>
            <a:r>
              <a:rPr lang="en-US" sz="1800" dirty="0">
                <a:hlinkClick r:id="rId3"/>
              </a:rPr>
              <a:t>https://devcenter.heroku.com/articles/heroku-cli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4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Validation can be defined by many different methods, and deployed in many different ways.</a:t>
            </a:r>
          </a:p>
          <a:p>
            <a:pPr marL="174625" indent="0">
              <a:buNone/>
            </a:pPr>
            <a:r>
              <a:rPr lang="en-US" sz="1800" dirty="0"/>
              <a:t>Client side validation is performed by a web browser, before input is sent to a web server</a:t>
            </a:r>
          </a:p>
          <a:p>
            <a:pPr marL="174625" indent="0">
              <a:buNone/>
            </a:pPr>
            <a:r>
              <a:rPr lang="en-US" sz="1800" dirty="0"/>
              <a:t>Server side validation is performed by a web server, after input has been sent to the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4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Declare app dependencies</a:t>
            </a:r>
          </a:p>
          <a:p>
            <a:pPr marL="174625" indent="0">
              <a:buNone/>
            </a:pPr>
            <a:r>
              <a:rPr lang="en-US" sz="1800" dirty="0"/>
              <a:t>The package.json file defines the dependencies that should be installed with your application.  Here's an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3914125"/>
            <a:ext cx="3135630" cy="2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3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Specify the version of node</a:t>
            </a:r>
          </a:p>
          <a:p>
            <a:pPr marL="174625" indent="0">
              <a:buNone/>
            </a:pPr>
            <a:r>
              <a:rPr lang="en-US" sz="1800" dirty="0"/>
              <a:t>The version of Node.js that will be used to run your application on Heroku, should also be defined in your package.json file. You should always specify a Node.js version that matches the runtime you’re developing and testing with. To find your version type node –version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52" y="4648200"/>
            <a:ext cx="1476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10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Specifying a start script</a:t>
            </a:r>
          </a:p>
          <a:p>
            <a:pPr marL="174625" indent="0">
              <a:buNone/>
            </a:pPr>
            <a:r>
              <a:rPr lang="en-US" sz="1800" dirty="0"/>
              <a:t>To determine how to start your app, Heroku first looks for a Procfile. If no Procfile exists for the Node.js app, Heroku will attempt to start a default web process via the start script in the package.json file</a:t>
            </a:r>
          </a:p>
          <a:p>
            <a:pPr marL="174625" indent="0">
              <a:buNone/>
            </a:pPr>
            <a:r>
              <a:rPr lang="en-US" sz="1800" dirty="0"/>
              <a:t>The command in a web process type must bind to the port number specified in the PORT environment variable. If it does not, the dyno will not start.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11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Build and run locally</a:t>
            </a:r>
          </a:p>
          <a:p>
            <a:pPr marL="174625" indent="0">
              <a:buNone/>
            </a:pPr>
            <a:r>
              <a:rPr lang="en-US" sz="1800" dirty="0"/>
              <a:t>Run the npm install command in your local app directory to install the dependencies that you declared in your package.json file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5" y="4211002"/>
            <a:ext cx="2076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Build and run locally</a:t>
            </a:r>
          </a:p>
          <a:p>
            <a:pPr marL="174625" indent="0">
              <a:buNone/>
            </a:pPr>
            <a:r>
              <a:rPr lang="en-US" sz="1800" dirty="0"/>
              <a:t>Start your app locally using the heroku local command, which is installed as part of the Heroku CLI</a:t>
            </a:r>
          </a:p>
          <a:p>
            <a:pPr marL="174625" indent="0">
              <a:buNone/>
            </a:pPr>
            <a:endParaRPr lang="en-US" sz="1800" dirty="0"/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72" y="4158615"/>
            <a:ext cx="2162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33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Keep build artifacts out of git</a:t>
            </a:r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373552"/>
            <a:ext cx="6924675" cy="82867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862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Keep build artifacts out of git</a:t>
            </a:r>
          </a:p>
          <a:p>
            <a:pPr marL="228600" indent="0">
              <a:buNone/>
            </a:pPr>
            <a:r>
              <a:rPr lang="en-US" sz="1800" dirty="0"/>
              <a:t>Prevent build artifacts from going into revision control by creating a </a:t>
            </a:r>
            <a:r>
              <a:rPr lang="en-US" sz="1800" dirty="0">
                <a:hlinkClick r:id="rId2"/>
              </a:rPr>
              <a:t>.gitignore</a:t>
            </a:r>
            <a:r>
              <a:rPr lang="en-US" sz="1800" dirty="0"/>
              <a:t> file that looks something like this:</a:t>
            </a:r>
          </a:p>
          <a:p>
            <a:pPr marL="228600" indent="0">
              <a:buNone/>
            </a:pPr>
            <a:endParaRPr lang="en-US" sz="1800" b="1" dirty="0"/>
          </a:p>
          <a:p>
            <a:pPr marL="174625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3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10" y="3908006"/>
            <a:ext cx="1943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85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Deploying a Node.js app with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349068"/>
          </a:xfrm>
        </p:spPr>
        <p:txBody>
          <a:bodyPr>
            <a:normAutofit/>
          </a:bodyPr>
          <a:lstStyle/>
          <a:p>
            <a:r>
              <a:rPr lang="en-US" sz="1800" b="1" dirty="0"/>
              <a:t>Deploy your application to Heroku</a:t>
            </a:r>
            <a:endParaRPr lang="en-US" sz="1800" dirty="0"/>
          </a:p>
          <a:p>
            <a:pPr marL="228600" indent="0">
              <a:buNone/>
            </a:pPr>
            <a:endParaRPr lang="en-US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https://devcenter.heroku.com/articles/deploying-nodejs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3122092"/>
            <a:ext cx="5129213" cy="24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0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/>
              <a:t>What We've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/>
              <a:t>Client-side form validation using HTML</a:t>
            </a:r>
          </a:p>
          <a:p>
            <a:r>
              <a:rPr lang="en-US" sz="1800" dirty="0"/>
              <a:t>Client-side form validation using JavaScript</a:t>
            </a:r>
          </a:p>
          <a:p>
            <a:r>
              <a:rPr lang="en-US" sz="1800" dirty="0"/>
              <a:t>Client-side form validation using jQuery</a:t>
            </a:r>
          </a:p>
          <a:p>
            <a:r>
              <a:rPr lang="en-US" sz="1800" dirty="0"/>
              <a:t>Client-side form validation using Bootstrap</a:t>
            </a:r>
          </a:p>
          <a:p>
            <a:r>
              <a:rPr lang="en-US" sz="1800" dirty="0"/>
              <a:t>Server-side form validation Using @hap/joi</a:t>
            </a:r>
          </a:p>
          <a:p>
            <a:r>
              <a:rPr lang="en-US" sz="1800" dirty="0"/>
              <a:t>Deploying a Node.js application using Heroku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dirty="0"/>
              <a:t>HTML5 introduced a new HTML validation concept called constraint validation, is based on:</a:t>
            </a:r>
          </a:p>
          <a:p>
            <a:pPr marL="174625" indent="0">
              <a:buNone/>
            </a:pPr>
            <a:r>
              <a:rPr lang="en-US" sz="1800" dirty="0"/>
              <a:t>Constraint validation HTML Input Attributes</a:t>
            </a:r>
          </a:p>
          <a:p>
            <a:pPr marL="174625" indent="0">
              <a:buNone/>
            </a:pPr>
            <a:r>
              <a:rPr lang="en-US" sz="1800" dirty="0"/>
              <a:t>Constraint validation CSS Pseudo Selectors</a:t>
            </a:r>
          </a:p>
          <a:p>
            <a:pPr marL="174625" indent="0">
              <a:buNone/>
            </a:pPr>
            <a:r>
              <a:rPr lang="en-US" sz="1800" dirty="0"/>
              <a:t>Constraint validation DOM Properties and Methods</a:t>
            </a:r>
          </a:p>
          <a:p>
            <a:pPr marL="174625" indent="0">
              <a:buNone/>
            </a:pPr>
            <a:r>
              <a:rPr lang="en-US" sz="1800" dirty="0"/>
              <a:t>Constraint Validation HTML Input Attributes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Validation</a:t>
            </a:r>
            <a:r>
              <a:rPr lang="en-US" sz="2000" u="sng" dirty="0"/>
              <a:t> (common attributes)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 lnSpcReduction="10000"/>
          </a:bodyPr>
          <a:lstStyle/>
          <a:p>
            <a:r>
              <a:rPr lang="en-US" sz="1800" b="1" u="sng" dirty="0"/>
              <a:t>Attribute			Description			</a:t>
            </a:r>
          </a:p>
          <a:p>
            <a:pPr marL="228600" indent="0">
              <a:buNone/>
            </a:pPr>
            <a:r>
              <a:rPr lang="en-US" sz="1800" dirty="0"/>
              <a:t>disabled	Specifies that the input element should be disabled</a:t>
            </a:r>
          </a:p>
          <a:p>
            <a:pPr marL="228600" indent="0">
              <a:buNone/>
            </a:pPr>
            <a:r>
              <a:rPr lang="en-US" sz="1800" dirty="0"/>
              <a:t>max		Specifies the maximum value of an input element</a:t>
            </a:r>
          </a:p>
          <a:p>
            <a:pPr marL="228600" indent="0">
              <a:buNone/>
            </a:pPr>
            <a:r>
              <a:rPr lang="en-US" sz="1800" dirty="0"/>
              <a:t>min		Specifies the minimum value of an input element</a:t>
            </a:r>
          </a:p>
          <a:p>
            <a:pPr marL="228600" indent="0">
              <a:buNone/>
            </a:pPr>
            <a:r>
              <a:rPr lang="en-US" sz="1800" dirty="0"/>
              <a:t>pattern	Specifies the value pattern of an input element</a:t>
            </a:r>
          </a:p>
          <a:p>
            <a:pPr marL="228600" indent="0">
              <a:buNone/>
            </a:pPr>
            <a:r>
              <a:rPr lang="en-US" sz="1800" dirty="0"/>
              <a:t>required	Specifies that the input field requires an element</a:t>
            </a:r>
          </a:p>
          <a:p>
            <a:pPr marL="228600" indent="0">
              <a:buNone/>
            </a:pPr>
            <a:r>
              <a:rPr lang="en-US" sz="1800" dirty="0"/>
              <a:t>type 		Specifies the type of an input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HTML Form Validation</a:t>
            </a:r>
            <a:r>
              <a:rPr lang="en-US" sz="2000" u="sng" dirty="0"/>
              <a:t> (common pseudo-selectors)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Selector			Description			</a:t>
            </a:r>
          </a:p>
          <a:p>
            <a:pPr marL="228600" indent="0">
              <a:buNone/>
            </a:pPr>
            <a:r>
              <a:rPr lang="en-US" sz="1800" dirty="0"/>
              <a:t>:disabled	Selects input elements with the "disabled" attribute specified</a:t>
            </a:r>
          </a:p>
          <a:p>
            <a:pPr marL="228600" indent="0">
              <a:buNone/>
            </a:pPr>
            <a:r>
              <a:rPr lang="en-US" sz="1800" dirty="0"/>
              <a:t>:invalid	Selects input elements with invalid values</a:t>
            </a:r>
          </a:p>
          <a:p>
            <a:pPr marL="228600" indent="0">
              <a:buNone/>
            </a:pPr>
            <a:r>
              <a:rPr lang="en-US" sz="1800" dirty="0"/>
              <a:t>:optional	Selects input elements with no "required" attribute specified</a:t>
            </a:r>
          </a:p>
          <a:p>
            <a:pPr marL="228600" indent="0">
              <a:buNone/>
            </a:pPr>
            <a:r>
              <a:rPr lang="en-US" sz="1800" dirty="0"/>
              <a:t>:required	Selects input elements with the "required" attribute specified</a:t>
            </a:r>
          </a:p>
          <a:p>
            <a:pPr marL="228600" indent="0">
              <a:buNone/>
            </a:pPr>
            <a:r>
              <a:rPr lang="en-US" sz="1800" dirty="0"/>
              <a:t>:valid		Selects input elements with valid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https://www.w3schools.com/js/js_validation.asp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6816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33472"/>
            <a:ext cx="3143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4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&lt;html&gt;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&lt;title&gt;Form Validation&lt;/title&gt;  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&lt;script type = "text/</a:t>
            </a:r>
            <a:r>
              <a:rPr lang="en-US" sz="1400" dirty="0" err="1">
                <a:latin typeface="Consolas" panose="020B0609020204030204" pitchFamily="49" charset="0"/>
              </a:rPr>
              <a:t>javascript</a:t>
            </a:r>
            <a:r>
              <a:rPr lang="en-US" sz="14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&lt;!—// Form validation code will go here.  //--&gt;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script&gt;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&lt;form action = "/</a:t>
            </a:r>
            <a:r>
              <a:rPr lang="en-US" sz="1400" dirty="0" err="1">
                <a:latin typeface="Consolas" panose="020B0609020204030204" pitchFamily="49" charset="0"/>
              </a:rPr>
              <a:t>cgi</a:t>
            </a:r>
            <a:r>
              <a:rPr lang="en-US" sz="1400" dirty="0">
                <a:latin typeface="Consolas" panose="020B0609020204030204" pitchFamily="49" charset="0"/>
              </a:rPr>
              <a:t>-bin/</a:t>
            </a:r>
            <a:r>
              <a:rPr lang="en-US" sz="1400" dirty="0" err="1">
                <a:latin typeface="Consolas" panose="020B0609020204030204" pitchFamily="49" charset="0"/>
              </a:rPr>
              <a:t>test.cgi</a:t>
            </a:r>
            <a:r>
              <a:rPr lang="en-US" sz="1400" dirty="0">
                <a:latin typeface="Consolas" panose="020B0609020204030204" pitchFamily="49" charset="0"/>
              </a:rPr>
              <a:t>" name = "</a:t>
            </a:r>
            <a:r>
              <a:rPr lang="en-US" sz="1400" dirty="0" err="1">
                <a:latin typeface="Consolas" panose="020B0609020204030204" pitchFamily="49" charset="0"/>
              </a:rPr>
              <a:t>myForm</a:t>
            </a:r>
            <a:r>
              <a:rPr lang="en-US" sz="1400" dirty="0">
                <a:latin typeface="Consolas" panose="020B0609020204030204" pitchFamily="49" charset="0"/>
              </a:rPr>
              <a:t>" </a:t>
            </a:r>
            <a:r>
              <a:rPr lang="en-US" sz="1400" dirty="0" err="1">
                <a:latin typeface="Consolas" panose="020B0609020204030204" pitchFamily="49" charset="0"/>
              </a:rPr>
              <a:t>onsubmit</a:t>
            </a:r>
            <a:r>
              <a:rPr lang="en-US" sz="1400" dirty="0">
                <a:latin typeface="Consolas" panose="020B0609020204030204" pitchFamily="49" charset="0"/>
              </a:rPr>
              <a:t> = "return(validate());"&gt;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&lt;table </a:t>
            </a:r>
            <a:r>
              <a:rPr lang="en-US" sz="1400" dirty="0" err="1">
                <a:latin typeface="Consolas" panose="020B0609020204030204" pitchFamily="49" charset="0"/>
              </a:rPr>
              <a:t>cellspacing</a:t>
            </a:r>
            <a:r>
              <a:rPr lang="en-US" sz="1400" dirty="0">
                <a:latin typeface="Consolas" panose="020B0609020204030204" pitchFamily="49" charset="0"/>
              </a:rPr>
              <a:t> = "2" </a:t>
            </a:r>
            <a:r>
              <a:rPr lang="en-US" sz="1400" dirty="0" err="1">
                <a:latin typeface="Consolas" panose="020B0609020204030204" pitchFamily="49" charset="0"/>
              </a:rPr>
              <a:t>cellpadding</a:t>
            </a:r>
            <a:r>
              <a:rPr lang="en-US" sz="1400" dirty="0">
                <a:latin typeface="Consolas" panose="020B0609020204030204" pitchFamily="49" charset="0"/>
              </a:rPr>
              <a:t> = "2" border = "1"&gt;       </a:t>
            </a:r>
          </a:p>
        </p:txBody>
      </p:sp>
    </p:spTree>
    <p:extLst>
      <p:ext uri="{BB962C8B-B14F-4D97-AF65-F5344CB8AC3E}">
        <p14:creationId xmlns:p14="http://schemas.microsoft.com/office/powerpoint/2010/main" val="186546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10460966" cy="1371600"/>
          </a:xfrm>
        </p:spPr>
        <p:txBody>
          <a:bodyPr>
            <a:normAutofit/>
          </a:bodyPr>
          <a:lstStyle/>
          <a:p>
            <a:r>
              <a:rPr lang="en-US" u="sng" dirty="0"/>
              <a:t>Client-side Validation Using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533A-4A29-47E2-A4D4-85E44356516A}"/>
              </a:ext>
            </a:extLst>
          </p:cNvPr>
          <p:cNvSpPr/>
          <p:nvPr/>
        </p:nvSpPr>
        <p:spPr>
          <a:xfrm>
            <a:off x="1043940" y="5710833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https://www.tutorialspoint.com/javascript/javascript_form_validations.htm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"right"&gt;Name&lt;/td&gt;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"Name"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</a:t>
            </a:r>
            <a:r>
              <a:rPr lang="en-US" dirty="0" err="1">
                <a:latin typeface="Consolas" panose="020B0609020204030204" pitchFamily="49" charset="0"/>
              </a:rPr>
              <a:t>EMail</a:t>
            </a:r>
            <a:r>
              <a:rPr lang="en-US" dirty="0">
                <a:latin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</a:t>
            </a:r>
            <a:r>
              <a:rPr lang="en-US" dirty="0" err="1">
                <a:latin typeface="Consolas" panose="020B0609020204030204" pitchFamily="49" charset="0"/>
              </a:rPr>
              <a:t>EMail</a:t>
            </a:r>
            <a:r>
              <a:rPr lang="en-US" dirty="0">
                <a:latin typeface="Consolas" panose="020B0609020204030204" pitchFamily="49" charset="0"/>
              </a:rPr>
              <a:t>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  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 align = "right"&gt;Zip Code&lt;/td&gt;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&lt;td&gt;&lt;input type = "text" name = "Zip" /&gt;&lt;/td&gt;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r>
              <a:rPr lang="en-US" dirty="0">
                <a:latin typeface="Consolas" panose="020B0609020204030204" pitchFamily="49" charset="0"/>
              </a:rPr>
              <a:t>&gt;      </a:t>
            </a:r>
          </a:p>
        </p:txBody>
      </p:sp>
    </p:spTree>
    <p:extLst>
      <p:ext uri="{BB962C8B-B14F-4D97-AF65-F5344CB8AC3E}">
        <p14:creationId xmlns:p14="http://schemas.microsoft.com/office/powerpoint/2010/main" val="146050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2741</Words>
  <Application>Microsoft Office PowerPoint</Application>
  <PresentationFormat>Widescreen</PresentationFormat>
  <Paragraphs>354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Garamond</vt:lpstr>
      <vt:lpstr>SavonVTI</vt:lpstr>
      <vt:lpstr>node.js Part V</vt:lpstr>
      <vt:lpstr>Objectives</vt:lpstr>
      <vt:lpstr>Form Validation</vt:lpstr>
      <vt:lpstr>HTML Form Validation</vt:lpstr>
      <vt:lpstr>HTML Form Validation (common attributes)</vt:lpstr>
      <vt:lpstr>HTML Form Validation (common pseudo-selectors)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JavaScript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jQuery</vt:lpstr>
      <vt:lpstr>Client-side Validation Using Bootstrap 4</vt:lpstr>
      <vt:lpstr>Client-side Validation Using Bootstrap 4</vt:lpstr>
      <vt:lpstr>Client-side Validation Using Bootstrap 4</vt:lpstr>
      <vt:lpstr>Server-side Validation Using @hap/joi</vt:lpstr>
      <vt:lpstr>Server-side Validation Using @hap/joi</vt:lpstr>
      <vt:lpstr>Server-side Validation Using @hap/joi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Deploying a Node.js app with Heroku</vt:lpstr>
      <vt:lpstr>What We've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2020-09-02T13:53:02Z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