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3" r:id="rId4"/>
  </p:sldMasterIdLst>
  <p:notesMasterIdLst>
    <p:notesMasterId r:id="rId42"/>
  </p:notesMasterIdLst>
  <p:sldIdLst>
    <p:sldId id="257" r:id="rId5"/>
    <p:sldId id="263" r:id="rId6"/>
    <p:sldId id="303" r:id="rId7"/>
    <p:sldId id="266" r:id="rId8"/>
    <p:sldId id="267" r:id="rId9"/>
    <p:sldId id="304" r:id="rId10"/>
    <p:sldId id="268" r:id="rId11"/>
    <p:sldId id="300" r:id="rId12"/>
    <p:sldId id="305" r:id="rId13"/>
    <p:sldId id="273" r:id="rId14"/>
    <p:sldId id="274" r:id="rId15"/>
    <p:sldId id="301" r:id="rId16"/>
    <p:sldId id="302" r:id="rId17"/>
    <p:sldId id="278" r:id="rId18"/>
    <p:sldId id="279" r:id="rId19"/>
    <p:sldId id="280" r:id="rId20"/>
    <p:sldId id="281" r:id="rId21"/>
    <p:sldId id="306" r:id="rId22"/>
    <p:sldId id="282" r:id="rId23"/>
    <p:sldId id="283" r:id="rId24"/>
    <p:sldId id="284" r:id="rId25"/>
    <p:sldId id="285" r:id="rId26"/>
    <p:sldId id="286" r:id="rId27"/>
    <p:sldId id="291" r:id="rId28"/>
    <p:sldId id="292" r:id="rId29"/>
    <p:sldId id="287" r:id="rId30"/>
    <p:sldId id="293" r:id="rId31"/>
    <p:sldId id="290" r:id="rId32"/>
    <p:sldId id="295" r:id="rId33"/>
    <p:sldId id="296" r:id="rId34"/>
    <p:sldId id="289" r:id="rId35"/>
    <p:sldId id="288" r:id="rId36"/>
    <p:sldId id="297" r:id="rId37"/>
    <p:sldId id="298" r:id="rId38"/>
    <p:sldId id="299" r:id="rId39"/>
    <p:sldId id="307" r:id="rId40"/>
    <p:sldId id="27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F8D22F"/>
    <a:srgbClr val="563D7C"/>
    <a:srgbClr val="349AED"/>
    <a:srgbClr val="344529"/>
    <a:srgbClr val="2B3922"/>
    <a:srgbClr val="2E3722"/>
    <a:srgbClr val="B8D233"/>
    <a:srgbClr val="5CC6D6"/>
    <a:srgbClr val="F03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58" autoAdjust="0"/>
    <p:restoredTop sz="94619" autoAdjust="0"/>
  </p:normalViewPr>
  <p:slideViewPr>
    <p:cSldViewPr snapToGrid="0">
      <p:cViewPr varScale="1">
        <p:scale>
          <a:sx n="114" d="100"/>
          <a:sy n="114" d="100"/>
        </p:scale>
        <p:origin x="72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45A3F-F083-4E1A-8339-FCD652B27D36}" type="datetimeFigureOut">
              <a:rPr lang="en-US" smtClean="0"/>
              <a:t>9/2/2020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58A06-DD4F-4924-BE66-8F95ED766CC7}" type="slidenum">
              <a:rPr lang="en-US" smtClean="0"/>
              <a:t>‹#›</a:t>
            </a:fld>
            <a:endParaRPr lang="en-US" dirty="0"/>
          </a:p>
        </p:txBody>
      </p:sp>
    </p:spTree>
    <p:extLst>
      <p:ext uri="{BB962C8B-B14F-4D97-AF65-F5344CB8AC3E}">
        <p14:creationId xmlns:p14="http://schemas.microsoft.com/office/powerpoint/2010/main" val="1743132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F58A06-DD4F-4924-BE66-8F95ED766CC7}" type="slidenum">
              <a:rPr lang="en-US" smtClean="0"/>
              <a:t>4</a:t>
            </a:fld>
            <a:endParaRPr lang="en-US" dirty="0"/>
          </a:p>
        </p:txBody>
      </p:sp>
    </p:spTree>
    <p:extLst>
      <p:ext uri="{BB962C8B-B14F-4D97-AF65-F5344CB8AC3E}">
        <p14:creationId xmlns:p14="http://schemas.microsoft.com/office/powerpoint/2010/main" val="4224308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B2553B6-A683-4C13-ADF3-6E78B5B860F6}" type="datetime1">
              <a:rPr lang="en-US" smtClean="0"/>
              <a:t>9/2/2020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00B11-1D47-4652-AEE5-4C2B1235CB66}" type="datetime1">
              <a:rPr lang="en-US" smtClean="0"/>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90AC2323-8C5A-462B-92B9-62EA14FA9E94}" type="datetime1">
              <a:rPr lang="en-US" smtClean="0"/>
              <a:t>9/2/2020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DC40C2-59E9-46C8-B03E-7C20E5F4F12D}" type="datetime1">
              <a:rPr lang="en-US" smtClean="0"/>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BC8CB6-941B-4270-8276-FD8E92A373DA}" type="datetime1">
              <a:rPr lang="en-US" smtClean="0"/>
              <a:t>9/2/2020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E57E43-E251-46CB-9ADD-5572689A0D73}" type="datetime1">
              <a:rPr lang="en-US" smtClean="0"/>
              <a:t>9/2/2020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82FC12-F480-42AE-9F3F-3DA69EB64A0D}" type="datetime1">
              <a:rPr lang="en-US" smtClean="0"/>
              <a:t>9/2/2020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545CEF3F-6F6A-4297-B757-FFB5D4A3AD64}" type="datetime1">
              <a:rPr lang="en-US" smtClean="0"/>
              <a:t>9/2/2020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E2F6E23-5248-4ECD-8C29-1FB95B395C86}" type="datetime1">
              <a:rPr lang="en-US" smtClean="0"/>
              <a:t>9/2/2020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5DE9F2A3-885D-46CC-9642-01CAAE4EB600}" type="datetime1">
              <a:rPr lang="en-US" smtClean="0"/>
              <a:t>9/2/2020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developer.mozilla.org/en-US/docs/Learn/JavaScript/Asynchronous/Concep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eveloper.mozilla.org/en-US/docs/Learn/JavaScript/Asynchronous/Concept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codingthesmartway.com/async-programming-with-javascript-callbacks-promises-and-async-awai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javascript.info/promise-basic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codingthesmartway.com/async-programming-with-javascript-callbacks-promises-and-async-awai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codingthesmartway.com/async-programming-with-javascript-callbacks-promises-and-async-awai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nodejs.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a:solidFill>
                  <a:schemeClr val="tx1"/>
                </a:solidFill>
              </a:rPr>
              <a:t>node</a:t>
            </a:r>
            <a:r>
              <a:rPr lang="en-US" sz="4400" dirty="0">
                <a:solidFill>
                  <a:schemeClr val="tx1"/>
                </a:solidFill>
              </a:rPr>
              <a:t>.js Part I</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Ranken Technical College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a:t>Simple </a:t>
            </a:r>
            <a:r>
              <a:rPr lang="en-US" u="sng" dirty="0"/>
              <a:t>Web Server</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r>
              <a:rPr lang="en-US" sz="1800" dirty="0"/>
              <a:t>Close the </a:t>
            </a:r>
            <a:r>
              <a:rPr lang="en-US" sz="1800" b="1" dirty="0">
                <a:latin typeface="Consolas" panose="020B0609020204030204" pitchFamily="49" charset="0"/>
              </a:rPr>
              <a:t>simple.js </a:t>
            </a:r>
            <a:r>
              <a:rPr lang="en-US" sz="1800" dirty="0"/>
              <a:t>file</a:t>
            </a:r>
          </a:p>
          <a:p>
            <a:r>
              <a:rPr lang="en-US" sz="1800" dirty="0"/>
              <a:t>Create a </a:t>
            </a:r>
            <a:r>
              <a:rPr lang="en-US" sz="1800"/>
              <a:t>new file named </a:t>
            </a:r>
            <a:r>
              <a:rPr lang="en-US" sz="1800" b="1"/>
              <a:t>program2.js</a:t>
            </a:r>
            <a:endParaRPr lang="en-US" sz="1800" b="1" dirty="0">
              <a:latin typeface="Consolas" panose="020B0609020204030204" pitchFamily="49" charset="0"/>
            </a:endParaRPr>
          </a:p>
          <a:p>
            <a:r>
              <a:rPr lang="en-US" sz="1800" dirty="0"/>
              <a:t>Open </a:t>
            </a:r>
            <a:r>
              <a:rPr lang="en-US" sz="1800"/>
              <a:t>this file</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10</a:t>
            </a:fld>
            <a:endParaRPr lang="en-US" dirty="0"/>
          </a:p>
        </p:txBody>
      </p:sp>
    </p:spTree>
    <p:extLst>
      <p:ext uri="{BB962C8B-B14F-4D97-AF65-F5344CB8AC3E}">
        <p14:creationId xmlns:p14="http://schemas.microsoft.com/office/powerpoint/2010/main" val="3972152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a:t>Simple </a:t>
            </a:r>
            <a:r>
              <a:rPr lang="en-US" u="sng" dirty="0"/>
              <a:t>Web Server</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lnSpcReduction="10000"/>
          </a:bodyPr>
          <a:lstStyle/>
          <a:p>
            <a:pPr marL="0" indent="0">
              <a:buNone/>
            </a:pPr>
            <a:r>
              <a:rPr lang="en-US" sz="1800" b="1"/>
              <a:t>Enter the code shown below into program2.js and save the file.</a:t>
            </a:r>
          </a:p>
          <a:p>
            <a:pPr marL="0" indent="0">
              <a:buNone/>
            </a:pPr>
            <a:endParaRPr lang="en-US" sz="1800" b="1"/>
          </a:p>
          <a:p>
            <a:pPr marL="274320" lvl="1" indent="0">
              <a:spcBef>
                <a:spcPts val="0"/>
              </a:spcBef>
              <a:buNone/>
            </a:pPr>
            <a:r>
              <a:rPr lang="en-US" sz="1800">
                <a:latin typeface="Consolas" panose="020B0609020204030204" pitchFamily="49" charset="0"/>
              </a:rPr>
              <a:t>const http = require('http');</a:t>
            </a:r>
          </a:p>
          <a:p>
            <a:pPr marL="274320" lvl="1" indent="0">
              <a:spcBef>
                <a:spcPts val="0"/>
              </a:spcBef>
              <a:buNone/>
            </a:pPr>
            <a:r>
              <a:rPr lang="en-US" sz="1800">
                <a:latin typeface="Consolas" panose="020B0609020204030204" pitchFamily="49" charset="0"/>
              </a:rPr>
              <a:t>const PORT = process.env.PORT || 3000;</a:t>
            </a:r>
          </a:p>
          <a:p>
            <a:pPr marL="274320" lvl="1" indent="0">
              <a:spcBef>
                <a:spcPts val="0"/>
              </a:spcBef>
              <a:buNone/>
            </a:pPr>
            <a:endParaRPr lang="en-US" sz="1800">
              <a:latin typeface="Consolas" panose="020B0609020204030204" pitchFamily="49" charset="0"/>
            </a:endParaRPr>
          </a:p>
          <a:p>
            <a:pPr marL="274320" lvl="1" indent="0">
              <a:spcBef>
                <a:spcPts val="0"/>
              </a:spcBef>
              <a:buNone/>
            </a:pPr>
            <a:r>
              <a:rPr lang="en-US" sz="1800">
                <a:latin typeface="Consolas" panose="020B0609020204030204" pitchFamily="49" charset="0"/>
              </a:rPr>
              <a:t>const server = http.createServer((req, res) =&gt; {</a:t>
            </a:r>
          </a:p>
          <a:p>
            <a:pPr marL="274320" lvl="1" indent="0">
              <a:spcBef>
                <a:spcPts val="0"/>
              </a:spcBef>
              <a:buNone/>
            </a:pPr>
            <a:r>
              <a:rPr lang="en-US" sz="1800">
                <a:latin typeface="Consolas" panose="020B0609020204030204" pitchFamily="49" charset="0"/>
              </a:rPr>
              <a:t>  res.writeHead(200, { 'Content-Type': 'text/plain' });</a:t>
            </a:r>
          </a:p>
          <a:p>
            <a:pPr marL="274320" lvl="1" indent="0">
              <a:spcBef>
                <a:spcPts val="0"/>
              </a:spcBef>
              <a:buNone/>
            </a:pPr>
            <a:r>
              <a:rPr lang="en-US" sz="1800">
                <a:latin typeface="Consolas" panose="020B0609020204030204" pitchFamily="49" charset="0"/>
              </a:rPr>
              <a:t>  res.end('Hello World!');</a:t>
            </a:r>
          </a:p>
          <a:p>
            <a:pPr marL="274320" lvl="1" indent="0">
              <a:spcBef>
                <a:spcPts val="0"/>
              </a:spcBef>
              <a:buNone/>
            </a:pPr>
            <a:r>
              <a:rPr lang="en-US" sz="1800">
                <a:latin typeface="Consolas" panose="020B0609020204030204" pitchFamily="49" charset="0"/>
              </a:rPr>
              <a:t>});</a:t>
            </a:r>
          </a:p>
          <a:p>
            <a:pPr marL="274320" lvl="1" indent="0">
              <a:spcBef>
                <a:spcPts val="0"/>
              </a:spcBef>
              <a:buNone/>
            </a:pPr>
            <a:r>
              <a:rPr lang="en-US" sz="1800">
                <a:latin typeface="Consolas" panose="020B0609020204030204" pitchFamily="49" charset="0"/>
              </a:rPr>
              <a:t>server.listen(PORT, () =&gt; {</a:t>
            </a:r>
          </a:p>
          <a:p>
            <a:pPr marL="274320" lvl="1" indent="0">
              <a:spcBef>
                <a:spcPts val="0"/>
              </a:spcBef>
              <a:buNone/>
            </a:pPr>
            <a:r>
              <a:rPr lang="en-US" sz="1800">
                <a:latin typeface="Consolas" panose="020B0609020204030204" pitchFamily="49" charset="0"/>
              </a:rPr>
              <a:t>  console.log(`Server is listening on port ${PORT}`);</a:t>
            </a:r>
          </a:p>
          <a:p>
            <a:pPr marL="274320" lvl="1" indent="0">
              <a:spcBef>
                <a:spcPts val="0"/>
              </a:spcBef>
              <a:buNone/>
            </a:pPr>
            <a:r>
              <a:rPr lang="en-US" sz="1800">
                <a:latin typeface="Consolas" panose="020B0609020204030204" pitchFamily="49" charset="0"/>
              </a:rPr>
              <a:t>});</a:t>
            </a:r>
            <a:endParaRPr lang="en-US" sz="1800" dirty="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11</a:t>
            </a:fld>
            <a:endParaRPr lang="en-US" dirty="0"/>
          </a:p>
        </p:txBody>
      </p:sp>
    </p:spTree>
    <p:extLst>
      <p:ext uri="{BB962C8B-B14F-4D97-AF65-F5344CB8AC3E}">
        <p14:creationId xmlns:p14="http://schemas.microsoft.com/office/powerpoint/2010/main" val="1262910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a:t>Simple Web Server</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103119"/>
            <a:ext cx="10058400" cy="1697093"/>
          </a:xfrm>
        </p:spPr>
        <p:txBody>
          <a:bodyPr>
            <a:normAutofit/>
          </a:bodyPr>
          <a:lstStyle/>
          <a:p>
            <a:r>
              <a:rPr lang="en-US" sz="1800"/>
              <a:t>Open a terminal window inside Visual Studio Code</a:t>
            </a:r>
          </a:p>
          <a:p>
            <a:r>
              <a:rPr lang="en-US" sz="1800"/>
              <a:t>Type the following command:</a:t>
            </a:r>
          </a:p>
          <a:p>
            <a:pPr marL="347472" indent="0">
              <a:buNone/>
            </a:pPr>
            <a:r>
              <a:rPr lang="en-US" sz="1800" b="1">
                <a:latin typeface="Consolas" panose="020B0609020204030204" pitchFamily="49" charset="0"/>
              </a:rPr>
              <a:t>node program1.js</a:t>
            </a:r>
          </a:p>
          <a:p>
            <a:r>
              <a:rPr lang="en-US" sz="1800"/>
              <a:t>The expected results are shown below</a:t>
            </a:r>
            <a:endParaRPr lang="en-US" sz="1800" b="1">
              <a:latin typeface="Consolas" panose="020B0609020204030204" pitchFamily="49" charset="0"/>
            </a:endParaRPr>
          </a:p>
          <a:p>
            <a:pPr marL="347472" indent="0">
              <a:buNone/>
            </a:pPr>
            <a:endParaRPr lang="en-US" sz="1800" b="1">
              <a:latin typeface="Consolas" panose="020B0609020204030204" pitchFamily="49" charset="0"/>
            </a:endParaRPr>
          </a:p>
          <a:p>
            <a:pPr marL="342900" indent="-342900">
              <a:buFont typeface="+mj-lt"/>
              <a:buAutoNum type="arabicPeriod" startAt="7"/>
            </a:pPr>
            <a:endParaRPr lang="en-US" sz="1800"/>
          </a:p>
          <a:p>
            <a:pPr marL="342900" indent="-342900">
              <a:buFont typeface="+mj-lt"/>
              <a:buAutoNum type="arabicPeriod" startAt="7"/>
            </a:pPr>
            <a:endParaRPr lang="en-US" sz="1800"/>
          </a:p>
        </p:txBody>
      </p:sp>
      <p:sp>
        <p:nvSpPr>
          <p:cNvPr id="5" name="Slide Number Placeholder 4"/>
          <p:cNvSpPr>
            <a:spLocks noGrp="1"/>
          </p:cNvSpPr>
          <p:nvPr>
            <p:ph type="sldNum" sz="quarter" idx="12"/>
          </p:nvPr>
        </p:nvSpPr>
        <p:spPr/>
        <p:txBody>
          <a:bodyPr/>
          <a:lstStyle/>
          <a:p>
            <a:fld id="{34B7E4EF-A1BD-40F4-AB7B-04F084DD991D}" type="slidenum">
              <a:rPr lang="en-US" smtClean="0"/>
              <a:t>12</a:t>
            </a:fld>
            <a:endParaRPr lang="en-US" dirty="0"/>
          </a:p>
        </p:txBody>
      </p:sp>
      <p:pic>
        <p:nvPicPr>
          <p:cNvPr id="7" name="Picture 6">
            <a:extLst>
              <a:ext uri="{FF2B5EF4-FFF2-40B4-BE49-F238E27FC236}">
                <a16:creationId xmlns:a16="http://schemas.microsoft.com/office/drawing/2014/main" id="{33FD4B16-60B0-4813-98FC-33CF0C11F341}"/>
              </a:ext>
            </a:extLst>
          </p:cNvPr>
          <p:cNvPicPr>
            <a:picLocks noChangeAspect="1"/>
          </p:cNvPicPr>
          <p:nvPr/>
        </p:nvPicPr>
        <p:blipFill>
          <a:blip r:embed="rId2"/>
          <a:stretch>
            <a:fillRect/>
          </a:stretch>
        </p:blipFill>
        <p:spPr>
          <a:xfrm>
            <a:off x="1066800" y="4260268"/>
            <a:ext cx="6372225" cy="1704975"/>
          </a:xfrm>
          <a:prstGeom prst="rect">
            <a:avLst/>
          </a:prstGeom>
        </p:spPr>
      </p:pic>
    </p:spTree>
    <p:extLst>
      <p:ext uri="{BB962C8B-B14F-4D97-AF65-F5344CB8AC3E}">
        <p14:creationId xmlns:p14="http://schemas.microsoft.com/office/powerpoint/2010/main" val="2758850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a:t>Simple Web Server</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103120"/>
            <a:ext cx="10058400" cy="557784"/>
          </a:xfrm>
        </p:spPr>
        <p:txBody>
          <a:bodyPr>
            <a:normAutofit/>
          </a:bodyPr>
          <a:lstStyle/>
          <a:p>
            <a:pPr marL="0" indent="0">
              <a:buNone/>
            </a:pPr>
            <a:r>
              <a:rPr lang="en-US" sz="1800" b="1"/>
              <a:t>Open </a:t>
            </a:r>
            <a:r>
              <a:rPr lang="en-US" sz="1800" b="1">
                <a:hlinkClick r:id="rId2"/>
              </a:rPr>
              <a:t>http://localhost:3000</a:t>
            </a:r>
            <a:r>
              <a:rPr lang="en-US" sz="1800" b="1"/>
              <a:t> in your browser</a:t>
            </a:r>
            <a:endParaRPr lang="en-US" sz="1800" b="1">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13</a:t>
            </a:fld>
            <a:endParaRPr lang="en-US" dirty="0"/>
          </a:p>
        </p:txBody>
      </p:sp>
      <p:pic>
        <p:nvPicPr>
          <p:cNvPr id="4" name="Picture 3">
            <a:extLst>
              <a:ext uri="{FF2B5EF4-FFF2-40B4-BE49-F238E27FC236}">
                <a16:creationId xmlns:a16="http://schemas.microsoft.com/office/drawing/2014/main" id="{04A67975-EF64-4B14-8C25-EB8ADD57A674}"/>
              </a:ext>
            </a:extLst>
          </p:cNvPr>
          <p:cNvPicPr>
            <a:picLocks noChangeAspect="1"/>
          </p:cNvPicPr>
          <p:nvPr/>
        </p:nvPicPr>
        <p:blipFill rotWithShape="1">
          <a:blip r:embed="rId3"/>
          <a:srcRect t="23190" r="7503"/>
          <a:stretch/>
        </p:blipFill>
        <p:spPr>
          <a:xfrm>
            <a:off x="1066800" y="2871840"/>
            <a:ext cx="6074247" cy="2765562"/>
          </a:xfrm>
          <a:prstGeom prst="rect">
            <a:avLst/>
          </a:prstGeom>
        </p:spPr>
      </p:pic>
    </p:spTree>
    <p:extLst>
      <p:ext uri="{BB962C8B-B14F-4D97-AF65-F5344CB8AC3E}">
        <p14:creationId xmlns:p14="http://schemas.microsoft.com/office/powerpoint/2010/main" val="450008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a:t>Simple </a:t>
            </a:r>
            <a:r>
              <a:rPr lang="en-US" u="sng" dirty="0"/>
              <a:t>Web Server</a:t>
            </a:r>
            <a:br>
              <a:rPr lang="en-US" u="sng" dirty="0"/>
            </a:br>
            <a:r>
              <a:rPr lang="en-US" sz="2400" dirty="0"/>
              <a:t>(each statement explained)</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latin typeface="Consolas" panose="020B0609020204030204" pitchFamily="49" charset="0"/>
              </a:rPr>
              <a:t>const http = require("</a:t>
            </a:r>
            <a:r>
              <a:rPr lang="en-US" sz="1800">
                <a:latin typeface="Consolas" panose="020B0609020204030204" pitchFamily="49" charset="0"/>
              </a:rPr>
              <a:t>http");</a:t>
            </a:r>
          </a:p>
          <a:p>
            <a:pPr marL="0" indent="0">
              <a:buNone/>
            </a:pPr>
            <a:endParaRPr lang="en-US" sz="1800" dirty="0">
              <a:latin typeface="Consolas" panose="020B0609020204030204" pitchFamily="49" charset="0"/>
            </a:endParaRPr>
          </a:p>
          <a:p>
            <a:r>
              <a:rPr lang="en-US" sz="1800" dirty="0"/>
              <a:t>Node.js has a built-in module called HTTP, which </a:t>
            </a:r>
            <a:r>
              <a:rPr lang="en-US" sz="1800"/>
              <a:t>allows node</a:t>
            </a:r>
            <a:r>
              <a:rPr lang="en-US" sz="1800" dirty="0"/>
              <a:t>.js to transfer data over the Hyper Text Transfer Protocol (HTTP).</a:t>
            </a:r>
          </a:p>
          <a:p>
            <a:r>
              <a:rPr lang="en-US" sz="1800" dirty="0"/>
              <a:t>To </a:t>
            </a:r>
            <a:r>
              <a:rPr lang="en-US" sz="1800"/>
              <a:t>include a module </a:t>
            </a:r>
            <a:r>
              <a:rPr lang="en-US" sz="1800" dirty="0"/>
              <a:t>(i.e. </a:t>
            </a:r>
            <a:r>
              <a:rPr lang="en-US" sz="1800"/>
              <a:t>make it available to the program), use the </a:t>
            </a:r>
            <a:r>
              <a:rPr lang="en-US" sz="1800" dirty="0"/>
              <a:t>require</a:t>
            </a:r>
            <a:r>
              <a:rPr lang="en-US" sz="1800"/>
              <a:t>() method</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14</a:t>
            </a:fld>
            <a:endParaRPr lang="en-US" dirty="0"/>
          </a:p>
        </p:txBody>
      </p:sp>
    </p:spTree>
    <p:extLst>
      <p:ext uri="{BB962C8B-B14F-4D97-AF65-F5344CB8AC3E}">
        <p14:creationId xmlns:p14="http://schemas.microsoft.com/office/powerpoint/2010/main" val="2900754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a:t>Simple </a:t>
            </a:r>
            <a:r>
              <a:rPr lang="en-US" u="sng" dirty="0"/>
              <a:t>Web Server</a:t>
            </a:r>
            <a:br>
              <a:rPr lang="en-US" u="sng" dirty="0"/>
            </a:br>
            <a:r>
              <a:rPr lang="en-US" sz="2400" dirty="0"/>
              <a:t>(each statement explained)</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latin typeface="Consolas" panose="020B0609020204030204" pitchFamily="49" charset="0"/>
              </a:rPr>
              <a:t>const PORT = process.env.PORT || </a:t>
            </a:r>
            <a:r>
              <a:rPr lang="en-US" sz="1800">
                <a:latin typeface="Consolas" panose="020B0609020204030204" pitchFamily="49" charset="0"/>
              </a:rPr>
              <a:t>3000;</a:t>
            </a:r>
          </a:p>
          <a:p>
            <a:pPr marL="0" indent="0">
              <a:buNone/>
            </a:pPr>
            <a:endParaRPr lang="en-US" sz="1800" dirty="0">
              <a:latin typeface="Consolas" panose="020B0609020204030204" pitchFamily="49" charset="0"/>
            </a:endParaRPr>
          </a:p>
          <a:p>
            <a:r>
              <a:rPr lang="en-US" sz="1800"/>
              <a:t>You </a:t>
            </a:r>
            <a:r>
              <a:rPr lang="en-US" sz="1800" dirty="0"/>
              <a:t>can set the environment variable PORT to tell the web server what port to listen on</a:t>
            </a:r>
          </a:p>
          <a:p>
            <a:r>
              <a:rPr lang="en-US" sz="1800" b="1">
                <a:latin typeface="Consolas" panose="020B0609020204030204" pitchFamily="49" charset="0"/>
              </a:rPr>
              <a:t>process</a:t>
            </a:r>
            <a:r>
              <a:rPr lang="en-US" sz="1800" b="1" dirty="0">
                <a:latin typeface="Consolas" panose="020B0609020204030204" pitchFamily="49" charset="0"/>
              </a:rPr>
              <a:t>.env.PORT || 3000</a:t>
            </a:r>
            <a:r>
              <a:rPr lang="en-US" sz="1800" dirty="0"/>
              <a:t> </a:t>
            </a:r>
            <a:r>
              <a:rPr lang="en-US" sz="1800"/>
              <a:t>means use </a:t>
            </a:r>
            <a:r>
              <a:rPr lang="en-US" sz="1800" dirty="0"/>
              <a:t>the environment variable PORT, or use port 3000 if the environment variable has not been set</a:t>
            </a:r>
          </a:p>
        </p:txBody>
      </p:sp>
      <p:sp>
        <p:nvSpPr>
          <p:cNvPr id="5" name="Slide Number Placeholder 4"/>
          <p:cNvSpPr>
            <a:spLocks noGrp="1"/>
          </p:cNvSpPr>
          <p:nvPr>
            <p:ph type="sldNum" sz="quarter" idx="12"/>
          </p:nvPr>
        </p:nvSpPr>
        <p:spPr/>
        <p:txBody>
          <a:bodyPr/>
          <a:lstStyle/>
          <a:p>
            <a:fld id="{34B7E4EF-A1BD-40F4-AB7B-04F084DD991D}" type="slidenum">
              <a:rPr lang="en-US" smtClean="0"/>
              <a:t>15</a:t>
            </a:fld>
            <a:endParaRPr lang="en-US" dirty="0"/>
          </a:p>
        </p:txBody>
      </p:sp>
    </p:spTree>
    <p:extLst>
      <p:ext uri="{BB962C8B-B14F-4D97-AF65-F5344CB8AC3E}">
        <p14:creationId xmlns:p14="http://schemas.microsoft.com/office/powerpoint/2010/main" val="3979713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a:t>Simple </a:t>
            </a:r>
            <a:r>
              <a:rPr lang="en-US" u="sng" dirty="0"/>
              <a:t>Web Server</a:t>
            </a:r>
            <a:br>
              <a:rPr lang="en-US" u="sng" dirty="0"/>
            </a:br>
            <a:r>
              <a:rPr lang="en-US" sz="2400" dirty="0"/>
              <a:t>(each statement explained)</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spcBef>
                <a:spcPts val="0"/>
              </a:spcBef>
              <a:buNone/>
            </a:pPr>
            <a:r>
              <a:rPr lang="en-US" sz="1800">
                <a:latin typeface="Consolas" panose="020B0609020204030204" pitchFamily="49" charset="0"/>
              </a:rPr>
              <a:t>const server = http.createServer((req, res) =&gt; {</a:t>
            </a:r>
          </a:p>
          <a:p>
            <a:pPr marL="0" indent="0">
              <a:spcBef>
                <a:spcPts val="0"/>
              </a:spcBef>
              <a:buNone/>
            </a:pPr>
            <a:r>
              <a:rPr lang="en-US" sz="1800">
                <a:latin typeface="Consolas" panose="020B0609020204030204" pitchFamily="49" charset="0"/>
              </a:rPr>
              <a:t>  res.writeHead(200, { 'Content-Type': 'text/plain' });</a:t>
            </a:r>
          </a:p>
          <a:p>
            <a:pPr marL="0" indent="0">
              <a:spcBef>
                <a:spcPts val="0"/>
              </a:spcBef>
              <a:buNone/>
            </a:pPr>
            <a:r>
              <a:rPr lang="en-US" sz="1800">
                <a:latin typeface="Consolas" panose="020B0609020204030204" pitchFamily="49" charset="0"/>
              </a:rPr>
              <a:t>  res.end('Hello World!');</a:t>
            </a:r>
          </a:p>
          <a:p>
            <a:pPr marL="0" indent="0">
              <a:spcBef>
                <a:spcPts val="0"/>
              </a:spcBef>
              <a:buNone/>
            </a:pPr>
            <a:r>
              <a:rPr lang="en-US" sz="180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r>
              <a:rPr lang="en-US" sz="1800" dirty="0"/>
              <a:t>This code actually creates the server</a:t>
            </a:r>
            <a:r>
              <a:rPr lang="en-US" sz="1800"/>
              <a:t>.  </a:t>
            </a:r>
          </a:p>
          <a:p>
            <a:r>
              <a:rPr lang="en-US" sz="1800"/>
              <a:t>The </a:t>
            </a:r>
            <a:r>
              <a:rPr lang="en-US" sz="1800" dirty="0"/>
              <a:t>server </a:t>
            </a:r>
            <a:r>
              <a:rPr lang="en-US" sz="1800"/>
              <a:t>is told to </a:t>
            </a:r>
            <a:r>
              <a:rPr lang="en-US" sz="1800" dirty="0"/>
              <a:t>(via the writeHead</a:t>
            </a:r>
            <a:r>
              <a:rPr lang="en-US" sz="1800"/>
              <a:t>) return status code </a:t>
            </a:r>
            <a:r>
              <a:rPr lang="en-US" sz="1800" dirty="0"/>
              <a:t>200 (OK</a:t>
            </a:r>
            <a:r>
              <a:rPr lang="en-US" sz="1800"/>
              <a:t>), send a plain text response, and write </a:t>
            </a:r>
            <a:r>
              <a:rPr lang="en-US" sz="1800" dirty="0"/>
              <a:t>the text Hello World! </a:t>
            </a:r>
          </a:p>
        </p:txBody>
      </p:sp>
      <p:sp>
        <p:nvSpPr>
          <p:cNvPr id="5" name="Slide Number Placeholder 4"/>
          <p:cNvSpPr>
            <a:spLocks noGrp="1"/>
          </p:cNvSpPr>
          <p:nvPr>
            <p:ph type="sldNum" sz="quarter" idx="12"/>
          </p:nvPr>
        </p:nvSpPr>
        <p:spPr/>
        <p:txBody>
          <a:bodyPr/>
          <a:lstStyle/>
          <a:p>
            <a:fld id="{34B7E4EF-A1BD-40F4-AB7B-04F084DD991D}" type="slidenum">
              <a:rPr lang="en-US" smtClean="0"/>
              <a:t>16</a:t>
            </a:fld>
            <a:endParaRPr lang="en-US" dirty="0"/>
          </a:p>
        </p:txBody>
      </p:sp>
    </p:spTree>
    <p:extLst>
      <p:ext uri="{BB962C8B-B14F-4D97-AF65-F5344CB8AC3E}">
        <p14:creationId xmlns:p14="http://schemas.microsoft.com/office/powerpoint/2010/main" val="1650954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a:t>Simple </a:t>
            </a:r>
            <a:r>
              <a:rPr lang="en-US" u="sng" dirty="0"/>
              <a:t>Web Server</a:t>
            </a:r>
            <a:br>
              <a:rPr lang="en-US" u="sng" dirty="0"/>
            </a:br>
            <a:r>
              <a:rPr lang="en-US" sz="2400" dirty="0"/>
              <a:t>(each statement explained)</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spcBef>
                <a:spcPts val="0"/>
              </a:spcBef>
              <a:buNone/>
            </a:pPr>
            <a:r>
              <a:rPr lang="en-US" sz="1800">
                <a:latin typeface="Consolas" panose="020B0609020204030204" pitchFamily="49" charset="0"/>
              </a:rPr>
              <a:t>server.listen(PORT, () =&gt; {</a:t>
            </a:r>
          </a:p>
          <a:p>
            <a:pPr marL="0" indent="0">
              <a:spcBef>
                <a:spcPts val="0"/>
              </a:spcBef>
              <a:buNone/>
            </a:pPr>
            <a:r>
              <a:rPr lang="en-US" sz="1800">
                <a:latin typeface="Consolas" panose="020B0609020204030204" pitchFamily="49" charset="0"/>
              </a:rPr>
              <a:t>  console.log(`Server is listening on port ${PORT}`);</a:t>
            </a:r>
          </a:p>
          <a:p>
            <a:pPr marL="0" indent="0">
              <a:spcBef>
                <a:spcPts val="0"/>
              </a:spcBef>
              <a:buNone/>
            </a:pPr>
            <a:r>
              <a:rPr lang="en-US" sz="1800">
                <a:latin typeface="Consolas" panose="020B0609020204030204" pitchFamily="49" charset="0"/>
              </a:rPr>
              <a:t>});</a:t>
            </a:r>
          </a:p>
          <a:p>
            <a:pPr marL="0" indent="0">
              <a:spcBef>
                <a:spcPts val="0"/>
              </a:spcBef>
              <a:buNone/>
            </a:pPr>
            <a:endParaRPr lang="en-US" sz="1800">
              <a:latin typeface="Consolas" panose="020B0609020204030204" pitchFamily="49" charset="0"/>
            </a:endParaRPr>
          </a:p>
          <a:p>
            <a:r>
              <a:rPr lang="en-US" sz="1800"/>
              <a:t>This code starts the web server.</a:t>
            </a:r>
          </a:p>
          <a:p>
            <a:r>
              <a:rPr lang="en-US" sz="1800"/>
              <a:t>When the server starts, it will </a:t>
            </a:r>
            <a:r>
              <a:rPr lang="en-US" sz="1800" dirty="0"/>
              <a:t>write the </a:t>
            </a:r>
            <a:r>
              <a:rPr lang="en-US" sz="1800"/>
              <a:t>text 'Server is listening on port 3000' (or whichever port was set by the environment variable) to the console</a:t>
            </a:r>
          </a:p>
          <a:p>
            <a:r>
              <a:rPr lang="en-US" sz="1800"/>
              <a:t>Note </a:t>
            </a:r>
            <a:r>
              <a:rPr lang="en-US" sz="1800" dirty="0"/>
              <a:t>the use of </a:t>
            </a:r>
            <a:r>
              <a:rPr lang="en-US" sz="1800" b="1" dirty="0"/>
              <a:t>``</a:t>
            </a:r>
            <a:r>
              <a:rPr lang="en-US" sz="1800" dirty="0"/>
              <a:t> in this line of code.  </a:t>
            </a:r>
            <a:r>
              <a:rPr lang="en-US" sz="1800"/>
              <a:t>These represents an ES6 template literal.  </a:t>
            </a:r>
            <a:r>
              <a:rPr lang="en-US" sz="1800" dirty="0"/>
              <a:t>These </a:t>
            </a:r>
            <a:r>
              <a:rPr lang="en-US" sz="1800"/>
              <a:t>literals can contain </a:t>
            </a:r>
            <a:r>
              <a:rPr lang="en-US" sz="1800" dirty="0"/>
              <a:t>placeholders, which are indicated by the dollar sign and curly </a:t>
            </a:r>
            <a:r>
              <a:rPr lang="en-US" sz="1800"/>
              <a:t>braces </a:t>
            </a:r>
            <a:r>
              <a:rPr lang="en-US" sz="1800" b="1">
                <a:latin typeface="Consolas" panose="020B0609020204030204" pitchFamily="49" charset="0"/>
              </a:rPr>
              <a:t>${expression}</a:t>
            </a:r>
            <a:endParaRPr lang="en-US" sz="1800" b="1" dirty="0">
              <a:latin typeface="Consolas" panose="020B0609020204030204" pitchFamily="49" charset="0"/>
            </a:endParaRPr>
          </a:p>
          <a:p>
            <a:r>
              <a:rPr lang="en-US" sz="1800" dirty="0"/>
              <a:t>When the program runs, </a:t>
            </a:r>
            <a:r>
              <a:rPr lang="en-US" sz="1800"/>
              <a:t>this placeholder is </a:t>
            </a:r>
            <a:r>
              <a:rPr lang="en-US" sz="1800" dirty="0"/>
              <a:t>replaced with the value of the variable</a:t>
            </a:r>
          </a:p>
        </p:txBody>
      </p:sp>
      <p:sp>
        <p:nvSpPr>
          <p:cNvPr id="5" name="Slide Number Placeholder 4"/>
          <p:cNvSpPr>
            <a:spLocks noGrp="1"/>
          </p:cNvSpPr>
          <p:nvPr>
            <p:ph type="sldNum" sz="quarter" idx="12"/>
          </p:nvPr>
        </p:nvSpPr>
        <p:spPr/>
        <p:txBody>
          <a:bodyPr/>
          <a:lstStyle/>
          <a:p>
            <a:fld id="{34B7E4EF-A1BD-40F4-AB7B-04F084DD991D}" type="slidenum">
              <a:rPr lang="en-US" smtClean="0"/>
              <a:t>17</a:t>
            </a:fld>
            <a:endParaRPr lang="en-US" dirty="0"/>
          </a:p>
        </p:txBody>
      </p:sp>
    </p:spTree>
    <p:extLst>
      <p:ext uri="{BB962C8B-B14F-4D97-AF65-F5344CB8AC3E}">
        <p14:creationId xmlns:p14="http://schemas.microsoft.com/office/powerpoint/2010/main" val="395114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2DA217-4A82-4776-8967-D0ECE1209DC7}"/>
              </a:ext>
            </a:extLst>
          </p:cNvPr>
          <p:cNvSpPr>
            <a:spLocks noGrp="1"/>
          </p:cNvSpPr>
          <p:nvPr>
            <p:ph type="title"/>
          </p:nvPr>
        </p:nvSpPr>
        <p:spPr/>
        <p:txBody>
          <a:bodyPr/>
          <a:lstStyle/>
          <a:p>
            <a:r>
              <a:rPr lang="en-US" cap="none"/>
              <a:t>Asynchronous JavaScript</a:t>
            </a:r>
          </a:p>
        </p:txBody>
      </p:sp>
      <p:sp>
        <p:nvSpPr>
          <p:cNvPr id="6" name="Text Placeholder 5">
            <a:extLst>
              <a:ext uri="{FF2B5EF4-FFF2-40B4-BE49-F238E27FC236}">
                <a16:creationId xmlns:a16="http://schemas.microsoft.com/office/drawing/2014/main" id="{400D90AB-7F38-42A8-B8C0-8EAE10F26AEA}"/>
              </a:ext>
            </a:extLst>
          </p:cNvPr>
          <p:cNvSpPr>
            <a:spLocks noGrp="1"/>
          </p:cNvSpPr>
          <p:nvPr>
            <p:ph type="body" idx="1"/>
          </p:nvPr>
        </p:nvSpPr>
        <p:spPr/>
        <p:txBody>
          <a:bodyPr/>
          <a:lstStyle/>
          <a:p>
            <a:r>
              <a:rPr lang="en-US"/>
              <a:t>Writing asynchronous JavaScript using callbacks</a:t>
            </a:r>
          </a:p>
        </p:txBody>
      </p:sp>
      <p:sp>
        <p:nvSpPr>
          <p:cNvPr id="4" name="Slide Number Placeholder 3">
            <a:extLst>
              <a:ext uri="{FF2B5EF4-FFF2-40B4-BE49-F238E27FC236}">
                <a16:creationId xmlns:a16="http://schemas.microsoft.com/office/drawing/2014/main" id="{2CC545B9-0092-4D9C-A5A1-E84F8D4001AA}"/>
              </a:ext>
            </a:extLst>
          </p:cNvPr>
          <p:cNvSpPr>
            <a:spLocks noGrp="1"/>
          </p:cNvSpPr>
          <p:nvPr>
            <p:ph type="sldNum" sz="quarter" idx="12"/>
          </p:nvPr>
        </p:nvSpPr>
        <p:spPr/>
        <p:txBody>
          <a:bodyPr/>
          <a:lstStyle/>
          <a:p>
            <a:fld id="{34B7E4EF-A1BD-40F4-AB7B-04F084DD991D}" type="slidenum">
              <a:rPr lang="en-US" smtClean="0"/>
              <a:t>18</a:t>
            </a:fld>
            <a:endParaRPr lang="en-US" dirty="0"/>
          </a:p>
        </p:txBody>
      </p:sp>
    </p:spTree>
    <p:extLst>
      <p:ext uri="{BB962C8B-B14F-4D97-AF65-F5344CB8AC3E}">
        <p14:creationId xmlns:p14="http://schemas.microsoft.com/office/powerpoint/2010/main" val="653072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Asynchronous JavaScript</a:t>
            </a:r>
            <a:br>
              <a:rPr lang="en-US" u="sng" dirty="0"/>
            </a:b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r>
              <a:rPr lang="en-US" sz="1800" dirty="0"/>
              <a:t>Normally, program code runs straight along, with only one thing happening at once. If a function relies on the result of another function, it has to wait for the other function to finish and return, and until that happens, the entire program is essentially stopped from the perspective of the user.  This is a.k.a. </a:t>
            </a:r>
            <a:r>
              <a:rPr lang="en-US" sz="1800" i="1" dirty="0"/>
              <a:t>synchronous</a:t>
            </a:r>
            <a:r>
              <a:rPr lang="en-US" sz="1800" dirty="0"/>
              <a:t> programming</a:t>
            </a:r>
          </a:p>
        </p:txBody>
      </p:sp>
      <p:sp>
        <p:nvSpPr>
          <p:cNvPr id="5" name="Slide Number Placeholder 4"/>
          <p:cNvSpPr>
            <a:spLocks noGrp="1"/>
          </p:cNvSpPr>
          <p:nvPr>
            <p:ph type="sldNum" sz="quarter" idx="12"/>
          </p:nvPr>
        </p:nvSpPr>
        <p:spPr/>
        <p:txBody>
          <a:bodyPr/>
          <a:lstStyle/>
          <a:p>
            <a:fld id="{34B7E4EF-A1BD-40F4-AB7B-04F084DD991D}" type="slidenum">
              <a:rPr lang="en-US" smtClean="0"/>
              <a:t>19</a:t>
            </a:fld>
            <a:endParaRPr lang="en-US" dirty="0"/>
          </a:p>
        </p:txBody>
      </p:sp>
      <p:sp>
        <p:nvSpPr>
          <p:cNvPr id="6" name="Rectangle 5">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https://developer.mozilla.org/en-US/docs/Learn/JavaScript/Asynchronous/Concepts</a:t>
            </a:r>
            <a:endParaRPr lang="en-US" sz="1600" dirty="0">
              <a:solidFill>
                <a:srgbClr val="00B0F0"/>
              </a:solidFill>
            </a:endParaRPr>
          </a:p>
        </p:txBody>
      </p:sp>
    </p:spTree>
    <p:extLst>
      <p:ext uri="{BB962C8B-B14F-4D97-AF65-F5344CB8AC3E}">
        <p14:creationId xmlns:p14="http://schemas.microsoft.com/office/powerpoint/2010/main" val="4061567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Objectives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r>
              <a:rPr lang="en-US" sz="1800"/>
              <a:t>Install node</a:t>
            </a:r>
            <a:r>
              <a:rPr lang="en-US" sz="1800" dirty="0"/>
              <a:t>.js</a:t>
            </a:r>
          </a:p>
          <a:p>
            <a:r>
              <a:rPr lang="en-US" sz="1800" dirty="0"/>
              <a:t>Build and run a </a:t>
            </a:r>
            <a:r>
              <a:rPr lang="en-US" sz="1800"/>
              <a:t>simple node</a:t>
            </a:r>
            <a:r>
              <a:rPr lang="en-US" sz="1800" dirty="0"/>
              <a:t>.js application</a:t>
            </a:r>
          </a:p>
          <a:p>
            <a:r>
              <a:rPr lang="en-US" sz="1800" dirty="0"/>
              <a:t>Build and run a </a:t>
            </a:r>
            <a:r>
              <a:rPr lang="en-US" sz="1800"/>
              <a:t>simple node</a:t>
            </a:r>
            <a:r>
              <a:rPr lang="en-US" sz="1800" dirty="0"/>
              <a:t>.js web server</a:t>
            </a:r>
          </a:p>
          <a:p>
            <a:r>
              <a:rPr lang="en-US" sz="1800"/>
              <a:t>Discuss basics of asynchronous methods in JavaScript</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2</a:t>
            </a:fld>
            <a:endParaRPr lang="en-US" dirty="0"/>
          </a:p>
        </p:txBody>
      </p:sp>
    </p:spTree>
    <p:extLst>
      <p:ext uri="{BB962C8B-B14F-4D97-AF65-F5344CB8AC3E}">
        <p14:creationId xmlns:p14="http://schemas.microsoft.com/office/powerpoint/2010/main" val="3773845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Asynchronous JavaScript</a:t>
            </a:r>
            <a:br>
              <a:rPr lang="en-US" u="sng" dirty="0"/>
            </a:b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r>
              <a:rPr lang="en-US" sz="1800" dirty="0"/>
              <a:t>This is not a good use of computer processing power. There's no sense waiting for something when you could let another task begin and let you know when it's done. This lets you get other work done in the meantime, which is the basis of asynchronous programming</a:t>
            </a:r>
          </a:p>
          <a:p>
            <a:r>
              <a:rPr lang="en-US" sz="1800" dirty="0"/>
              <a:t>It is up to the programming environment you are using (web browsers, in the case of web development) to provide APIs that allow tasks to run </a:t>
            </a:r>
            <a:r>
              <a:rPr lang="en-US" sz="1800" i="1" dirty="0"/>
              <a:t>asynchronously</a:t>
            </a:r>
          </a:p>
        </p:txBody>
      </p:sp>
      <p:sp>
        <p:nvSpPr>
          <p:cNvPr id="5" name="Slide Number Placeholder 4"/>
          <p:cNvSpPr>
            <a:spLocks noGrp="1"/>
          </p:cNvSpPr>
          <p:nvPr>
            <p:ph type="sldNum" sz="quarter" idx="12"/>
          </p:nvPr>
        </p:nvSpPr>
        <p:spPr/>
        <p:txBody>
          <a:bodyPr/>
          <a:lstStyle/>
          <a:p>
            <a:fld id="{34B7E4EF-A1BD-40F4-AB7B-04F084DD991D}" type="slidenum">
              <a:rPr lang="en-US" smtClean="0"/>
              <a:t>20</a:t>
            </a:fld>
            <a:endParaRPr lang="en-US" dirty="0"/>
          </a:p>
        </p:txBody>
      </p:sp>
      <p:sp>
        <p:nvSpPr>
          <p:cNvPr id="6" name="Rectangle 5">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https://developer.mozilla.org/en-US/docs/Learn/JavaScript/Asynchronous/Concepts</a:t>
            </a:r>
            <a:endParaRPr lang="en-US" sz="1600" dirty="0">
              <a:solidFill>
                <a:srgbClr val="00B0F0"/>
              </a:solidFill>
            </a:endParaRPr>
          </a:p>
        </p:txBody>
      </p:sp>
    </p:spTree>
    <p:extLst>
      <p:ext uri="{BB962C8B-B14F-4D97-AF65-F5344CB8AC3E}">
        <p14:creationId xmlns:p14="http://schemas.microsoft.com/office/powerpoint/2010/main" val="415048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Asynchronous JavaScript</a:t>
            </a:r>
            <a:br>
              <a:rPr lang="en-US" u="sng" dirty="0"/>
            </a:b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r>
              <a:rPr lang="en-US" sz="1800" dirty="0"/>
              <a:t>JavaScript provides three ways to program asynchronously:</a:t>
            </a:r>
          </a:p>
          <a:p>
            <a:pPr marL="169863" indent="0">
              <a:buNone/>
            </a:pPr>
            <a:r>
              <a:rPr lang="en-US" sz="1800" dirty="0"/>
              <a:t>Asynchronous JavaScript programming via the use of </a:t>
            </a:r>
            <a:r>
              <a:rPr lang="en-US" sz="1800" i="1" dirty="0"/>
              <a:t>callbacks</a:t>
            </a:r>
            <a:endParaRPr lang="en-US" sz="1800" dirty="0"/>
          </a:p>
          <a:p>
            <a:pPr marL="169863" indent="0">
              <a:buNone/>
            </a:pPr>
            <a:r>
              <a:rPr lang="en-US" sz="1800" dirty="0"/>
              <a:t>Asynchronous JavaScript programming via the use of </a:t>
            </a:r>
            <a:r>
              <a:rPr lang="en-US" sz="1800" i="1" dirty="0"/>
              <a:t>promises</a:t>
            </a:r>
            <a:endParaRPr lang="en-US" sz="1800" dirty="0"/>
          </a:p>
          <a:p>
            <a:pPr marL="169863" indent="0">
              <a:buNone/>
            </a:pPr>
            <a:r>
              <a:rPr lang="en-US" sz="1800" dirty="0"/>
              <a:t>Asynchronous JavaScript programming via the use of </a:t>
            </a:r>
            <a:r>
              <a:rPr lang="en-US" sz="1800" i="1" dirty="0"/>
              <a:t>async-await</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21</a:t>
            </a:fld>
            <a:endParaRPr lang="en-US" dirty="0"/>
          </a:p>
        </p:txBody>
      </p:sp>
    </p:spTree>
    <p:extLst>
      <p:ext uri="{BB962C8B-B14F-4D97-AF65-F5344CB8AC3E}">
        <p14:creationId xmlns:p14="http://schemas.microsoft.com/office/powerpoint/2010/main" val="2082898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Asynchronous JS Via callbacks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159328"/>
          </a:xfrm>
        </p:spPr>
        <p:txBody>
          <a:bodyPr>
            <a:normAutofit/>
          </a:bodyPr>
          <a:lstStyle/>
          <a:p>
            <a:r>
              <a:rPr lang="en-US" sz="1800" dirty="0"/>
              <a:t>Callbacks are simple functions which are used to notify the calling instance when an asynchronous code block has been executed and the result is available</a:t>
            </a:r>
          </a:p>
          <a:p>
            <a:r>
              <a:rPr lang="en-US" sz="1800" dirty="0"/>
              <a:t>Shown on the following page is a simple code example that uses a callback</a:t>
            </a:r>
          </a:p>
        </p:txBody>
      </p:sp>
      <p:sp>
        <p:nvSpPr>
          <p:cNvPr id="5" name="Slide Number Placeholder 4"/>
          <p:cNvSpPr>
            <a:spLocks noGrp="1"/>
          </p:cNvSpPr>
          <p:nvPr>
            <p:ph type="sldNum" sz="quarter" idx="12"/>
          </p:nvPr>
        </p:nvSpPr>
        <p:spPr/>
        <p:txBody>
          <a:bodyPr/>
          <a:lstStyle/>
          <a:p>
            <a:fld id="{34B7E4EF-A1BD-40F4-AB7B-04F084DD991D}" type="slidenum">
              <a:rPr lang="en-US" smtClean="0"/>
              <a:t>22</a:t>
            </a:fld>
            <a:endParaRPr lang="en-US" dirty="0"/>
          </a:p>
        </p:txBody>
      </p:sp>
      <p:sp>
        <p:nvSpPr>
          <p:cNvPr id="6" name="Rectangle 5">
            <a:extLst>
              <a:ext uri="{FF2B5EF4-FFF2-40B4-BE49-F238E27FC236}">
                <a16:creationId xmlns:a16="http://schemas.microsoft.com/office/drawing/2014/main" id="{0C71533A-4A29-47E2-A4D4-85E44356516A}"/>
              </a:ext>
            </a:extLst>
          </p:cNvPr>
          <p:cNvSpPr/>
          <p:nvPr/>
        </p:nvSpPr>
        <p:spPr>
          <a:xfrm>
            <a:off x="1066800" y="5690096"/>
            <a:ext cx="10058400" cy="830997"/>
          </a:xfrm>
          <a:prstGeom prst="rect">
            <a:avLst/>
          </a:prstGeom>
        </p:spPr>
        <p:txBody>
          <a:bodyPr wrap="square">
            <a:spAutoFit/>
          </a:bodyPr>
          <a:lstStyle/>
          <a:p>
            <a:r>
              <a:rPr lang="en-US" sz="1600" b="1" dirty="0"/>
              <a:t>Source</a:t>
            </a:r>
          </a:p>
          <a:p>
            <a:r>
              <a:rPr lang="en-US" sz="1600" dirty="0">
                <a:hlinkClick r:id="rId2"/>
              </a:rPr>
              <a:t>https://codingthesmartway.com/async-programming-with-javascript-callbacks-promises-and-async-await/</a:t>
            </a:r>
            <a:endParaRPr lang="en-US" sz="1600" dirty="0">
              <a:solidFill>
                <a:srgbClr val="00B0F0"/>
              </a:solidFill>
            </a:endParaRPr>
          </a:p>
        </p:txBody>
      </p:sp>
    </p:spTree>
    <p:extLst>
      <p:ext uri="{BB962C8B-B14F-4D97-AF65-F5344CB8AC3E}">
        <p14:creationId xmlns:p14="http://schemas.microsoft.com/office/powerpoint/2010/main" val="1277588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Asynchronous JS Via callbacks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Autofit/>
          </a:bodyPr>
          <a:lstStyle/>
          <a:p>
            <a:pPr marL="0" indent="0">
              <a:lnSpc>
                <a:spcPct val="150000"/>
              </a:lnSpc>
              <a:spcBef>
                <a:spcPts val="0"/>
              </a:spcBef>
              <a:buNone/>
            </a:pPr>
            <a:r>
              <a:rPr lang="en-US" sz="1800" dirty="0">
                <a:latin typeface="Consolas" panose="020B0609020204030204" pitchFamily="49" charset="0"/>
              </a:rPr>
              <a:t>const getTodo </a:t>
            </a:r>
            <a:r>
              <a:rPr lang="en-US" sz="1800">
                <a:latin typeface="Consolas" panose="020B0609020204030204" pitchFamily="49" charset="0"/>
              </a:rPr>
              <a:t>= (callback) </a:t>
            </a:r>
            <a:r>
              <a:rPr lang="en-US" sz="1800" dirty="0">
                <a:latin typeface="Consolas" panose="020B0609020204030204" pitchFamily="49" charset="0"/>
              </a:rPr>
              <a:t>=&gt; {</a:t>
            </a:r>
          </a:p>
          <a:p>
            <a:pPr marL="0" indent="0">
              <a:lnSpc>
                <a:spcPct val="150000"/>
              </a:lnSpc>
              <a:spcBef>
                <a:spcPts val="0"/>
              </a:spcBef>
              <a:buNone/>
            </a:pPr>
            <a:r>
              <a:rPr lang="en-US" sz="1800">
                <a:latin typeface="Consolas" panose="020B0609020204030204" pitchFamily="49" charset="0"/>
              </a:rPr>
              <a:t>  setTimeout</a:t>
            </a:r>
            <a:r>
              <a:rPr lang="en-US" sz="1800" dirty="0">
                <a:latin typeface="Consolas" panose="020B0609020204030204" pitchFamily="49" charset="0"/>
              </a:rPr>
              <a:t>(() =&gt; {</a:t>
            </a:r>
          </a:p>
          <a:p>
            <a:pPr marL="0" indent="0">
              <a:lnSpc>
                <a:spcPct val="150000"/>
              </a:lnSpc>
              <a:spcBef>
                <a:spcPts val="0"/>
              </a:spcBef>
              <a:buNone/>
            </a:pPr>
            <a:r>
              <a:rPr lang="en-US" sz="1800">
                <a:latin typeface="Consolas" panose="020B0609020204030204" pitchFamily="49" charset="0"/>
              </a:rPr>
              <a:t>    callback </a:t>
            </a:r>
            <a:r>
              <a:rPr lang="en-US" sz="1800" dirty="0">
                <a:latin typeface="Consolas" panose="020B0609020204030204" pitchFamily="49" charset="0"/>
              </a:rPr>
              <a:t>({ text: 'Complete Code Example' })</a:t>
            </a:r>
          </a:p>
          <a:p>
            <a:pPr marL="0" indent="0">
              <a:lnSpc>
                <a:spcPct val="150000"/>
              </a:lnSpc>
              <a:spcBef>
                <a:spcPts val="0"/>
              </a:spcBef>
              <a:buNone/>
            </a:pPr>
            <a:r>
              <a:rPr lang="en-US" sz="1800">
                <a:latin typeface="Consolas" panose="020B0609020204030204" pitchFamily="49" charset="0"/>
              </a:rPr>
              <a:t>  }, 2000);</a:t>
            </a:r>
            <a:endParaRPr lang="en-US" sz="1800" dirty="0">
              <a:latin typeface="Consolas" panose="020B0609020204030204" pitchFamily="49" charset="0"/>
            </a:endParaRPr>
          </a:p>
          <a:p>
            <a:pPr marL="0" indent="0">
              <a:lnSpc>
                <a:spcPct val="150000"/>
              </a:lnSpc>
              <a:spcBef>
                <a:spcPts val="0"/>
              </a:spcBef>
              <a:buNone/>
            </a:pPr>
            <a:r>
              <a:rPr lang="en-US" sz="1800">
                <a:latin typeface="Consolas" panose="020B0609020204030204" pitchFamily="49" charset="0"/>
              </a:rPr>
              <a:t>};</a:t>
            </a:r>
            <a:endParaRPr lang="en-US" sz="1800" dirty="0">
              <a:latin typeface="Consolas" panose="020B0609020204030204" pitchFamily="49" charset="0"/>
            </a:endParaRPr>
          </a:p>
          <a:p>
            <a:pPr marL="0" indent="0">
              <a:lnSpc>
                <a:spcPct val="150000"/>
              </a:lnSpc>
              <a:spcBef>
                <a:spcPts val="0"/>
              </a:spcBef>
              <a:buNone/>
            </a:pPr>
            <a:r>
              <a:rPr lang="en-US" sz="1800">
                <a:latin typeface="Consolas" panose="020B0609020204030204" pitchFamily="49" charset="0"/>
              </a:rPr>
              <a:t>getTodo((todo) </a:t>
            </a:r>
            <a:r>
              <a:rPr lang="en-US" sz="1800" dirty="0">
                <a:latin typeface="Consolas" panose="020B0609020204030204" pitchFamily="49" charset="0"/>
              </a:rPr>
              <a:t>=&gt; {</a:t>
            </a:r>
          </a:p>
          <a:p>
            <a:pPr marL="0" indent="0">
              <a:lnSpc>
                <a:spcPct val="150000"/>
              </a:lnSpc>
              <a:spcBef>
                <a:spcPts val="0"/>
              </a:spcBef>
              <a:buNone/>
            </a:pPr>
            <a:r>
              <a:rPr lang="en-US" sz="1800">
                <a:latin typeface="Consolas" panose="020B0609020204030204" pitchFamily="49" charset="0"/>
              </a:rPr>
              <a:t>  console</a:t>
            </a:r>
            <a:r>
              <a:rPr lang="en-US" sz="1800" dirty="0">
                <a:latin typeface="Consolas" panose="020B0609020204030204" pitchFamily="49" charset="0"/>
              </a:rPr>
              <a:t>.log(todo.text)</a:t>
            </a:r>
          </a:p>
          <a:p>
            <a:pPr marL="0" indent="0">
              <a:lnSpc>
                <a:spcPct val="150000"/>
              </a:lnSpc>
              <a:spcBef>
                <a:spcPts val="0"/>
              </a:spcBef>
              <a:buNone/>
            </a:pPr>
            <a:r>
              <a:rPr lang="en-US" sz="1800">
                <a:latin typeface="Consolas" panose="020B0609020204030204" pitchFamily="49" charset="0"/>
              </a:rPr>
              <a:t>});</a:t>
            </a:r>
            <a:endParaRPr lang="en-US" sz="1800" dirty="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23</a:t>
            </a:fld>
            <a:endParaRPr lang="en-US" dirty="0"/>
          </a:p>
        </p:txBody>
      </p:sp>
    </p:spTree>
    <p:extLst>
      <p:ext uri="{BB962C8B-B14F-4D97-AF65-F5344CB8AC3E}">
        <p14:creationId xmlns:p14="http://schemas.microsoft.com/office/powerpoint/2010/main" val="1009777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Asynchronous JS Via callbacks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159328"/>
          </a:xfrm>
        </p:spPr>
        <p:txBody>
          <a:bodyPr>
            <a:normAutofit/>
          </a:bodyPr>
          <a:lstStyle/>
          <a:p>
            <a:r>
              <a:rPr lang="en-US" sz="1800" dirty="0"/>
              <a:t>The getTodo function is defined so that it takes a callback function as a parameter. Inside getTodo the getTimeout function is used to delay the execution of code for 2000 milliseconds (2 seconds). Instead of just returning the object now the callback function is run. As an argument the object which should be returned is passed in</a:t>
            </a:r>
          </a:p>
        </p:txBody>
      </p:sp>
      <p:sp>
        <p:nvSpPr>
          <p:cNvPr id="5" name="Slide Number Placeholder 4"/>
          <p:cNvSpPr>
            <a:spLocks noGrp="1"/>
          </p:cNvSpPr>
          <p:nvPr>
            <p:ph type="sldNum" sz="quarter" idx="12"/>
          </p:nvPr>
        </p:nvSpPr>
        <p:spPr/>
        <p:txBody>
          <a:bodyPr/>
          <a:lstStyle/>
          <a:p>
            <a:fld id="{34B7E4EF-A1BD-40F4-AB7B-04F084DD991D}" type="slidenum">
              <a:rPr lang="en-US" smtClean="0"/>
              <a:t>24</a:t>
            </a:fld>
            <a:endParaRPr lang="en-US" dirty="0"/>
          </a:p>
        </p:txBody>
      </p:sp>
    </p:spTree>
    <p:extLst>
      <p:ext uri="{BB962C8B-B14F-4D97-AF65-F5344CB8AC3E}">
        <p14:creationId xmlns:p14="http://schemas.microsoft.com/office/powerpoint/2010/main" val="1169187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Asynchronous JS Via callbacks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159328"/>
          </a:xfrm>
        </p:spPr>
        <p:txBody>
          <a:bodyPr>
            <a:normAutofit/>
          </a:bodyPr>
          <a:lstStyle/>
          <a:p>
            <a:r>
              <a:rPr lang="en-US" sz="1800" dirty="0"/>
              <a:t>When calling getTodo you must make sure to pass in a callback function as a parameter. In the example this is being done using the fat arrow syntax (=&gt;) to define an anonymous function. Inside that functions the todo.text is output. This function is invoked from inside of getTodo when the 2000 millisecond delay is passed</a:t>
            </a:r>
          </a:p>
        </p:txBody>
      </p:sp>
      <p:sp>
        <p:nvSpPr>
          <p:cNvPr id="5" name="Slide Number Placeholder 4"/>
          <p:cNvSpPr>
            <a:spLocks noGrp="1"/>
          </p:cNvSpPr>
          <p:nvPr>
            <p:ph type="sldNum" sz="quarter" idx="12"/>
          </p:nvPr>
        </p:nvSpPr>
        <p:spPr/>
        <p:txBody>
          <a:bodyPr/>
          <a:lstStyle/>
          <a:p>
            <a:fld id="{34B7E4EF-A1BD-40F4-AB7B-04F084DD991D}" type="slidenum">
              <a:rPr lang="en-US" smtClean="0"/>
              <a:t>25</a:t>
            </a:fld>
            <a:endParaRPr lang="en-US" dirty="0"/>
          </a:p>
        </p:txBody>
      </p:sp>
    </p:spTree>
    <p:extLst>
      <p:ext uri="{BB962C8B-B14F-4D97-AF65-F5344CB8AC3E}">
        <p14:creationId xmlns:p14="http://schemas.microsoft.com/office/powerpoint/2010/main" val="3759982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Asynchronous JS Via promises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08072"/>
            <a:ext cx="10058400" cy="3159328"/>
          </a:xfrm>
        </p:spPr>
        <p:txBody>
          <a:bodyPr>
            <a:normAutofit/>
          </a:bodyPr>
          <a:lstStyle/>
          <a:p>
            <a:r>
              <a:rPr lang="en-US" sz="1800" dirty="0"/>
              <a:t>Promises include:</a:t>
            </a:r>
          </a:p>
          <a:p>
            <a:pPr marL="228600" indent="0">
              <a:buNone/>
            </a:pPr>
            <a:r>
              <a:rPr lang="en-US" sz="1800" dirty="0"/>
              <a:t>Producing code that does something and takes time. For instance, some code that loads data over a network</a:t>
            </a:r>
          </a:p>
          <a:p>
            <a:pPr marL="228600" indent="0">
              <a:buNone/>
            </a:pPr>
            <a:r>
              <a:rPr lang="en-US" sz="1800" dirty="0"/>
              <a:t>Consuming code that wants the result of the producing code once it's ready. One or more functions may need this result</a:t>
            </a:r>
          </a:p>
          <a:p>
            <a:pPr marL="228600" indent="0">
              <a:buNone/>
            </a:pPr>
            <a:r>
              <a:rPr lang="en-US" sz="1800" dirty="0"/>
              <a:t>A promise is a special JavaScript object that links the producing code and the consuming code together</a:t>
            </a:r>
          </a:p>
        </p:txBody>
      </p:sp>
      <p:sp>
        <p:nvSpPr>
          <p:cNvPr id="5" name="Slide Number Placeholder 4"/>
          <p:cNvSpPr>
            <a:spLocks noGrp="1"/>
          </p:cNvSpPr>
          <p:nvPr>
            <p:ph type="sldNum" sz="quarter" idx="12"/>
          </p:nvPr>
        </p:nvSpPr>
        <p:spPr/>
        <p:txBody>
          <a:bodyPr/>
          <a:lstStyle/>
          <a:p>
            <a:fld id="{34B7E4EF-A1BD-40F4-AB7B-04F084DD991D}" type="slidenum">
              <a:rPr lang="en-US" smtClean="0"/>
              <a:t>26</a:t>
            </a:fld>
            <a:endParaRPr lang="en-US" dirty="0"/>
          </a:p>
        </p:txBody>
      </p:sp>
      <p:sp>
        <p:nvSpPr>
          <p:cNvPr id="6" name="Rectangle 5">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https://javascript.info/promise-basics</a:t>
            </a:r>
            <a:endParaRPr lang="en-US" sz="1600" dirty="0">
              <a:solidFill>
                <a:srgbClr val="00B0F0"/>
              </a:solidFill>
            </a:endParaRPr>
          </a:p>
        </p:txBody>
      </p:sp>
    </p:spTree>
    <p:extLst>
      <p:ext uri="{BB962C8B-B14F-4D97-AF65-F5344CB8AC3E}">
        <p14:creationId xmlns:p14="http://schemas.microsoft.com/office/powerpoint/2010/main" val="1217545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Asynchronous JS Via promises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08072"/>
            <a:ext cx="10058400" cy="3159328"/>
          </a:xfrm>
        </p:spPr>
        <p:txBody>
          <a:bodyPr>
            <a:normAutofit/>
          </a:bodyPr>
          <a:lstStyle/>
          <a:p>
            <a:r>
              <a:rPr lang="en-US" sz="1800" dirty="0"/>
              <a:t>Promises are a built-in language feature of JavaScript that makes handling asynchronous code easier and more readable</a:t>
            </a:r>
          </a:p>
          <a:p>
            <a:r>
              <a:rPr lang="en-US" sz="1800" dirty="0"/>
              <a:t>Shown on the following page is the simple code example with the callback replaced by a promise</a:t>
            </a:r>
          </a:p>
        </p:txBody>
      </p:sp>
      <p:sp>
        <p:nvSpPr>
          <p:cNvPr id="5" name="Slide Number Placeholder 4"/>
          <p:cNvSpPr>
            <a:spLocks noGrp="1"/>
          </p:cNvSpPr>
          <p:nvPr>
            <p:ph type="sldNum" sz="quarter" idx="12"/>
          </p:nvPr>
        </p:nvSpPr>
        <p:spPr/>
        <p:txBody>
          <a:bodyPr/>
          <a:lstStyle/>
          <a:p>
            <a:fld id="{34B7E4EF-A1BD-40F4-AB7B-04F084DD991D}" type="slidenum">
              <a:rPr lang="en-US" smtClean="0"/>
              <a:t>27</a:t>
            </a:fld>
            <a:endParaRPr lang="en-US" dirty="0"/>
          </a:p>
        </p:txBody>
      </p:sp>
      <p:sp>
        <p:nvSpPr>
          <p:cNvPr id="6" name="Rectangle 5">
            <a:extLst>
              <a:ext uri="{FF2B5EF4-FFF2-40B4-BE49-F238E27FC236}">
                <a16:creationId xmlns:a16="http://schemas.microsoft.com/office/drawing/2014/main" id="{0C71533A-4A29-47E2-A4D4-85E44356516A}"/>
              </a:ext>
            </a:extLst>
          </p:cNvPr>
          <p:cNvSpPr/>
          <p:nvPr/>
        </p:nvSpPr>
        <p:spPr>
          <a:xfrm>
            <a:off x="1049867" y="5700438"/>
            <a:ext cx="9482668" cy="830997"/>
          </a:xfrm>
          <a:prstGeom prst="rect">
            <a:avLst/>
          </a:prstGeom>
        </p:spPr>
        <p:txBody>
          <a:bodyPr wrap="square">
            <a:spAutoFit/>
          </a:bodyPr>
          <a:lstStyle/>
          <a:p>
            <a:r>
              <a:rPr lang="en-US" sz="1600" b="1" dirty="0"/>
              <a:t>Source</a:t>
            </a:r>
          </a:p>
          <a:p>
            <a:r>
              <a:rPr lang="en-US" sz="1600" dirty="0">
                <a:hlinkClick r:id="rId2"/>
              </a:rPr>
              <a:t>https://codingthesmartway.com/async-programming-with-javascript-callbacks-promises-and-async-await/</a:t>
            </a:r>
            <a:endParaRPr lang="en-US" sz="1600" dirty="0">
              <a:solidFill>
                <a:srgbClr val="00B0F0"/>
              </a:solidFill>
            </a:endParaRPr>
          </a:p>
        </p:txBody>
      </p:sp>
    </p:spTree>
    <p:extLst>
      <p:ext uri="{BB962C8B-B14F-4D97-AF65-F5344CB8AC3E}">
        <p14:creationId xmlns:p14="http://schemas.microsoft.com/office/powerpoint/2010/main" val="549789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Asynchronous JS Via promises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159328"/>
          </a:xfrm>
        </p:spPr>
        <p:txBody>
          <a:bodyPr>
            <a:noAutofit/>
          </a:bodyPr>
          <a:lstStyle/>
          <a:p>
            <a:pPr marL="0" indent="0">
              <a:buNone/>
            </a:pPr>
            <a:r>
              <a:rPr lang="en-US" sz="1000" dirty="0">
                <a:latin typeface="Consolas" panose="020B0609020204030204" pitchFamily="49" charset="0"/>
              </a:rPr>
              <a:t>const getTodo = () =&gt; {</a:t>
            </a:r>
          </a:p>
          <a:p>
            <a:pPr marL="0" indent="0">
              <a:buNone/>
            </a:pPr>
            <a:r>
              <a:rPr lang="en-US" sz="1000" dirty="0">
                <a:latin typeface="Consolas" panose="020B0609020204030204" pitchFamily="49" charset="0"/>
              </a:rPr>
              <a:t>    return new Promise((resolve, reject) =&gt; {</a:t>
            </a:r>
          </a:p>
          <a:p>
            <a:pPr marL="0" indent="0">
              <a:buNone/>
            </a:pPr>
            <a:r>
              <a:rPr lang="en-US" sz="1000" dirty="0">
                <a:latin typeface="Consolas" panose="020B0609020204030204" pitchFamily="49" charset="0"/>
              </a:rPr>
              <a:t>        setTimeout(() =&gt; {</a:t>
            </a:r>
          </a:p>
          <a:p>
            <a:pPr marL="0" indent="0">
              <a:buNone/>
            </a:pPr>
            <a:r>
              <a:rPr lang="en-US" sz="1000" dirty="0">
                <a:latin typeface="Consolas" panose="020B0609020204030204" pitchFamily="49" charset="0"/>
              </a:rPr>
              <a:t>            let error = false;</a:t>
            </a:r>
          </a:p>
          <a:p>
            <a:pPr marL="0" indent="0">
              <a:buNone/>
            </a:pPr>
            <a:r>
              <a:rPr lang="en-US" sz="1000" dirty="0">
                <a:latin typeface="Consolas" panose="020B0609020204030204" pitchFamily="49" charset="0"/>
              </a:rPr>
              <a:t>            if(!error)</a:t>
            </a:r>
          </a:p>
          <a:p>
            <a:pPr marL="0" indent="0">
              <a:buNone/>
            </a:pPr>
            <a:r>
              <a:rPr lang="en-US" sz="1000" dirty="0">
                <a:latin typeface="Consolas" panose="020B0609020204030204" pitchFamily="49" charset="0"/>
              </a:rPr>
              <a:t>                resolve({ text: 'Complete Code Example' })</a:t>
            </a:r>
          </a:p>
          <a:p>
            <a:pPr marL="0" indent="0">
              <a:buNone/>
            </a:pPr>
            <a:r>
              <a:rPr lang="en-US" sz="1000" dirty="0">
                <a:latin typeface="Consolas" panose="020B0609020204030204" pitchFamily="49" charset="0"/>
              </a:rPr>
              <a:t>            else</a:t>
            </a:r>
          </a:p>
          <a:p>
            <a:pPr marL="0" indent="0">
              <a:buNone/>
            </a:pPr>
            <a:r>
              <a:rPr lang="en-US" sz="1000" dirty="0">
                <a:latin typeface="Consolas" panose="020B0609020204030204" pitchFamily="49" charset="0"/>
              </a:rPr>
              <a:t>                reject()</a:t>
            </a:r>
          </a:p>
          <a:p>
            <a:pPr marL="0" indent="0">
              <a:buNone/>
            </a:pPr>
            <a:r>
              <a:rPr lang="en-US" sz="1000" dirty="0">
                <a:latin typeface="Consolas" panose="020B0609020204030204" pitchFamily="49" charset="0"/>
              </a:rPr>
              <a:t>        }, 2000)     </a:t>
            </a:r>
          </a:p>
          <a:p>
            <a:pPr marL="0" indent="0">
              <a:buNone/>
            </a:pPr>
            <a:r>
              <a:rPr lang="en-US" sz="1000" dirty="0">
                <a:latin typeface="Consolas" panose="020B0609020204030204" pitchFamily="49" charset="0"/>
              </a:rPr>
              <a:t>    })</a:t>
            </a:r>
          </a:p>
          <a:p>
            <a:pPr marL="0" indent="0">
              <a:buNone/>
            </a:pPr>
            <a:r>
              <a:rPr lang="en-US" sz="1000" dirty="0">
                <a:latin typeface="Consolas" panose="020B0609020204030204" pitchFamily="49" charset="0"/>
              </a:rPr>
              <a:t>}</a:t>
            </a:r>
          </a:p>
          <a:p>
            <a:pPr marL="0" indent="0">
              <a:buNone/>
            </a:pPr>
            <a:r>
              <a:rPr lang="en-US" sz="1000" dirty="0">
                <a:latin typeface="Consolas" panose="020B0609020204030204" pitchFamily="49" charset="0"/>
              </a:rPr>
              <a:t>getTodo().then(todo =&gt; {</a:t>
            </a:r>
          </a:p>
          <a:p>
            <a:pPr marL="0" indent="0">
              <a:buNone/>
            </a:pPr>
            <a:r>
              <a:rPr lang="en-US" sz="1000" dirty="0">
                <a:latin typeface="Consolas" panose="020B0609020204030204" pitchFamily="49" charset="0"/>
              </a:rPr>
              <a:t>    console.log(todo.text)</a:t>
            </a:r>
          </a:p>
          <a:p>
            <a:pPr marL="0" indent="0">
              <a:buNone/>
            </a:pPr>
            <a:r>
              <a:rPr lang="en-US" sz="1000" dirty="0">
                <a:latin typeface="Consolas" panose="020B0609020204030204" pitchFamily="49" charset="0"/>
              </a:rPr>
              <a:t>})</a:t>
            </a:r>
          </a:p>
        </p:txBody>
      </p:sp>
      <p:sp>
        <p:nvSpPr>
          <p:cNvPr id="5" name="Slide Number Placeholder 4"/>
          <p:cNvSpPr>
            <a:spLocks noGrp="1"/>
          </p:cNvSpPr>
          <p:nvPr>
            <p:ph type="sldNum" sz="quarter" idx="12"/>
          </p:nvPr>
        </p:nvSpPr>
        <p:spPr/>
        <p:txBody>
          <a:bodyPr/>
          <a:lstStyle/>
          <a:p>
            <a:fld id="{34B7E4EF-A1BD-40F4-AB7B-04F084DD991D}" type="slidenum">
              <a:rPr lang="en-US" smtClean="0"/>
              <a:t>28</a:t>
            </a:fld>
            <a:endParaRPr lang="en-US" dirty="0"/>
          </a:p>
        </p:txBody>
      </p:sp>
    </p:spTree>
    <p:extLst>
      <p:ext uri="{BB962C8B-B14F-4D97-AF65-F5344CB8AC3E}">
        <p14:creationId xmlns:p14="http://schemas.microsoft.com/office/powerpoint/2010/main" val="2304251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Asynchronous JS Via promises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159328"/>
          </a:xfrm>
        </p:spPr>
        <p:txBody>
          <a:bodyPr>
            <a:normAutofit/>
          </a:bodyPr>
          <a:lstStyle/>
          <a:p>
            <a:r>
              <a:rPr lang="en-US" sz="1800" dirty="0"/>
              <a:t>This code is basically doing the same as seen before in the callback example but with Promises.</a:t>
            </a:r>
          </a:p>
          <a:p>
            <a:r>
              <a:rPr lang="en-US" sz="1800" dirty="0"/>
              <a:t>Inside the getTodo function a new Promise is returned. The constructor of the Promise class is expecting to get a function which contains the asynchronous code as a parameter</a:t>
            </a:r>
          </a:p>
        </p:txBody>
      </p:sp>
      <p:sp>
        <p:nvSpPr>
          <p:cNvPr id="5" name="Slide Number Placeholder 4"/>
          <p:cNvSpPr>
            <a:spLocks noGrp="1"/>
          </p:cNvSpPr>
          <p:nvPr>
            <p:ph type="sldNum" sz="quarter" idx="12"/>
          </p:nvPr>
        </p:nvSpPr>
        <p:spPr/>
        <p:txBody>
          <a:bodyPr/>
          <a:lstStyle/>
          <a:p>
            <a:fld id="{34B7E4EF-A1BD-40F4-AB7B-04F084DD991D}" type="slidenum">
              <a:rPr lang="en-US" smtClean="0"/>
              <a:t>29</a:t>
            </a:fld>
            <a:endParaRPr lang="en-US" dirty="0"/>
          </a:p>
        </p:txBody>
      </p:sp>
    </p:spTree>
    <p:extLst>
      <p:ext uri="{BB962C8B-B14F-4D97-AF65-F5344CB8AC3E}">
        <p14:creationId xmlns:p14="http://schemas.microsoft.com/office/powerpoint/2010/main" val="616597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2DA217-4A82-4776-8967-D0ECE1209DC7}"/>
              </a:ext>
            </a:extLst>
          </p:cNvPr>
          <p:cNvSpPr>
            <a:spLocks noGrp="1"/>
          </p:cNvSpPr>
          <p:nvPr>
            <p:ph type="title"/>
          </p:nvPr>
        </p:nvSpPr>
        <p:spPr/>
        <p:txBody>
          <a:bodyPr/>
          <a:lstStyle/>
          <a:p>
            <a:r>
              <a:rPr lang="en-US" cap="none"/>
              <a:t>Installation</a:t>
            </a:r>
          </a:p>
        </p:txBody>
      </p:sp>
      <p:sp>
        <p:nvSpPr>
          <p:cNvPr id="6" name="Text Placeholder 5">
            <a:extLst>
              <a:ext uri="{FF2B5EF4-FFF2-40B4-BE49-F238E27FC236}">
                <a16:creationId xmlns:a16="http://schemas.microsoft.com/office/drawing/2014/main" id="{400D90AB-7F38-42A8-B8C0-8EAE10F26AEA}"/>
              </a:ext>
            </a:extLst>
          </p:cNvPr>
          <p:cNvSpPr>
            <a:spLocks noGrp="1"/>
          </p:cNvSpPr>
          <p:nvPr>
            <p:ph type="body" idx="1"/>
          </p:nvPr>
        </p:nvSpPr>
        <p:spPr/>
        <p:txBody>
          <a:bodyPr/>
          <a:lstStyle/>
          <a:p>
            <a:r>
              <a:rPr lang="en-US"/>
              <a:t>How to install node.js and npm</a:t>
            </a:r>
          </a:p>
        </p:txBody>
      </p:sp>
      <p:sp>
        <p:nvSpPr>
          <p:cNvPr id="4" name="Slide Number Placeholder 3">
            <a:extLst>
              <a:ext uri="{FF2B5EF4-FFF2-40B4-BE49-F238E27FC236}">
                <a16:creationId xmlns:a16="http://schemas.microsoft.com/office/drawing/2014/main" id="{2CC545B9-0092-4D9C-A5A1-E84F8D4001AA}"/>
              </a:ext>
            </a:extLst>
          </p:cNvPr>
          <p:cNvSpPr>
            <a:spLocks noGrp="1"/>
          </p:cNvSpPr>
          <p:nvPr>
            <p:ph type="sldNum" sz="quarter" idx="12"/>
          </p:nvPr>
        </p:nvSpPr>
        <p:spPr/>
        <p:txBody>
          <a:bodyPr/>
          <a:lstStyle/>
          <a:p>
            <a:fld id="{34B7E4EF-A1BD-40F4-AB7B-04F084DD991D}" type="slidenum">
              <a:rPr lang="en-US" smtClean="0"/>
              <a:t>3</a:t>
            </a:fld>
            <a:endParaRPr lang="en-US" dirty="0"/>
          </a:p>
        </p:txBody>
      </p:sp>
    </p:spTree>
    <p:extLst>
      <p:ext uri="{BB962C8B-B14F-4D97-AF65-F5344CB8AC3E}">
        <p14:creationId xmlns:p14="http://schemas.microsoft.com/office/powerpoint/2010/main" val="342854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Asynchronous JS Via promises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159328"/>
          </a:xfrm>
        </p:spPr>
        <p:txBody>
          <a:bodyPr>
            <a:normAutofit/>
          </a:bodyPr>
          <a:lstStyle/>
          <a:p>
            <a:r>
              <a:rPr lang="en-US" sz="1800" dirty="0"/>
              <a:t>The function is also expecting to get two parameters, resolve and reject, which contain the asynchronous code which needs to be executed.</a:t>
            </a:r>
          </a:p>
          <a:p>
            <a:pPr marL="169863" indent="0">
              <a:buNone/>
            </a:pPr>
            <a:r>
              <a:rPr lang="en-US" sz="1800" dirty="0"/>
              <a:t>If the asynchronous code executes successfully the resolve function is called</a:t>
            </a:r>
          </a:p>
          <a:p>
            <a:pPr marL="169863" indent="0">
              <a:buNone/>
            </a:pPr>
            <a:r>
              <a:rPr lang="en-US" sz="1800" dirty="0"/>
              <a:t>If the asynchronous code does not execute successfully the reject function is called</a:t>
            </a:r>
          </a:p>
          <a:p>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30</a:t>
            </a:fld>
            <a:endParaRPr lang="en-US" dirty="0"/>
          </a:p>
        </p:txBody>
      </p:sp>
    </p:spTree>
    <p:extLst>
      <p:ext uri="{BB962C8B-B14F-4D97-AF65-F5344CB8AC3E}">
        <p14:creationId xmlns:p14="http://schemas.microsoft.com/office/powerpoint/2010/main" val="3592713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Asynchronous JS Via async-await</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159328"/>
          </a:xfrm>
        </p:spPr>
        <p:txBody>
          <a:bodyPr>
            <a:normAutofit/>
          </a:bodyPr>
          <a:lstStyle/>
          <a:p>
            <a:r>
              <a:rPr lang="en-US" sz="1800" dirty="0"/>
              <a:t>Async functions let the programmer write promise based code as if it were synchronous, but without blocking the execution thread. It operates asynchronously via the event-loop. Async functions will always return a value (promise)</a:t>
            </a:r>
          </a:p>
          <a:p>
            <a:r>
              <a:rPr lang="en-US" sz="1800" dirty="0"/>
              <a:t>The await operator is used to wait for a Promise. It can be used inside an Async block only. The keyword Await makes JavaScript wait until the promise returns a result</a:t>
            </a:r>
          </a:p>
          <a:p>
            <a:r>
              <a:rPr lang="en-US" sz="1800" dirty="0"/>
              <a:t>Shown on the following 2 pages is the simple code example with the callback replaced by async-await</a:t>
            </a:r>
          </a:p>
        </p:txBody>
      </p:sp>
      <p:sp>
        <p:nvSpPr>
          <p:cNvPr id="5" name="Slide Number Placeholder 4"/>
          <p:cNvSpPr>
            <a:spLocks noGrp="1"/>
          </p:cNvSpPr>
          <p:nvPr>
            <p:ph type="sldNum" sz="quarter" idx="12"/>
          </p:nvPr>
        </p:nvSpPr>
        <p:spPr/>
        <p:txBody>
          <a:bodyPr/>
          <a:lstStyle/>
          <a:p>
            <a:fld id="{34B7E4EF-A1BD-40F4-AB7B-04F084DD991D}" type="slidenum">
              <a:rPr lang="en-US" smtClean="0"/>
              <a:t>31</a:t>
            </a:fld>
            <a:endParaRPr lang="en-US" dirty="0"/>
          </a:p>
        </p:txBody>
      </p:sp>
      <p:sp>
        <p:nvSpPr>
          <p:cNvPr id="6" name="Rectangle 5">
            <a:extLst>
              <a:ext uri="{FF2B5EF4-FFF2-40B4-BE49-F238E27FC236}">
                <a16:creationId xmlns:a16="http://schemas.microsoft.com/office/drawing/2014/main" id="{0C71533A-4A29-47E2-A4D4-85E44356516A}"/>
              </a:ext>
            </a:extLst>
          </p:cNvPr>
          <p:cNvSpPr/>
          <p:nvPr/>
        </p:nvSpPr>
        <p:spPr>
          <a:xfrm>
            <a:off x="1049867" y="5700438"/>
            <a:ext cx="9482668" cy="830997"/>
          </a:xfrm>
          <a:prstGeom prst="rect">
            <a:avLst/>
          </a:prstGeom>
        </p:spPr>
        <p:txBody>
          <a:bodyPr wrap="square">
            <a:spAutoFit/>
          </a:bodyPr>
          <a:lstStyle/>
          <a:p>
            <a:r>
              <a:rPr lang="en-US" sz="1600" b="1" dirty="0"/>
              <a:t>Source</a:t>
            </a:r>
          </a:p>
          <a:p>
            <a:r>
              <a:rPr lang="en-US" sz="1600" dirty="0">
                <a:hlinkClick r:id="rId2"/>
              </a:rPr>
              <a:t>https://codingthesmartway.com/async-programming-with-javascript-callbacks-promises-and-async-await/</a:t>
            </a:r>
            <a:endParaRPr lang="en-US" sz="1600" dirty="0">
              <a:solidFill>
                <a:srgbClr val="00B0F0"/>
              </a:solidFill>
            </a:endParaRPr>
          </a:p>
        </p:txBody>
      </p:sp>
    </p:spTree>
    <p:extLst>
      <p:ext uri="{BB962C8B-B14F-4D97-AF65-F5344CB8AC3E}">
        <p14:creationId xmlns:p14="http://schemas.microsoft.com/office/powerpoint/2010/main" val="2821838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Asynchronous JS Via async-await</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159328"/>
          </a:xfrm>
        </p:spPr>
        <p:txBody>
          <a:bodyPr>
            <a:normAutofit/>
          </a:bodyPr>
          <a:lstStyle/>
          <a:p>
            <a:pPr marL="0" indent="0">
              <a:buNone/>
            </a:pPr>
            <a:r>
              <a:rPr lang="en-US" sz="1000" dirty="0">
                <a:latin typeface="Consolas" panose="020B0609020204030204" pitchFamily="49" charset="0"/>
              </a:rPr>
              <a:t>const getTodo = () =&gt; {</a:t>
            </a:r>
          </a:p>
          <a:p>
            <a:pPr marL="0" indent="0">
              <a:buNone/>
            </a:pPr>
            <a:r>
              <a:rPr lang="en-US" sz="1000" dirty="0">
                <a:latin typeface="Consolas" panose="020B0609020204030204" pitchFamily="49" charset="0"/>
              </a:rPr>
              <a:t>    return new Promise((resolve, reject) =&gt; {</a:t>
            </a:r>
          </a:p>
          <a:p>
            <a:pPr marL="0" indent="0">
              <a:buNone/>
            </a:pPr>
            <a:r>
              <a:rPr lang="en-US" sz="1000" dirty="0">
                <a:latin typeface="Consolas" panose="020B0609020204030204" pitchFamily="49" charset="0"/>
              </a:rPr>
              <a:t>        setTimeout(() =&gt; {</a:t>
            </a:r>
          </a:p>
          <a:p>
            <a:pPr marL="0" indent="0">
              <a:buNone/>
            </a:pPr>
            <a:r>
              <a:rPr lang="en-US" sz="1000" dirty="0">
                <a:latin typeface="Consolas" panose="020B0609020204030204" pitchFamily="49" charset="0"/>
              </a:rPr>
              <a:t>            let error = false;</a:t>
            </a:r>
          </a:p>
          <a:p>
            <a:pPr marL="0" indent="0">
              <a:buNone/>
            </a:pPr>
            <a:r>
              <a:rPr lang="en-US" sz="1000" dirty="0">
                <a:latin typeface="Consolas" panose="020B0609020204030204" pitchFamily="49" charset="0"/>
              </a:rPr>
              <a:t>            if(!error)</a:t>
            </a:r>
          </a:p>
          <a:p>
            <a:pPr marL="0" indent="0">
              <a:buNone/>
            </a:pPr>
            <a:r>
              <a:rPr lang="en-US" sz="1000" dirty="0">
                <a:latin typeface="Consolas" panose="020B0609020204030204" pitchFamily="49" charset="0"/>
              </a:rPr>
              <a:t>                resolve({ text: 'Complete Code Example' })</a:t>
            </a:r>
          </a:p>
          <a:p>
            <a:pPr marL="0" indent="0">
              <a:buNone/>
            </a:pPr>
            <a:r>
              <a:rPr lang="en-US" sz="1000" dirty="0">
                <a:latin typeface="Consolas" panose="020B0609020204030204" pitchFamily="49" charset="0"/>
              </a:rPr>
              <a:t>            else</a:t>
            </a:r>
          </a:p>
          <a:p>
            <a:pPr marL="0" indent="0">
              <a:buNone/>
            </a:pPr>
            <a:r>
              <a:rPr lang="en-US" sz="1000" dirty="0">
                <a:latin typeface="Consolas" panose="020B0609020204030204" pitchFamily="49" charset="0"/>
              </a:rPr>
              <a:t>                reject()</a:t>
            </a:r>
          </a:p>
          <a:p>
            <a:pPr marL="0" indent="0">
              <a:buNone/>
            </a:pPr>
            <a:r>
              <a:rPr lang="en-US" sz="1000" dirty="0">
                <a:latin typeface="Consolas" panose="020B0609020204030204" pitchFamily="49" charset="0"/>
              </a:rPr>
              <a:t>        }, 2000)     </a:t>
            </a:r>
          </a:p>
          <a:p>
            <a:pPr marL="0" indent="0">
              <a:buNone/>
            </a:pPr>
            <a:r>
              <a:rPr lang="en-US" sz="1000" dirty="0">
                <a:latin typeface="Consolas" panose="020B0609020204030204" pitchFamily="49" charset="0"/>
              </a:rPr>
              <a:t>    })</a:t>
            </a:r>
          </a:p>
          <a:p>
            <a:pPr marL="0" indent="0">
              <a:buNone/>
            </a:pPr>
            <a:r>
              <a:rPr lang="en-US" sz="1000" dirty="0">
                <a:latin typeface="Consolas" panose="020B0609020204030204" pitchFamily="49" charset="0"/>
              </a:rPr>
              <a:t>}</a:t>
            </a:r>
          </a:p>
        </p:txBody>
      </p:sp>
      <p:sp>
        <p:nvSpPr>
          <p:cNvPr id="5" name="Slide Number Placeholder 4"/>
          <p:cNvSpPr>
            <a:spLocks noGrp="1"/>
          </p:cNvSpPr>
          <p:nvPr>
            <p:ph type="sldNum" sz="quarter" idx="12"/>
          </p:nvPr>
        </p:nvSpPr>
        <p:spPr/>
        <p:txBody>
          <a:bodyPr/>
          <a:lstStyle/>
          <a:p>
            <a:fld id="{34B7E4EF-A1BD-40F4-AB7B-04F084DD991D}" type="slidenum">
              <a:rPr lang="en-US" smtClean="0"/>
              <a:t>32</a:t>
            </a:fld>
            <a:endParaRPr lang="en-US" dirty="0"/>
          </a:p>
        </p:txBody>
      </p:sp>
    </p:spTree>
    <p:extLst>
      <p:ext uri="{BB962C8B-B14F-4D97-AF65-F5344CB8AC3E}">
        <p14:creationId xmlns:p14="http://schemas.microsoft.com/office/powerpoint/2010/main" val="37716688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Asynchronous JS Via async-await</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159328"/>
          </a:xfrm>
        </p:spPr>
        <p:txBody>
          <a:bodyPr>
            <a:normAutofit/>
          </a:bodyPr>
          <a:lstStyle/>
          <a:p>
            <a:pPr marL="0" indent="0">
              <a:buNone/>
            </a:pPr>
            <a:r>
              <a:rPr lang="en-US" sz="1000" dirty="0">
                <a:latin typeface="Consolas" panose="020B0609020204030204" pitchFamily="49" charset="0"/>
              </a:rPr>
              <a:t>async function fetchTodo () {</a:t>
            </a:r>
          </a:p>
          <a:p>
            <a:pPr marL="0" indent="0">
              <a:buNone/>
            </a:pPr>
            <a:r>
              <a:rPr lang="en-US" sz="1000" dirty="0">
                <a:latin typeface="Consolas" panose="020B0609020204030204" pitchFamily="49" charset="0"/>
              </a:rPr>
              <a:t>    const todo = await getTodo()</a:t>
            </a:r>
          </a:p>
          <a:p>
            <a:pPr marL="0" indent="0">
              <a:buNone/>
            </a:pPr>
            <a:r>
              <a:rPr lang="en-US" sz="1000" dirty="0">
                <a:latin typeface="Consolas" panose="020B0609020204030204" pitchFamily="49" charset="0"/>
              </a:rPr>
              <a:t>    return todo</a:t>
            </a:r>
          </a:p>
          <a:p>
            <a:pPr marL="0" indent="0">
              <a:buNone/>
            </a:pPr>
            <a:r>
              <a:rPr lang="en-US" sz="1000" dirty="0">
                <a:latin typeface="Consolas" panose="020B0609020204030204" pitchFamily="49" charset="0"/>
              </a:rPr>
              <a:t>}</a:t>
            </a: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fetchTodo().then(todo =&gt; console.log(todo.text))</a:t>
            </a:r>
          </a:p>
        </p:txBody>
      </p:sp>
      <p:sp>
        <p:nvSpPr>
          <p:cNvPr id="5" name="Slide Number Placeholder 4"/>
          <p:cNvSpPr>
            <a:spLocks noGrp="1"/>
          </p:cNvSpPr>
          <p:nvPr>
            <p:ph type="sldNum" sz="quarter" idx="12"/>
          </p:nvPr>
        </p:nvSpPr>
        <p:spPr/>
        <p:txBody>
          <a:bodyPr/>
          <a:lstStyle/>
          <a:p>
            <a:fld id="{34B7E4EF-A1BD-40F4-AB7B-04F084DD991D}" type="slidenum">
              <a:rPr lang="en-US" smtClean="0"/>
              <a:t>33</a:t>
            </a:fld>
            <a:endParaRPr lang="en-US" dirty="0"/>
          </a:p>
        </p:txBody>
      </p:sp>
    </p:spTree>
    <p:extLst>
      <p:ext uri="{BB962C8B-B14F-4D97-AF65-F5344CB8AC3E}">
        <p14:creationId xmlns:p14="http://schemas.microsoft.com/office/powerpoint/2010/main" val="24509639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Asynchronous JS Via async-await</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159328"/>
          </a:xfrm>
        </p:spPr>
        <p:txBody>
          <a:bodyPr>
            <a:normAutofit/>
          </a:bodyPr>
          <a:lstStyle/>
          <a:p>
            <a:r>
              <a:rPr lang="en-US" sz="1800" dirty="0"/>
              <a:t>The implementation of the getTodo function has not changed.  The Promise is still  created and depending on the value of the error variable is resolved or rejected</a:t>
            </a:r>
          </a:p>
          <a:p>
            <a:r>
              <a:rPr lang="en-US" sz="1800" dirty="0"/>
              <a:t>What has changed is the way the getTodo function is called. A new function fetchTodo is being implemented.  The async keyword is used to indicate that this function is executing asynchronous code based on a Promise</a:t>
            </a:r>
          </a:p>
          <a:p>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34</a:t>
            </a:fld>
            <a:endParaRPr lang="en-US" dirty="0"/>
          </a:p>
        </p:txBody>
      </p:sp>
    </p:spTree>
    <p:extLst>
      <p:ext uri="{BB962C8B-B14F-4D97-AF65-F5344CB8AC3E}">
        <p14:creationId xmlns:p14="http://schemas.microsoft.com/office/powerpoint/2010/main" val="384865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Asynchronous JS Via async-await</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159328"/>
          </a:xfrm>
        </p:spPr>
        <p:txBody>
          <a:bodyPr>
            <a:normAutofit/>
          </a:bodyPr>
          <a:lstStyle/>
          <a:p>
            <a:r>
              <a:rPr lang="en-US" sz="1800" dirty="0"/>
              <a:t>Inside of fetchTodo getTodo is called using the keyword await. This indicates that getTodo is returning a Promise and we have to wait for the Promise to be resolved (or rejected). The result of what is being returned from the promise is stored in todo</a:t>
            </a:r>
          </a:p>
          <a:p>
            <a:r>
              <a:rPr lang="en-US" sz="1800" dirty="0"/>
              <a:t>In the next line of code the todo object is being returned. This is possible because by using the keyword await we’re making sure the next line of code is being executed after the Promise (returned from getTodo) has been resolved</a:t>
            </a:r>
          </a:p>
        </p:txBody>
      </p:sp>
      <p:sp>
        <p:nvSpPr>
          <p:cNvPr id="5" name="Slide Number Placeholder 4"/>
          <p:cNvSpPr>
            <a:spLocks noGrp="1"/>
          </p:cNvSpPr>
          <p:nvPr>
            <p:ph type="sldNum" sz="quarter" idx="12"/>
          </p:nvPr>
        </p:nvSpPr>
        <p:spPr/>
        <p:txBody>
          <a:bodyPr/>
          <a:lstStyle/>
          <a:p>
            <a:fld id="{34B7E4EF-A1BD-40F4-AB7B-04F084DD991D}" type="slidenum">
              <a:rPr lang="en-US" smtClean="0"/>
              <a:t>35</a:t>
            </a:fld>
            <a:endParaRPr lang="en-US" dirty="0"/>
          </a:p>
        </p:txBody>
      </p:sp>
    </p:spTree>
    <p:extLst>
      <p:ext uri="{BB962C8B-B14F-4D97-AF65-F5344CB8AC3E}">
        <p14:creationId xmlns:p14="http://schemas.microsoft.com/office/powerpoint/2010/main" val="2171276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920336-7909-426F-8081-AFA24B193F14}"/>
              </a:ext>
            </a:extLst>
          </p:cNvPr>
          <p:cNvSpPr>
            <a:spLocks noGrp="1"/>
          </p:cNvSpPr>
          <p:nvPr>
            <p:ph type="title"/>
          </p:nvPr>
        </p:nvSpPr>
        <p:spPr/>
        <p:txBody>
          <a:bodyPr/>
          <a:lstStyle/>
          <a:p>
            <a:r>
              <a:rPr lang="en-US" cap="none"/>
              <a:t>Conclusion</a:t>
            </a:r>
          </a:p>
        </p:txBody>
      </p:sp>
      <p:sp>
        <p:nvSpPr>
          <p:cNvPr id="6" name="Text Placeholder 5">
            <a:extLst>
              <a:ext uri="{FF2B5EF4-FFF2-40B4-BE49-F238E27FC236}">
                <a16:creationId xmlns:a16="http://schemas.microsoft.com/office/drawing/2014/main" id="{DAE3D404-51E4-4D64-88D7-AFA22CFBA8F7}"/>
              </a:ext>
            </a:extLst>
          </p:cNvPr>
          <p:cNvSpPr>
            <a:spLocks noGrp="1"/>
          </p:cNvSpPr>
          <p:nvPr>
            <p:ph type="body" idx="1"/>
          </p:nvPr>
        </p:nvSpPr>
        <p:spPr/>
        <p:txBody>
          <a:bodyPr/>
          <a:lstStyle/>
          <a:p>
            <a:r>
              <a:rPr lang="en-US"/>
              <a:t>What did we learn today?</a:t>
            </a:r>
          </a:p>
        </p:txBody>
      </p:sp>
      <p:sp>
        <p:nvSpPr>
          <p:cNvPr id="4" name="Slide Number Placeholder 3">
            <a:extLst>
              <a:ext uri="{FF2B5EF4-FFF2-40B4-BE49-F238E27FC236}">
                <a16:creationId xmlns:a16="http://schemas.microsoft.com/office/drawing/2014/main" id="{B3E58610-8DF0-4BC8-B28F-9775BE8BC83F}"/>
              </a:ext>
            </a:extLst>
          </p:cNvPr>
          <p:cNvSpPr>
            <a:spLocks noGrp="1"/>
          </p:cNvSpPr>
          <p:nvPr>
            <p:ph type="sldNum" sz="quarter" idx="12"/>
          </p:nvPr>
        </p:nvSpPr>
        <p:spPr/>
        <p:txBody>
          <a:bodyPr/>
          <a:lstStyle/>
          <a:p>
            <a:fld id="{34B7E4EF-A1BD-40F4-AB7B-04F084DD991D}" type="slidenum">
              <a:rPr lang="en-US" smtClean="0"/>
              <a:t>36</a:t>
            </a:fld>
            <a:endParaRPr lang="en-US" dirty="0"/>
          </a:p>
        </p:txBody>
      </p:sp>
    </p:spTree>
    <p:extLst>
      <p:ext uri="{BB962C8B-B14F-4D97-AF65-F5344CB8AC3E}">
        <p14:creationId xmlns:p14="http://schemas.microsoft.com/office/powerpoint/2010/main" val="19092377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a:t>What We've </a:t>
            </a:r>
            <a:r>
              <a:rPr lang="en-US" u="sng" dirty="0"/>
              <a:t>Covered</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301568"/>
          </a:xfrm>
        </p:spPr>
        <p:txBody>
          <a:bodyPr>
            <a:normAutofit/>
          </a:bodyPr>
          <a:lstStyle/>
          <a:p>
            <a:r>
              <a:rPr lang="en-US" sz="1800" dirty="0"/>
              <a:t>The Node.js installation process</a:t>
            </a:r>
          </a:p>
          <a:p>
            <a:r>
              <a:rPr lang="en-US" sz="1800" dirty="0"/>
              <a:t>How to create and run a simple Node.js application</a:t>
            </a:r>
          </a:p>
          <a:p>
            <a:r>
              <a:rPr lang="en-US" sz="1800" dirty="0"/>
              <a:t>How to create and run a simple Node.js web server</a:t>
            </a:r>
          </a:p>
          <a:p>
            <a:r>
              <a:rPr lang="en-US" sz="1800" dirty="0"/>
              <a:t>Asynchronous JavaScript using callbacks</a:t>
            </a:r>
          </a:p>
          <a:p>
            <a:r>
              <a:rPr lang="en-US" sz="1800" dirty="0"/>
              <a:t>Asynchronous JavaScript using promises</a:t>
            </a:r>
          </a:p>
          <a:p>
            <a:r>
              <a:rPr lang="en-US" sz="1800" dirty="0"/>
              <a:t>Asynchronous JavaScript using async-await</a:t>
            </a:r>
          </a:p>
          <a:p>
            <a:pPr marL="169863" indent="0">
              <a:buNone/>
            </a:pPr>
            <a:endParaRPr lang="en-US" sz="1800" dirty="0"/>
          </a:p>
          <a:p>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37</a:t>
            </a:fld>
            <a:endParaRPr lang="en-US" dirty="0"/>
          </a:p>
        </p:txBody>
      </p:sp>
    </p:spTree>
    <p:extLst>
      <p:ext uri="{BB962C8B-B14F-4D97-AF65-F5344CB8AC3E}">
        <p14:creationId xmlns:p14="http://schemas.microsoft.com/office/powerpoint/2010/main" val="452527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a:t>Install Node.js</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103120"/>
            <a:ext cx="10058400" cy="1059530"/>
          </a:xfrm>
        </p:spPr>
        <p:txBody>
          <a:bodyPr>
            <a:normAutofit/>
          </a:bodyPr>
          <a:lstStyle/>
          <a:p>
            <a:pPr marL="0" indent="0">
              <a:lnSpc>
                <a:spcPct val="100000"/>
              </a:lnSpc>
              <a:spcBef>
                <a:spcPts val="0"/>
              </a:spcBef>
              <a:buNone/>
            </a:pPr>
            <a:r>
              <a:rPr lang="en-US" sz="1800"/>
              <a:t>Download and install the LTS (Long Term </a:t>
            </a:r>
            <a:r>
              <a:rPr lang="en-US" sz="1800" dirty="0"/>
              <a:t>S</a:t>
            </a:r>
            <a:r>
              <a:rPr lang="en-US" sz="1800"/>
              <a:t>upport) version of node.js</a:t>
            </a:r>
          </a:p>
          <a:p>
            <a:pPr marL="0" indent="0">
              <a:lnSpc>
                <a:spcPct val="100000"/>
              </a:lnSpc>
              <a:spcBef>
                <a:spcPts val="0"/>
              </a:spcBef>
              <a:buNone/>
            </a:pPr>
            <a:r>
              <a:rPr lang="en-US" sz="1800"/>
              <a:t>from the </a:t>
            </a:r>
            <a:r>
              <a:rPr lang="en-US" sz="1800">
                <a:hlinkClick r:id="rId3"/>
              </a:rPr>
              <a:t>official Node.js website </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4</a:t>
            </a:fld>
            <a:endParaRPr lang="en-US" dirty="0"/>
          </a:p>
        </p:txBody>
      </p:sp>
      <p:pic>
        <p:nvPicPr>
          <p:cNvPr id="6" name="Picture 5"/>
          <p:cNvPicPr>
            <a:picLocks noChangeAspect="1"/>
          </p:cNvPicPr>
          <p:nvPr/>
        </p:nvPicPr>
        <p:blipFill>
          <a:blip r:embed="rId4"/>
          <a:stretch>
            <a:fillRect/>
          </a:stretch>
        </p:blipFill>
        <p:spPr>
          <a:xfrm>
            <a:off x="3531479" y="2988161"/>
            <a:ext cx="3898371" cy="2767439"/>
          </a:xfrm>
          <a:prstGeom prst="rect">
            <a:avLst/>
          </a:prstGeom>
        </p:spPr>
      </p:pic>
    </p:spTree>
    <p:extLst>
      <p:ext uri="{BB962C8B-B14F-4D97-AF65-F5344CB8AC3E}">
        <p14:creationId xmlns:p14="http://schemas.microsoft.com/office/powerpoint/2010/main" val="2520974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a:t>Verify your installation</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r>
              <a:rPr lang="en-US" sz="1800" dirty="0"/>
              <a:t>From command line</a:t>
            </a:r>
            <a:r>
              <a:rPr lang="en-US" sz="1800"/>
              <a:t>, type </a:t>
            </a:r>
            <a:r>
              <a:rPr lang="en-US" sz="1800" dirty="0"/>
              <a:t>in the following command to </a:t>
            </a:r>
            <a:r>
              <a:rPr lang="en-US" sz="1800"/>
              <a:t>check node</a:t>
            </a:r>
            <a:r>
              <a:rPr lang="en-US" sz="1800" dirty="0"/>
              <a:t>.js install</a:t>
            </a:r>
          </a:p>
          <a:p>
            <a:pPr marL="169863" indent="0">
              <a:buNone/>
            </a:pPr>
            <a:r>
              <a:rPr lang="en-US" sz="1800" dirty="0">
                <a:latin typeface="Consolas" panose="020B0609020204030204" pitchFamily="49" charset="0"/>
              </a:rPr>
              <a:t>node -v</a:t>
            </a:r>
          </a:p>
          <a:p>
            <a:r>
              <a:rPr lang="en-US" sz="1800" dirty="0"/>
              <a:t>From command line</a:t>
            </a:r>
            <a:r>
              <a:rPr lang="en-US" sz="1800"/>
              <a:t>, type </a:t>
            </a:r>
            <a:r>
              <a:rPr lang="en-US" sz="1800" dirty="0"/>
              <a:t>in the following command to </a:t>
            </a:r>
            <a:r>
              <a:rPr lang="en-US" sz="1800"/>
              <a:t>check npm </a:t>
            </a:r>
            <a:r>
              <a:rPr lang="en-US" sz="1800" dirty="0"/>
              <a:t>install</a:t>
            </a:r>
          </a:p>
          <a:p>
            <a:pPr marL="169863" indent="0">
              <a:buNone/>
            </a:pPr>
            <a:r>
              <a:rPr lang="en-US" sz="1800" dirty="0">
                <a:latin typeface="Consolas" panose="020B0609020204030204" pitchFamily="49" charset="0"/>
              </a:rPr>
              <a:t>npm -v</a:t>
            </a:r>
          </a:p>
          <a:p>
            <a:endParaRPr lang="en-US" sz="1800" dirty="0"/>
          </a:p>
          <a:p>
            <a:endParaRPr lang="en-US" sz="1800" dirty="0"/>
          </a:p>
          <a:p>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5</a:t>
            </a:fld>
            <a:endParaRPr lang="en-US" dirty="0"/>
          </a:p>
        </p:txBody>
      </p:sp>
    </p:spTree>
    <p:extLst>
      <p:ext uri="{BB962C8B-B14F-4D97-AF65-F5344CB8AC3E}">
        <p14:creationId xmlns:p14="http://schemas.microsoft.com/office/powerpoint/2010/main" val="2279178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2DA217-4A82-4776-8967-D0ECE1209DC7}"/>
              </a:ext>
            </a:extLst>
          </p:cNvPr>
          <p:cNvSpPr>
            <a:spLocks noGrp="1"/>
          </p:cNvSpPr>
          <p:nvPr>
            <p:ph type="title"/>
          </p:nvPr>
        </p:nvSpPr>
        <p:spPr/>
        <p:txBody>
          <a:bodyPr/>
          <a:lstStyle/>
          <a:p>
            <a:r>
              <a:rPr lang="en-US" cap="none"/>
              <a:t>Command-Line Apps</a:t>
            </a:r>
          </a:p>
        </p:txBody>
      </p:sp>
      <p:sp>
        <p:nvSpPr>
          <p:cNvPr id="6" name="Text Placeholder 5">
            <a:extLst>
              <a:ext uri="{FF2B5EF4-FFF2-40B4-BE49-F238E27FC236}">
                <a16:creationId xmlns:a16="http://schemas.microsoft.com/office/drawing/2014/main" id="{400D90AB-7F38-42A8-B8C0-8EAE10F26AEA}"/>
              </a:ext>
            </a:extLst>
          </p:cNvPr>
          <p:cNvSpPr>
            <a:spLocks noGrp="1"/>
          </p:cNvSpPr>
          <p:nvPr>
            <p:ph type="body" idx="1"/>
          </p:nvPr>
        </p:nvSpPr>
        <p:spPr/>
        <p:txBody>
          <a:bodyPr/>
          <a:lstStyle/>
          <a:p>
            <a:r>
              <a:rPr lang="en-US"/>
              <a:t>Let's build a super simple command line application!</a:t>
            </a:r>
          </a:p>
        </p:txBody>
      </p:sp>
      <p:sp>
        <p:nvSpPr>
          <p:cNvPr id="4" name="Slide Number Placeholder 3">
            <a:extLst>
              <a:ext uri="{FF2B5EF4-FFF2-40B4-BE49-F238E27FC236}">
                <a16:creationId xmlns:a16="http://schemas.microsoft.com/office/drawing/2014/main" id="{2CC545B9-0092-4D9C-A5A1-E84F8D4001AA}"/>
              </a:ext>
            </a:extLst>
          </p:cNvPr>
          <p:cNvSpPr>
            <a:spLocks noGrp="1"/>
          </p:cNvSpPr>
          <p:nvPr>
            <p:ph type="sldNum" sz="quarter" idx="12"/>
          </p:nvPr>
        </p:nvSpPr>
        <p:spPr/>
        <p:txBody>
          <a:bodyPr/>
          <a:lstStyle/>
          <a:p>
            <a:fld id="{34B7E4EF-A1BD-40F4-AB7B-04F084DD991D}" type="slidenum">
              <a:rPr lang="en-US" smtClean="0"/>
              <a:t>6</a:t>
            </a:fld>
            <a:endParaRPr lang="en-US" dirty="0"/>
          </a:p>
        </p:txBody>
      </p:sp>
    </p:spTree>
    <p:extLst>
      <p:ext uri="{BB962C8B-B14F-4D97-AF65-F5344CB8AC3E}">
        <p14:creationId xmlns:p14="http://schemas.microsoft.com/office/powerpoint/2010/main" val="2079064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a:t>Simple </a:t>
            </a:r>
            <a:r>
              <a:rPr lang="en-US" u="sng" dirty="0"/>
              <a:t>Command-Line App</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342900" indent="-342900">
              <a:buFont typeface="+mj-lt"/>
              <a:buAutoNum type="arabicPeriod"/>
            </a:pPr>
            <a:r>
              <a:rPr lang="en-US" sz="1800"/>
              <a:t>Create a new folder named </a:t>
            </a:r>
            <a:r>
              <a:rPr lang="en-US" sz="1800" b="1">
                <a:latin typeface="Consolas" panose="020B0609020204030204" pitchFamily="49" charset="0"/>
              </a:rPr>
              <a:t>nodeone</a:t>
            </a:r>
            <a:endParaRPr lang="en-US" sz="1800" b="1" dirty="0">
              <a:latin typeface="Consolas" panose="020B0609020204030204" pitchFamily="49" charset="0"/>
            </a:endParaRPr>
          </a:p>
          <a:p>
            <a:pPr marL="342900" indent="-342900">
              <a:buFont typeface="+mj-lt"/>
              <a:buAutoNum type="arabicPeriod"/>
            </a:pPr>
            <a:r>
              <a:rPr lang="en-US" sz="1800"/>
              <a:t>Open this folder in </a:t>
            </a:r>
            <a:r>
              <a:rPr lang="en-US" sz="1800" b="1"/>
              <a:t>Visual Studio Code</a:t>
            </a:r>
          </a:p>
          <a:p>
            <a:pPr marL="342900" indent="-342900">
              <a:buFont typeface="+mj-lt"/>
              <a:buAutoNum type="arabicPeriod"/>
            </a:pPr>
            <a:r>
              <a:rPr lang="en-US" sz="1800"/>
              <a:t>Create a new file named </a:t>
            </a:r>
            <a:r>
              <a:rPr lang="en-US" sz="1800" b="1">
                <a:latin typeface="Consolas" panose="020B0609020204030204" pitchFamily="49" charset="0"/>
              </a:rPr>
              <a:t>simple.js</a:t>
            </a:r>
          </a:p>
          <a:p>
            <a:pPr marL="342900" indent="-342900">
              <a:buFont typeface="+mj-lt"/>
              <a:buAutoNum type="arabicPeriod"/>
            </a:pPr>
            <a:r>
              <a:rPr lang="en-US" sz="1800"/>
              <a:t>Open the </a:t>
            </a:r>
            <a:r>
              <a:rPr lang="en-US" sz="1800" b="1">
                <a:latin typeface="Consolas" panose="020B0609020204030204" pitchFamily="49" charset="0"/>
              </a:rPr>
              <a:t>simple.js</a:t>
            </a:r>
            <a:r>
              <a:rPr lang="en-US" sz="1800"/>
              <a:t> file</a:t>
            </a:r>
          </a:p>
          <a:p>
            <a:pPr marL="342900" indent="-342900">
              <a:buFont typeface="+mj-lt"/>
              <a:buAutoNum type="arabicPeriod"/>
            </a:pPr>
            <a:r>
              <a:rPr lang="en-US" sz="1800"/>
              <a:t>Enter the following line of code into the simple.js file:</a:t>
            </a:r>
          </a:p>
          <a:p>
            <a:pPr marL="347472" indent="0">
              <a:buNone/>
            </a:pPr>
            <a:r>
              <a:rPr lang="en-US" sz="1800">
                <a:latin typeface="Consolas" panose="020B0609020204030204" pitchFamily="49" charset="0"/>
              </a:rPr>
              <a:t>console.log('My first Node.js Program!');</a:t>
            </a:r>
            <a:endParaRPr lang="en-US" sz="1800"/>
          </a:p>
          <a:p>
            <a:pPr marL="342900" indent="-342900">
              <a:buFont typeface="+mj-lt"/>
              <a:buAutoNum type="arabicPeriod" startAt="6"/>
            </a:pPr>
            <a:r>
              <a:rPr lang="en-US" sz="1800"/>
              <a:t>Save the file</a:t>
            </a:r>
          </a:p>
        </p:txBody>
      </p:sp>
      <p:sp>
        <p:nvSpPr>
          <p:cNvPr id="5" name="Slide Number Placeholder 4"/>
          <p:cNvSpPr>
            <a:spLocks noGrp="1"/>
          </p:cNvSpPr>
          <p:nvPr>
            <p:ph type="sldNum" sz="quarter" idx="12"/>
          </p:nvPr>
        </p:nvSpPr>
        <p:spPr/>
        <p:txBody>
          <a:bodyPr/>
          <a:lstStyle/>
          <a:p>
            <a:fld id="{34B7E4EF-A1BD-40F4-AB7B-04F084DD991D}" type="slidenum">
              <a:rPr lang="en-US" smtClean="0"/>
              <a:t>7</a:t>
            </a:fld>
            <a:endParaRPr lang="en-US" dirty="0"/>
          </a:p>
        </p:txBody>
      </p:sp>
    </p:spTree>
    <p:extLst>
      <p:ext uri="{BB962C8B-B14F-4D97-AF65-F5344CB8AC3E}">
        <p14:creationId xmlns:p14="http://schemas.microsoft.com/office/powerpoint/2010/main" val="175786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a:t>Simple </a:t>
            </a:r>
            <a:r>
              <a:rPr lang="en-US" u="sng" dirty="0"/>
              <a:t>Command-Line App</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103119"/>
            <a:ext cx="10058400" cy="1697093"/>
          </a:xfrm>
        </p:spPr>
        <p:txBody>
          <a:bodyPr>
            <a:normAutofit/>
          </a:bodyPr>
          <a:lstStyle/>
          <a:p>
            <a:pPr marL="342900" indent="-342900">
              <a:buFont typeface="+mj-lt"/>
              <a:buAutoNum type="arabicPeriod" startAt="7"/>
            </a:pPr>
            <a:r>
              <a:rPr lang="en-US" sz="1800"/>
              <a:t>Open a terminal window inside Visual Studio Code</a:t>
            </a:r>
          </a:p>
          <a:p>
            <a:pPr marL="342900" indent="-342900">
              <a:buFont typeface="+mj-lt"/>
              <a:buAutoNum type="arabicPeriod" startAt="7"/>
            </a:pPr>
            <a:r>
              <a:rPr lang="en-US" sz="1800"/>
              <a:t>Type the following command:</a:t>
            </a:r>
          </a:p>
          <a:p>
            <a:pPr marL="347472" indent="0">
              <a:buNone/>
            </a:pPr>
            <a:r>
              <a:rPr lang="en-US" sz="1800" b="1">
                <a:latin typeface="Consolas" panose="020B0609020204030204" pitchFamily="49" charset="0"/>
              </a:rPr>
              <a:t>node simple.js</a:t>
            </a:r>
          </a:p>
          <a:p>
            <a:pPr marL="342900" indent="-342900">
              <a:buFont typeface="+mj-lt"/>
              <a:buAutoNum type="arabicPeriod" startAt="9"/>
            </a:pPr>
            <a:r>
              <a:rPr lang="en-US" sz="1800"/>
              <a:t>The expected results are shown below</a:t>
            </a:r>
            <a:endParaRPr lang="en-US" sz="1800" b="1">
              <a:latin typeface="Consolas" panose="020B0609020204030204" pitchFamily="49" charset="0"/>
            </a:endParaRPr>
          </a:p>
          <a:p>
            <a:pPr marL="347472" indent="0">
              <a:buNone/>
            </a:pPr>
            <a:endParaRPr lang="en-US" sz="1800" b="1">
              <a:latin typeface="Consolas" panose="020B0609020204030204" pitchFamily="49" charset="0"/>
            </a:endParaRPr>
          </a:p>
          <a:p>
            <a:pPr marL="342900" indent="-342900">
              <a:buFont typeface="+mj-lt"/>
              <a:buAutoNum type="arabicPeriod" startAt="7"/>
            </a:pPr>
            <a:endParaRPr lang="en-US" sz="1800"/>
          </a:p>
          <a:p>
            <a:pPr marL="342900" indent="-342900">
              <a:buFont typeface="+mj-lt"/>
              <a:buAutoNum type="arabicPeriod" startAt="7"/>
            </a:pPr>
            <a:endParaRPr lang="en-US" sz="1800"/>
          </a:p>
        </p:txBody>
      </p:sp>
      <p:sp>
        <p:nvSpPr>
          <p:cNvPr id="5" name="Slide Number Placeholder 4"/>
          <p:cNvSpPr>
            <a:spLocks noGrp="1"/>
          </p:cNvSpPr>
          <p:nvPr>
            <p:ph type="sldNum" sz="quarter" idx="12"/>
          </p:nvPr>
        </p:nvSpPr>
        <p:spPr/>
        <p:txBody>
          <a:bodyPr/>
          <a:lstStyle/>
          <a:p>
            <a:fld id="{34B7E4EF-A1BD-40F4-AB7B-04F084DD991D}" type="slidenum">
              <a:rPr lang="en-US" smtClean="0"/>
              <a:t>8</a:t>
            </a:fld>
            <a:endParaRPr lang="en-US" dirty="0"/>
          </a:p>
        </p:txBody>
      </p:sp>
      <p:pic>
        <p:nvPicPr>
          <p:cNvPr id="4" name="Picture 3">
            <a:extLst>
              <a:ext uri="{FF2B5EF4-FFF2-40B4-BE49-F238E27FC236}">
                <a16:creationId xmlns:a16="http://schemas.microsoft.com/office/drawing/2014/main" id="{F8FAF0B5-A9AC-4CA0-A17D-2704D9C26DFA}"/>
              </a:ext>
            </a:extLst>
          </p:cNvPr>
          <p:cNvPicPr>
            <a:picLocks noChangeAspect="1"/>
          </p:cNvPicPr>
          <p:nvPr/>
        </p:nvPicPr>
        <p:blipFill rotWithShape="1">
          <a:blip r:embed="rId2"/>
          <a:srcRect t="45303" b="-1"/>
          <a:stretch/>
        </p:blipFill>
        <p:spPr>
          <a:xfrm>
            <a:off x="1335248" y="4082922"/>
            <a:ext cx="5962650" cy="1484851"/>
          </a:xfrm>
          <a:prstGeom prst="rect">
            <a:avLst/>
          </a:prstGeom>
        </p:spPr>
      </p:pic>
    </p:spTree>
    <p:extLst>
      <p:ext uri="{BB962C8B-B14F-4D97-AF65-F5344CB8AC3E}">
        <p14:creationId xmlns:p14="http://schemas.microsoft.com/office/powerpoint/2010/main" val="1034576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2DA217-4A82-4776-8967-D0ECE1209DC7}"/>
              </a:ext>
            </a:extLst>
          </p:cNvPr>
          <p:cNvSpPr>
            <a:spLocks noGrp="1"/>
          </p:cNvSpPr>
          <p:nvPr>
            <p:ph type="title"/>
          </p:nvPr>
        </p:nvSpPr>
        <p:spPr/>
        <p:txBody>
          <a:bodyPr/>
          <a:lstStyle/>
          <a:p>
            <a:r>
              <a:rPr lang="en-US" cap="none"/>
              <a:t>Web Servers</a:t>
            </a:r>
          </a:p>
        </p:txBody>
      </p:sp>
      <p:sp>
        <p:nvSpPr>
          <p:cNvPr id="6" name="Text Placeholder 5">
            <a:extLst>
              <a:ext uri="{FF2B5EF4-FFF2-40B4-BE49-F238E27FC236}">
                <a16:creationId xmlns:a16="http://schemas.microsoft.com/office/drawing/2014/main" id="{400D90AB-7F38-42A8-B8C0-8EAE10F26AEA}"/>
              </a:ext>
            </a:extLst>
          </p:cNvPr>
          <p:cNvSpPr>
            <a:spLocks noGrp="1"/>
          </p:cNvSpPr>
          <p:nvPr>
            <p:ph type="body" idx="1"/>
          </p:nvPr>
        </p:nvSpPr>
        <p:spPr/>
        <p:txBody>
          <a:bodyPr/>
          <a:lstStyle/>
          <a:p>
            <a:r>
              <a:rPr lang="en-US"/>
              <a:t>Let's build a super simple web server!</a:t>
            </a:r>
          </a:p>
        </p:txBody>
      </p:sp>
      <p:sp>
        <p:nvSpPr>
          <p:cNvPr id="4" name="Slide Number Placeholder 3">
            <a:extLst>
              <a:ext uri="{FF2B5EF4-FFF2-40B4-BE49-F238E27FC236}">
                <a16:creationId xmlns:a16="http://schemas.microsoft.com/office/drawing/2014/main" id="{2CC545B9-0092-4D9C-A5A1-E84F8D4001AA}"/>
              </a:ext>
            </a:extLst>
          </p:cNvPr>
          <p:cNvSpPr>
            <a:spLocks noGrp="1"/>
          </p:cNvSpPr>
          <p:nvPr>
            <p:ph type="sldNum" sz="quarter" idx="12"/>
          </p:nvPr>
        </p:nvSpPr>
        <p:spPr/>
        <p:txBody>
          <a:bodyPr/>
          <a:lstStyle/>
          <a:p>
            <a:fld id="{34B7E4EF-A1BD-40F4-AB7B-04F084DD991D}" type="slidenum">
              <a:rPr lang="en-US" smtClean="0"/>
              <a:t>9</a:t>
            </a:fld>
            <a:endParaRPr lang="en-US" dirty="0"/>
          </a:p>
        </p:txBody>
      </p:sp>
    </p:spTree>
    <p:extLst>
      <p:ext uri="{BB962C8B-B14F-4D97-AF65-F5344CB8AC3E}">
        <p14:creationId xmlns:p14="http://schemas.microsoft.com/office/powerpoint/2010/main" val="23342818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{37DAEB62-91AD-4E6F-BED4-FC24FCD8F4C1}tf78438558</Template>
  <TotalTime>0</TotalTime>
  <Words>1917</Words>
  <Application>Microsoft Office PowerPoint</Application>
  <PresentationFormat>Widescreen</PresentationFormat>
  <Paragraphs>233</Paragraphs>
  <Slides>37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Calibri</vt:lpstr>
      <vt:lpstr>Century Gothic</vt:lpstr>
      <vt:lpstr>Consolas</vt:lpstr>
      <vt:lpstr>Garamond</vt:lpstr>
      <vt:lpstr>SavonVTI</vt:lpstr>
      <vt:lpstr>node.js Part I</vt:lpstr>
      <vt:lpstr>Objectives</vt:lpstr>
      <vt:lpstr>Installation</vt:lpstr>
      <vt:lpstr>Install Node.js</vt:lpstr>
      <vt:lpstr>Verify your installation</vt:lpstr>
      <vt:lpstr>Command-Line Apps</vt:lpstr>
      <vt:lpstr>Simple Command-Line App</vt:lpstr>
      <vt:lpstr>Simple Command-Line App</vt:lpstr>
      <vt:lpstr>Web Servers</vt:lpstr>
      <vt:lpstr>Simple Web Server</vt:lpstr>
      <vt:lpstr>Simple Web Server</vt:lpstr>
      <vt:lpstr>Simple Web Server</vt:lpstr>
      <vt:lpstr>Simple Web Server</vt:lpstr>
      <vt:lpstr>Simple Web Server (each statement explained)</vt:lpstr>
      <vt:lpstr>Simple Web Server (each statement explained)</vt:lpstr>
      <vt:lpstr>Simple Web Server (each statement explained)</vt:lpstr>
      <vt:lpstr>Simple Web Server (each statement explained)</vt:lpstr>
      <vt:lpstr>Asynchronous JavaScript</vt:lpstr>
      <vt:lpstr>Asynchronous JavaScript </vt:lpstr>
      <vt:lpstr>Asynchronous JavaScript </vt:lpstr>
      <vt:lpstr>Asynchronous JavaScript </vt:lpstr>
      <vt:lpstr>Asynchronous JS Via callbacks</vt:lpstr>
      <vt:lpstr>Asynchronous JS Via callbacks</vt:lpstr>
      <vt:lpstr>Asynchronous JS Via callbacks</vt:lpstr>
      <vt:lpstr>Asynchronous JS Via callbacks</vt:lpstr>
      <vt:lpstr>Asynchronous JS Via promises</vt:lpstr>
      <vt:lpstr>Asynchronous JS Via promises</vt:lpstr>
      <vt:lpstr>Asynchronous JS Via promises</vt:lpstr>
      <vt:lpstr>Asynchronous JS Via promises</vt:lpstr>
      <vt:lpstr>Asynchronous JS Via promises</vt:lpstr>
      <vt:lpstr>Asynchronous JS Via async-await</vt:lpstr>
      <vt:lpstr>Asynchronous JS Via async-await</vt:lpstr>
      <vt:lpstr>Asynchronous JS Via async-await</vt:lpstr>
      <vt:lpstr>Asynchronous JS Via async-await</vt:lpstr>
      <vt:lpstr>Asynchronous JS Via async-await</vt:lpstr>
      <vt:lpstr>Conclusion</vt:lpstr>
      <vt:lpstr>What We've Covered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2020-06-22T12:54:55Z</dcterms:created>
  <dcterms:modified xsi:type="dcterms:W3CDTF">2020-09-02T17:06:34Z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